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62" r:id="rId3"/>
    <p:sldId id="264" r:id="rId4"/>
    <p:sldId id="263" r:id="rId5"/>
    <p:sldId id="265" r:id="rId6"/>
    <p:sldId id="256" r:id="rId7"/>
    <p:sldId id="270" r:id="rId8"/>
    <p:sldId id="266" r:id="rId9"/>
    <p:sldId id="272" r:id="rId10"/>
    <p:sldId id="269" r:id="rId11"/>
    <p:sldId id="277" r:id="rId12"/>
    <p:sldId id="271" r:id="rId13"/>
    <p:sldId id="276" r:id="rId14"/>
    <p:sldId id="273" r:id="rId15"/>
    <p:sldId id="274" r:id="rId16"/>
    <p:sldId id="275" r:id="rId17"/>
    <p:sldId id="278" r:id="rId18"/>
    <p:sldId id="267" r:id="rId19"/>
    <p:sldId id="268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CCFF"/>
    <a:srgbClr val="9999FF"/>
    <a:srgbClr val="FF0000"/>
    <a:srgbClr val="000000"/>
    <a:srgbClr val="CC00CC"/>
    <a:srgbClr val="CC0099"/>
    <a:srgbClr val="FF00FF"/>
    <a:srgbClr val="FFFF00"/>
    <a:srgbClr val="0066FF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CA8543-BC87-4637-95BE-93CCE04D8CB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2ED3D2-84F6-40B3-AC97-1A2060AD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4.gif"/><Relationship Id="rId4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651.JPG"/>
          <p:cNvPicPr>
            <a:picLocks noChangeAspect="1"/>
          </p:cNvPicPr>
          <p:nvPr/>
        </p:nvPicPr>
        <p:blipFill>
          <a:blip r:embed="rId2" cstate="screen">
            <a:lum bright="-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823" y="561840"/>
            <a:ext cx="8019887" cy="2554545"/>
          </a:xfrm>
          <a:prstGeom prst="rect">
            <a:avLst/>
          </a:prstGeom>
          <a:noFill/>
          <a:effectLst>
            <a:outerShdw blurRad="25400" dist="508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CCFF"/>
                </a:solidFill>
              </a:rPr>
              <a:t>System-level Hypothesis Testing: A Novel Approach to Developing Parsimonious Models of Complex Ecosystem Dynamics</a:t>
            </a:r>
            <a:endParaRPr lang="en-US" sz="4000" b="1" dirty="0">
              <a:solidFill>
                <a:srgbClr val="99C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525" y="3220373"/>
            <a:ext cx="4131208" cy="3539430"/>
          </a:xfrm>
          <a:prstGeom prst="rect">
            <a:avLst/>
          </a:prstGeom>
          <a:noFill/>
          <a:effectLst>
            <a:outerShdw blurRad="25400" dist="508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CCFF"/>
                </a:solidFill>
              </a:rPr>
              <a:t>Geoffrey Poole</a:t>
            </a:r>
          </a:p>
          <a:p>
            <a:r>
              <a:rPr lang="en-US" sz="3200" b="1" dirty="0" smtClean="0">
                <a:solidFill>
                  <a:srgbClr val="99CCFF"/>
                </a:solidFill>
              </a:rPr>
              <a:t>Clem Izurieta</a:t>
            </a:r>
          </a:p>
          <a:p>
            <a:r>
              <a:rPr lang="en-US" sz="3200" b="1" dirty="0" smtClean="0">
                <a:solidFill>
                  <a:srgbClr val="99CCFF"/>
                </a:solidFill>
              </a:rPr>
              <a:t>Robert </a:t>
            </a:r>
            <a:r>
              <a:rPr lang="en-US" sz="3200" b="1" dirty="0" err="1" smtClean="0">
                <a:solidFill>
                  <a:srgbClr val="99CCFF"/>
                </a:solidFill>
              </a:rPr>
              <a:t>Payn</a:t>
            </a:r>
            <a:endParaRPr lang="en-US" sz="3200" b="1" dirty="0" smtClean="0">
              <a:solidFill>
                <a:srgbClr val="99CCFF"/>
              </a:solidFill>
            </a:endParaRPr>
          </a:p>
          <a:p>
            <a:r>
              <a:rPr lang="en-US" sz="3200" b="1" dirty="0" smtClean="0">
                <a:solidFill>
                  <a:srgbClr val="99CCFF"/>
                </a:solidFill>
              </a:rPr>
              <a:t>Ashley Helton</a:t>
            </a:r>
          </a:p>
          <a:p>
            <a:r>
              <a:rPr lang="en-US" sz="3200" b="1" dirty="0" smtClean="0">
                <a:solidFill>
                  <a:srgbClr val="99CCFF"/>
                </a:solidFill>
              </a:rPr>
              <a:t>Meredith Wright</a:t>
            </a:r>
          </a:p>
          <a:p>
            <a:r>
              <a:rPr lang="en-US" sz="3200" b="1" dirty="0" smtClean="0">
                <a:solidFill>
                  <a:srgbClr val="99CCFF"/>
                </a:solidFill>
              </a:rPr>
              <a:t>Emily Bernhardt</a:t>
            </a:r>
          </a:p>
          <a:p>
            <a:r>
              <a:rPr lang="en-US" sz="3200" b="1" dirty="0" smtClean="0">
                <a:solidFill>
                  <a:srgbClr val="99CCFF"/>
                </a:solidFill>
              </a:rPr>
              <a:t>Jack Stanford</a:t>
            </a:r>
            <a:endParaRPr lang="en-US" sz="3200" b="1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" name="Picture 207"/>
          <p:cNvPicPr>
            <a:picLocks noChangeAspect="1" noChangeArrowheads="1"/>
          </p:cNvPicPr>
          <p:nvPr/>
        </p:nvPicPr>
        <p:blipFill>
          <a:blip r:embed="rId3" cstate="screen"/>
          <a:srcRect r="2024" b="779"/>
          <a:stretch>
            <a:fillRect/>
          </a:stretch>
        </p:blipFill>
        <p:spPr bwMode="auto">
          <a:xfrm>
            <a:off x="123554" y="2944613"/>
            <a:ext cx="3209544" cy="37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Round Single Corner Rectangle 209"/>
          <p:cNvSpPr/>
          <p:nvPr/>
        </p:nvSpPr>
        <p:spPr>
          <a:xfrm>
            <a:off x="3409241" y="2968230"/>
            <a:ext cx="5734759" cy="3680926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ctr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rIns="0" bIns="0" rtlCol="0" anchor="t" anchorCtr="0"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 class Carbon extends Dynam {</a:t>
            </a:r>
          </a:p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private </a:t>
            </a:r>
            <a:r>
              <a:rPr lang="en-US" b="1" dirty="0" err="1" smtClean="0">
                <a:solidFill>
                  <a:schemeClr val="tx1"/>
                </a:solidFill>
              </a:rPr>
              <a:t>StateVal</a:t>
            </a:r>
            <a:r>
              <a:rPr lang="en-US" b="1" dirty="0" smtClean="0">
                <a:solidFill>
                  <a:schemeClr val="tx1"/>
                </a:solidFill>
              </a:rPr>
              <a:t> Ks, u, </a:t>
            </a:r>
            <a:r>
              <a:rPr lang="en-US" b="1" dirty="0" err="1" smtClean="0">
                <a:solidFill>
                  <a:schemeClr val="tx1"/>
                </a:solidFill>
              </a:rPr>
              <a:t>conc</a:t>
            </a:r>
            <a:r>
              <a:rPr lang="en-US" b="1" dirty="0" smtClean="0">
                <a:solidFill>
                  <a:schemeClr val="tx1"/>
                </a:solidFill>
              </a:rPr>
              <a:t>, X;</a:t>
            </a:r>
          </a:p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public double initialize() {</a:t>
            </a:r>
          </a:p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    Ks = </a:t>
            </a:r>
            <a:r>
              <a:rPr lang="en-US" b="1" dirty="0" err="1" smtClean="0">
                <a:solidFill>
                  <a:schemeClr val="tx1"/>
                </a:solidFill>
              </a:rPr>
              <a:t>myEdge.getStateVal</a:t>
            </a:r>
            <a:r>
              <a:rPr lang="en-US" b="1" dirty="0" smtClean="0">
                <a:solidFill>
                  <a:schemeClr val="tx1"/>
                </a:solidFill>
              </a:rPr>
              <a:t>(“Ks”);</a:t>
            </a: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u = </a:t>
            </a:r>
            <a:r>
              <a:rPr lang="en-US" b="1" dirty="0" err="1" smtClean="0">
                <a:solidFill>
                  <a:schemeClr val="tx1"/>
                </a:solidFill>
              </a:rPr>
              <a:t>myEdge.getStateVal</a:t>
            </a:r>
            <a:r>
              <a:rPr lang="en-US" b="1" dirty="0" smtClean="0">
                <a:solidFill>
                  <a:schemeClr val="tx1"/>
                </a:solidFill>
              </a:rPr>
              <a:t>(“u”);</a:t>
            </a: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</a:t>
            </a:r>
            <a:r>
              <a:rPr lang="en-US" b="1" dirty="0" err="1" smtClean="0">
                <a:solidFill>
                  <a:schemeClr val="tx1"/>
                </a:solidFill>
              </a:rPr>
              <a:t>conc</a:t>
            </a:r>
            <a:r>
              <a:rPr lang="en-US" b="1" dirty="0" smtClean="0">
                <a:solidFill>
                  <a:schemeClr val="tx1"/>
                </a:solidFill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</a:rPr>
              <a:t>fromCell.getStateVal</a:t>
            </a:r>
            <a:r>
              <a:rPr lang="en-US" b="1" dirty="0" smtClean="0">
                <a:solidFill>
                  <a:schemeClr val="tx1"/>
                </a:solidFill>
              </a:rPr>
              <a:t>(“[S]”);</a:t>
            </a:r>
          </a:p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    X = </a:t>
            </a:r>
            <a:r>
              <a:rPr lang="en-US" b="1" dirty="0" err="1" smtClean="0">
                <a:solidFill>
                  <a:schemeClr val="tx1"/>
                </a:solidFill>
              </a:rPr>
              <a:t>toCell.getStateVal</a:t>
            </a:r>
            <a:r>
              <a:rPr lang="en-US" b="1" dirty="0" smtClean="0">
                <a:solidFill>
                  <a:schemeClr val="tx1"/>
                </a:solidFill>
              </a:rPr>
              <a:t>(“X”);</a:t>
            </a:r>
          </a:p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    return  0.0; }</a:t>
            </a:r>
          </a:p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public 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ouble calculate() {</a:t>
            </a: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return </a:t>
            </a:r>
            <a:r>
              <a:rPr lang="en-US" b="1" dirty="0" err="1" smtClean="0">
                <a:solidFill>
                  <a:srgbClr val="C00000"/>
                </a:solidFill>
              </a:rPr>
              <a:t>u.v</a:t>
            </a:r>
            <a:r>
              <a:rPr lang="en-US" b="1" dirty="0" smtClean="0">
                <a:solidFill>
                  <a:srgbClr val="C00000"/>
                </a:solidFill>
              </a:rPr>
              <a:t> * (</a:t>
            </a:r>
            <a:r>
              <a:rPr lang="en-US" b="1" dirty="0" err="1" smtClean="0">
                <a:solidFill>
                  <a:srgbClr val="C00000"/>
                </a:solidFill>
              </a:rPr>
              <a:t>Ks.v</a:t>
            </a:r>
            <a:r>
              <a:rPr lang="en-US" b="1" dirty="0" smtClean="0">
                <a:solidFill>
                  <a:srgbClr val="C00000"/>
                </a:solidFill>
              </a:rPr>
              <a:t> / (</a:t>
            </a:r>
            <a:r>
              <a:rPr lang="en-US" b="1" dirty="0" err="1" smtClean="0">
                <a:solidFill>
                  <a:srgbClr val="C00000"/>
                </a:solidFill>
              </a:rPr>
              <a:t>Ks.v</a:t>
            </a:r>
            <a:r>
              <a:rPr lang="en-US" b="1" dirty="0" smtClean="0">
                <a:solidFill>
                  <a:srgbClr val="C00000"/>
                </a:solidFill>
              </a:rPr>
              <a:t> + </a:t>
            </a:r>
            <a:r>
              <a:rPr lang="en-US" b="1" dirty="0" err="1" smtClean="0">
                <a:solidFill>
                  <a:srgbClr val="C00000"/>
                </a:solidFill>
              </a:rPr>
              <a:t>conc.v</a:t>
            </a:r>
            <a:r>
              <a:rPr lang="en-US" b="1" dirty="0" smtClean="0">
                <a:solidFill>
                  <a:srgbClr val="C00000"/>
                </a:solidFill>
              </a:rPr>
              <a:t>)) * </a:t>
            </a:r>
            <a:r>
              <a:rPr lang="en-US" b="1" dirty="0" err="1" smtClean="0">
                <a:solidFill>
                  <a:srgbClr val="C00000"/>
                </a:solidFill>
              </a:rPr>
              <a:t>X.v</a:t>
            </a:r>
            <a:r>
              <a:rPr lang="en-US" b="1" dirty="0" smtClean="0">
                <a:solidFill>
                  <a:schemeClr val="tx1"/>
                </a:solidFill>
              </a:rPr>
              <a:t>; } }</a:t>
            </a:r>
          </a:p>
        </p:txBody>
      </p:sp>
      <p:sp>
        <p:nvSpPr>
          <p:cNvPr id="214" name="Oval 213"/>
          <p:cNvSpPr/>
          <p:nvPr/>
        </p:nvSpPr>
        <p:spPr>
          <a:xfrm>
            <a:off x="1540224" y="4076187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215" name="Oval 214"/>
          <p:cNvSpPr/>
          <p:nvPr/>
        </p:nvSpPr>
        <p:spPr>
          <a:xfrm>
            <a:off x="1540224" y="4343929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216" name="Oval 215"/>
          <p:cNvSpPr/>
          <p:nvPr/>
        </p:nvSpPr>
        <p:spPr>
          <a:xfrm>
            <a:off x="1540224" y="4912760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217" name="Oval 216"/>
          <p:cNvSpPr/>
          <p:nvPr/>
        </p:nvSpPr>
        <p:spPr>
          <a:xfrm>
            <a:off x="1540224" y="5772686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18" name="Oval 217"/>
          <p:cNvSpPr/>
          <p:nvPr/>
        </p:nvSpPr>
        <p:spPr>
          <a:xfrm>
            <a:off x="1540224" y="6312814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340431" y="2457766"/>
            <a:ext cx="34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code hierarchy</a:t>
            </a:r>
            <a:endParaRPr lang="en-US" sz="2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6962472" y="2457766"/>
            <a:ext cx="218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Pseudo code</a:t>
            </a:r>
            <a:endParaRPr lang="en-US" sz="2400" dirty="0"/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2294072" y="69465"/>
            <a:ext cx="108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Solution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66"/>
          <p:cNvSpPr>
            <a:spLocks noChangeArrowheads="1"/>
          </p:cNvSpPr>
          <p:nvPr/>
        </p:nvSpPr>
        <p:spPr bwMode="auto">
          <a:xfrm>
            <a:off x="5025987" y="69465"/>
            <a:ext cx="1038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Biomass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789853" y="272663"/>
            <a:ext cx="3721850" cy="369332"/>
            <a:chOff x="3981761" y="1864400"/>
            <a:chExt cx="3721850" cy="369332"/>
          </a:xfrm>
        </p:grpSpPr>
        <p:sp>
          <p:nvSpPr>
            <p:cNvPr id="47" name="Rectangle 66"/>
            <p:cNvSpPr>
              <a:spLocks noChangeArrowheads="1"/>
            </p:cNvSpPr>
            <p:nvPr/>
          </p:nvSpPr>
          <p:spPr bwMode="auto">
            <a:xfrm>
              <a:off x="3981761" y="1864400"/>
              <a:ext cx="8883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 smtClean="0">
                  <a:solidFill>
                    <a:srgbClr val="000000"/>
                  </a:solidFill>
                  <a:latin typeface="Calibri" pitchFamily="34" charset="0"/>
                </a:rPr>
                <a:t>Uptake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66"/>
            <p:cNvSpPr>
              <a:spLocks noChangeArrowheads="1"/>
            </p:cNvSpPr>
            <p:nvPr/>
          </p:nvSpPr>
          <p:spPr bwMode="auto">
            <a:xfrm>
              <a:off x="6290339" y="1864400"/>
              <a:ext cx="1413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 smtClean="0">
                  <a:solidFill>
                    <a:srgbClr val="000000"/>
                  </a:solidFill>
                  <a:latin typeface="Calibri" pitchFamily="34" charset="0"/>
                </a:rPr>
                <a:t>Respiration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35955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17070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C2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4980" y="168525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350002" y="16683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E2</a:t>
            </a:r>
            <a:endParaRPr lang="en-US" b="1" dirty="0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4764140" y="403056"/>
            <a:ext cx="1547431" cy="15474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109489" y="400760"/>
            <a:ext cx="1551271" cy="155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3453895" y="648812"/>
            <a:ext cx="1522869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3601032" y="1038903"/>
            <a:ext cx="0" cy="248461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sz="1600"/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2250818" y="1116275"/>
            <a:ext cx="413723" cy="25046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W</a:t>
            </a: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2787522" y="876147"/>
            <a:ext cx="413723" cy="25046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</a:rPr>
              <a:t>S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59" name="AutoShape 21"/>
          <p:cNvSpPr>
            <a:spLocks noChangeArrowheads="1"/>
          </p:cNvSpPr>
          <p:nvPr/>
        </p:nvSpPr>
        <p:spPr bwMode="auto">
          <a:xfrm>
            <a:off x="2787523" y="1388117"/>
            <a:ext cx="413723" cy="25046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</a:rPr>
              <a:t>[S]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60" name="AutoShape 42"/>
          <p:cNvSpPr>
            <a:spLocks noChangeArrowheads="1"/>
          </p:cNvSpPr>
          <p:nvPr/>
        </p:nvSpPr>
        <p:spPr bwMode="auto">
          <a:xfrm>
            <a:off x="3667601" y="1294269"/>
            <a:ext cx="413723" cy="25046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µ</a:t>
            </a:r>
          </a:p>
        </p:txBody>
      </p:sp>
      <p:sp>
        <p:nvSpPr>
          <p:cNvPr id="61" name="AutoShape 43"/>
          <p:cNvSpPr>
            <a:spLocks noChangeArrowheads="1"/>
          </p:cNvSpPr>
          <p:nvPr/>
        </p:nvSpPr>
        <p:spPr bwMode="auto">
          <a:xfrm>
            <a:off x="3667601" y="864427"/>
            <a:ext cx="413723" cy="25046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Ks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6098214" y="648812"/>
            <a:ext cx="988643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63" name="AutoShape 42"/>
          <p:cNvSpPr>
            <a:spLocks noChangeArrowheads="1"/>
          </p:cNvSpPr>
          <p:nvPr/>
        </p:nvSpPr>
        <p:spPr bwMode="auto">
          <a:xfrm>
            <a:off x="6446049" y="1330049"/>
            <a:ext cx="413723" cy="25046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r</a:t>
            </a:r>
          </a:p>
        </p:txBody>
      </p:sp>
      <p:sp>
        <p:nvSpPr>
          <p:cNvPr id="64" name="AutoShape 21"/>
          <p:cNvSpPr>
            <a:spLocks noChangeArrowheads="1"/>
          </p:cNvSpPr>
          <p:nvPr/>
        </p:nvSpPr>
        <p:spPr bwMode="auto">
          <a:xfrm>
            <a:off x="2791995" y="686004"/>
            <a:ext cx="413723" cy="1856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eq4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AutoShape 21"/>
          <p:cNvSpPr>
            <a:spLocks noChangeArrowheads="1"/>
          </p:cNvSpPr>
          <p:nvPr/>
        </p:nvSpPr>
        <p:spPr bwMode="auto">
          <a:xfrm>
            <a:off x="2787522" y="1209291"/>
            <a:ext cx="413723" cy="1856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eq5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335018" y="967772"/>
            <a:ext cx="419583" cy="433597"/>
            <a:chOff x="3731146" y="4385733"/>
            <a:chExt cx="529524" cy="547209"/>
          </a:xfrm>
        </p:grpSpPr>
        <p:sp>
          <p:nvSpPr>
            <p:cNvPr id="67" name="AutoShape 43"/>
            <p:cNvSpPr>
              <a:spLocks noChangeArrowheads="1"/>
            </p:cNvSpPr>
            <p:nvPr/>
          </p:nvSpPr>
          <p:spPr bwMode="auto">
            <a:xfrm>
              <a:off x="3738542" y="4616854"/>
              <a:ext cx="522128" cy="316088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U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68" name="AutoShape 21"/>
            <p:cNvSpPr>
              <a:spLocks noChangeArrowheads="1"/>
            </p:cNvSpPr>
            <p:nvPr/>
          </p:nvSpPr>
          <p:spPr bwMode="auto">
            <a:xfrm>
              <a:off x="3731146" y="4385733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47857" y="703893"/>
            <a:ext cx="416393" cy="446776"/>
            <a:chOff x="6431466" y="4030132"/>
            <a:chExt cx="525498" cy="563842"/>
          </a:xfrm>
        </p:grpSpPr>
        <p:sp>
          <p:nvSpPr>
            <p:cNvPr id="70" name="AutoShape 43"/>
            <p:cNvSpPr>
              <a:spLocks noChangeArrowheads="1"/>
            </p:cNvSpPr>
            <p:nvPr/>
          </p:nvSpPr>
          <p:spPr bwMode="auto">
            <a:xfrm>
              <a:off x="6431466" y="4277886"/>
              <a:ext cx="522128" cy="316088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R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71" name="AutoShape 21"/>
            <p:cNvSpPr>
              <a:spLocks noChangeArrowheads="1"/>
            </p:cNvSpPr>
            <p:nvPr/>
          </p:nvSpPr>
          <p:spPr bwMode="auto">
            <a:xfrm>
              <a:off x="6434835" y="4030132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eq2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54654" y="967772"/>
            <a:ext cx="413825" cy="433598"/>
            <a:chOff x="5017951" y="4317998"/>
            <a:chExt cx="522257" cy="547211"/>
          </a:xfrm>
        </p:grpSpPr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5017951" y="4549122"/>
              <a:ext cx="522129" cy="316087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X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74" name="Line 2"/>
            <p:cNvSpPr>
              <a:spLocks noChangeShapeType="1"/>
            </p:cNvSpPr>
            <p:nvPr/>
          </p:nvSpPr>
          <p:spPr bwMode="auto">
            <a:xfrm>
              <a:off x="5186018" y="4498079"/>
              <a:ext cx="0" cy="313563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 sz="1600"/>
            </a:p>
          </p:txBody>
        </p:sp>
        <p:sp>
          <p:nvSpPr>
            <p:cNvPr id="75" name="AutoShape 21"/>
            <p:cNvSpPr>
              <a:spLocks noChangeArrowheads="1"/>
            </p:cNvSpPr>
            <p:nvPr/>
          </p:nvSpPr>
          <p:spPr bwMode="auto">
            <a:xfrm>
              <a:off x="5018079" y="4317998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eq3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6" name="Text Box 17"/>
          <p:cNvSpPr txBox="1">
            <a:spLocks noChangeArrowheads="1"/>
          </p:cNvSpPr>
          <p:nvPr/>
        </p:nvSpPr>
        <p:spPr bwMode="auto">
          <a:xfrm>
            <a:off x="5191586" y="1875694"/>
            <a:ext cx="89095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 defTabSz="958850"/>
            <a:r>
              <a:rPr lang="en-US" b="1" i="1" dirty="0" smtClean="0"/>
              <a:t>“</a:t>
            </a:r>
            <a:r>
              <a:rPr lang="en-US" b="1" i="1" dirty="0" err="1" smtClean="0"/>
              <a:t>ToCell</a:t>
            </a:r>
            <a:r>
              <a:rPr lang="en-US" b="1" i="1" dirty="0" smtClean="0"/>
              <a:t>”</a:t>
            </a:r>
          </a:p>
        </p:txBody>
      </p:sp>
      <p:sp>
        <p:nvSpPr>
          <p:cNvPr id="277" name="Text Box 16"/>
          <p:cNvSpPr txBox="1">
            <a:spLocks noChangeArrowheads="1"/>
          </p:cNvSpPr>
          <p:nvPr/>
        </p:nvSpPr>
        <p:spPr bwMode="auto">
          <a:xfrm>
            <a:off x="3704927" y="1770185"/>
            <a:ext cx="116620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 defTabSz="958850"/>
            <a:r>
              <a:rPr lang="en-US" b="1" i="1" dirty="0" smtClean="0"/>
              <a:t>“</a:t>
            </a:r>
            <a:r>
              <a:rPr lang="en-US" b="1" i="1" dirty="0" err="1" smtClean="0"/>
              <a:t>MyEdge</a:t>
            </a:r>
            <a:r>
              <a:rPr lang="en-US" b="1" i="1" dirty="0" smtClean="0"/>
              <a:t>”</a:t>
            </a:r>
          </a:p>
        </p:txBody>
      </p:sp>
      <p:sp>
        <p:nvSpPr>
          <p:cNvPr id="278" name="Text Box 17"/>
          <p:cNvSpPr txBox="1">
            <a:spLocks noChangeArrowheads="1"/>
          </p:cNvSpPr>
          <p:nvPr/>
        </p:nvSpPr>
        <p:spPr bwMode="auto">
          <a:xfrm>
            <a:off x="2344615" y="1875692"/>
            <a:ext cx="116470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 defTabSz="958850"/>
            <a:r>
              <a:rPr lang="en-US" b="1" i="1" dirty="0" smtClean="0"/>
              <a:t>“</a:t>
            </a:r>
            <a:r>
              <a:rPr lang="en-US" b="1" i="1" dirty="0" err="1" smtClean="0"/>
              <a:t>FromCell</a:t>
            </a:r>
            <a:r>
              <a:rPr lang="en-US" b="1" i="1" dirty="0" smtClean="0"/>
              <a:t>”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258708" y="5638806"/>
            <a:ext cx="1913467" cy="52492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7" name="Freeform 76"/>
          <p:cNvSpPr/>
          <p:nvPr/>
        </p:nvSpPr>
        <p:spPr>
          <a:xfrm flipH="1">
            <a:off x="4741333" y="1140179"/>
            <a:ext cx="609600" cy="1828799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40" grpId="0"/>
      <p:bldP spid="276" grpId="0" animBg="1"/>
      <p:bldP spid="277" grpId="0" animBg="1"/>
      <p:bldP spid="278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/>
          <p:cNvSpPr/>
          <p:nvPr/>
        </p:nvSpPr>
        <p:spPr>
          <a:xfrm>
            <a:off x="5362222" y="1727200"/>
            <a:ext cx="3522134" cy="4944533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5415265" y="2241883"/>
            <a:ext cx="1082723" cy="3901728"/>
            <a:chOff x="5415265" y="2241883"/>
            <a:chExt cx="1082723" cy="3901728"/>
          </a:xfrm>
        </p:grpSpPr>
        <p:sp>
          <p:nvSpPr>
            <p:cNvPr id="2" name="Oval 26"/>
            <p:cNvSpPr>
              <a:spLocks noChangeArrowheads="1"/>
            </p:cNvSpPr>
            <p:nvPr/>
          </p:nvSpPr>
          <p:spPr bwMode="auto">
            <a:xfrm>
              <a:off x="5415265" y="5060888"/>
              <a:ext cx="1082723" cy="10827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/>
              <a:endParaRPr lang="en-US" sz="1400" b="1"/>
            </a:p>
          </p:txBody>
        </p:sp>
        <p:sp>
          <p:nvSpPr>
            <p:cNvPr id="3" name="Oval 26"/>
            <p:cNvSpPr>
              <a:spLocks noChangeArrowheads="1"/>
            </p:cNvSpPr>
            <p:nvPr/>
          </p:nvSpPr>
          <p:spPr bwMode="auto">
            <a:xfrm>
              <a:off x="5415265" y="3673720"/>
              <a:ext cx="1082723" cy="10827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/>
              <a:endParaRPr lang="en-US" sz="1400" b="1"/>
            </a:p>
          </p:txBody>
        </p:sp>
        <p:sp>
          <p:nvSpPr>
            <p:cNvPr id="4" name="Oval 26"/>
            <p:cNvSpPr>
              <a:spLocks noChangeArrowheads="1"/>
            </p:cNvSpPr>
            <p:nvPr/>
          </p:nvSpPr>
          <p:spPr bwMode="auto">
            <a:xfrm>
              <a:off x="5415265" y="2241883"/>
              <a:ext cx="1082723" cy="10827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/>
              <a:endParaRPr lang="en-US" sz="1400" b="1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935988" y="1783644"/>
            <a:ext cx="4071069" cy="4780265"/>
            <a:chOff x="4935988" y="1783644"/>
            <a:chExt cx="4071069" cy="4780265"/>
          </a:xfrm>
        </p:grpSpPr>
        <p:grpSp>
          <p:nvGrpSpPr>
            <p:cNvPr id="142" name="Group 141"/>
            <p:cNvGrpSpPr/>
            <p:nvPr/>
          </p:nvGrpSpPr>
          <p:grpSpPr>
            <a:xfrm>
              <a:off x="5583148" y="1783644"/>
              <a:ext cx="3423909" cy="4780265"/>
              <a:chOff x="5583148" y="1783644"/>
              <a:chExt cx="3423909" cy="4780265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 rot="5400000">
                <a:off x="5675313" y="4541208"/>
                <a:ext cx="582454" cy="73698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58850">
                  <a:lnSpc>
                    <a:spcPct val="130000"/>
                  </a:lnSpc>
                </a:pPr>
                <a:endParaRPr lang="el-GR" sz="1400" b="1"/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 rot="5400000">
                <a:off x="5694696" y="5910535"/>
                <a:ext cx="569759" cy="73698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58850">
                  <a:lnSpc>
                    <a:spcPct val="130000"/>
                  </a:lnSpc>
                </a:pPr>
                <a:endParaRPr lang="el-GR" sz="1400" b="1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 rot="5400000">
                <a:off x="5655762" y="3127057"/>
                <a:ext cx="617830" cy="73698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58850">
                  <a:lnSpc>
                    <a:spcPct val="130000"/>
                  </a:lnSpc>
                </a:pPr>
                <a:endParaRPr lang="el-GR" sz="1400" b="1"/>
              </a:p>
            </p:txBody>
          </p:sp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 rot="5400000">
                <a:off x="5665240" y="1731010"/>
                <a:ext cx="572806" cy="73698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58850">
                  <a:lnSpc>
                    <a:spcPct val="130000"/>
                  </a:lnSpc>
                </a:pPr>
                <a:endParaRPr lang="el-GR" sz="1400" b="1"/>
              </a:p>
            </p:txBody>
          </p:sp>
          <p:cxnSp>
            <p:nvCxnSpPr>
              <p:cNvPr id="218" name="Straight Arrow Connector 217"/>
              <p:cNvCxnSpPr>
                <a:endCxn id="32" idx="0"/>
              </p:cNvCxnSpPr>
              <p:nvPr/>
            </p:nvCxnSpPr>
            <p:spPr>
              <a:xfrm rot="10800000" flipV="1">
                <a:off x="6320139" y="2043289"/>
                <a:ext cx="351595" cy="56216"/>
              </a:xfrm>
              <a:prstGeom prst="straightConnector1">
                <a:avLst/>
              </a:prstGeom>
              <a:ln w="3492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TextBox 215"/>
              <p:cNvSpPr txBox="1"/>
              <p:nvPr/>
            </p:nvSpPr>
            <p:spPr>
              <a:xfrm>
                <a:off x="6491112" y="1783644"/>
                <a:ext cx="2515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“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HorzGroundwaterFlux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”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rot="16200000" flipH="1">
              <a:off x="2891168" y="4171198"/>
              <a:ext cx="4749478" cy="13527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 rot="16200000">
              <a:off x="3388891" y="3979448"/>
              <a:ext cx="3432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Water flux and solute transport</a:t>
              </a:r>
              <a:endParaRPr lang="en-US" sz="1600" b="1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203596" y="1230112"/>
            <a:ext cx="3629319" cy="4912422"/>
            <a:chOff x="5203596" y="1230112"/>
            <a:chExt cx="3629319" cy="491242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381456" y="1651683"/>
              <a:ext cx="3332300" cy="2231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203596" y="1230112"/>
              <a:ext cx="3629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Microbial uptake and respiration</a:t>
              </a:r>
              <a:endParaRPr lang="en-US" sz="1600" b="1" dirty="0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338712" y="2243486"/>
              <a:ext cx="2456668" cy="3899048"/>
              <a:chOff x="6338712" y="2243486"/>
              <a:chExt cx="2456668" cy="3899048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6361107" y="2243486"/>
                <a:ext cx="2343994" cy="3899048"/>
                <a:chOff x="6361107" y="2243486"/>
                <a:chExt cx="2343994" cy="3899048"/>
              </a:xfrm>
            </p:grpSpPr>
            <p:sp>
              <p:nvSpPr>
                <p:cNvPr id="7" name="Oval 26"/>
                <p:cNvSpPr>
                  <a:spLocks noChangeArrowheads="1"/>
                </p:cNvSpPr>
                <p:nvPr/>
              </p:nvSpPr>
              <p:spPr bwMode="auto">
                <a:xfrm>
                  <a:off x="7055905" y="5062491"/>
                  <a:ext cx="1080042" cy="10800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/>
                  <a:endParaRPr lang="en-US" sz="1400" b="1"/>
                </a:p>
              </p:txBody>
            </p:sp>
            <p:sp>
              <p:nvSpPr>
                <p:cNvPr id="8" name="Rectangle 6"/>
                <p:cNvSpPr>
                  <a:spLocks noChangeArrowheads="1"/>
                </p:cNvSpPr>
                <p:nvPr/>
              </p:nvSpPr>
              <p:spPr bwMode="auto">
                <a:xfrm>
                  <a:off x="6364835" y="5234018"/>
                  <a:ext cx="840329" cy="7369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>
                    <a:lnSpc>
                      <a:spcPct val="130000"/>
                    </a:lnSpc>
                  </a:pPr>
                  <a:endParaRPr lang="el-GR" sz="1400" b="1"/>
                </a:p>
              </p:txBody>
            </p:sp>
            <p:sp>
              <p:nvSpPr>
                <p:cNvPr id="14" name="Rectangle 6"/>
                <p:cNvSpPr>
                  <a:spLocks noChangeArrowheads="1"/>
                </p:cNvSpPr>
                <p:nvPr/>
              </p:nvSpPr>
              <p:spPr bwMode="auto">
                <a:xfrm>
                  <a:off x="8005763" y="5234018"/>
                  <a:ext cx="690031" cy="7369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>
                    <a:lnSpc>
                      <a:spcPct val="130000"/>
                    </a:lnSpc>
                  </a:pPr>
                  <a:endParaRPr lang="el-GR" sz="1400" b="1"/>
                </a:p>
              </p:txBody>
            </p:sp>
            <p:sp>
              <p:nvSpPr>
                <p:cNvPr id="20" name="Oval 26"/>
                <p:cNvSpPr>
                  <a:spLocks noChangeArrowheads="1"/>
                </p:cNvSpPr>
                <p:nvPr/>
              </p:nvSpPr>
              <p:spPr bwMode="auto">
                <a:xfrm>
                  <a:off x="7065212" y="3675323"/>
                  <a:ext cx="1080042" cy="10800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/>
                  <a:endParaRPr lang="en-US" sz="1400" b="1"/>
                </a:p>
              </p:txBody>
            </p:sp>
            <p:sp>
              <p:nvSpPr>
                <p:cNvPr id="21" name="Rectangle 6"/>
                <p:cNvSpPr>
                  <a:spLocks noChangeArrowheads="1"/>
                </p:cNvSpPr>
                <p:nvPr/>
              </p:nvSpPr>
              <p:spPr bwMode="auto">
                <a:xfrm>
                  <a:off x="6374142" y="3846850"/>
                  <a:ext cx="840329" cy="7369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>
                    <a:lnSpc>
                      <a:spcPct val="130000"/>
                    </a:lnSpc>
                  </a:pPr>
                  <a:endParaRPr lang="el-GR" sz="1400" b="1"/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>
                  <a:off x="8015070" y="3846850"/>
                  <a:ext cx="690031" cy="7369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>
                    <a:lnSpc>
                      <a:spcPct val="130000"/>
                    </a:lnSpc>
                  </a:pPr>
                  <a:endParaRPr lang="el-GR" sz="1400" b="1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auto">
                <a:xfrm>
                  <a:off x="7052178" y="2243486"/>
                  <a:ext cx="1080042" cy="10800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/>
                  <a:endParaRPr lang="en-US" sz="1400" b="1"/>
                </a:p>
              </p:txBody>
            </p:sp>
            <p:sp>
              <p:nvSpPr>
                <p:cNvPr id="35" name="Rectangle 6"/>
                <p:cNvSpPr>
                  <a:spLocks noChangeArrowheads="1"/>
                </p:cNvSpPr>
                <p:nvPr/>
              </p:nvSpPr>
              <p:spPr bwMode="auto">
                <a:xfrm>
                  <a:off x="6361107" y="2415013"/>
                  <a:ext cx="840329" cy="7369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>
                    <a:lnSpc>
                      <a:spcPct val="130000"/>
                    </a:lnSpc>
                  </a:pPr>
                  <a:endParaRPr lang="el-GR" sz="1400" b="1"/>
                </a:p>
              </p:txBody>
            </p:sp>
            <p:sp>
              <p:nvSpPr>
                <p:cNvPr id="47" name="Rectangle 6"/>
                <p:cNvSpPr>
                  <a:spLocks noChangeArrowheads="1"/>
                </p:cNvSpPr>
                <p:nvPr/>
              </p:nvSpPr>
              <p:spPr bwMode="auto">
                <a:xfrm>
                  <a:off x="8002035" y="2415013"/>
                  <a:ext cx="690031" cy="7369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58850">
                    <a:lnSpc>
                      <a:spcPct val="130000"/>
                    </a:lnSpc>
                  </a:pPr>
                  <a:endParaRPr lang="el-GR" sz="1400" b="1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6338712" y="3121376"/>
                <a:ext cx="869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Uptake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100711" y="3273776"/>
                <a:ext cx="1021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Biomass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122567" y="3110088"/>
                <a:ext cx="67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70C0"/>
                    </a:solidFill>
                  </a:rPr>
                  <a:t>Resp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5942837" y="1953440"/>
            <a:ext cx="2552563" cy="4465063"/>
            <a:chOff x="5942837" y="1953440"/>
            <a:chExt cx="2552563" cy="4465063"/>
          </a:xfrm>
        </p:grpSpPr>
        <p:sp>
          <p:nvSpPr>
            <p:cNvPr id="105" name="Line 2"/>
            <p:cNvSpPr>
              <a:spLocks noChangeShapeType="1"/>
            </p:cNvSpPr>
            <p:nvPr/>
          </p:nvSpPr>
          <p:spPr bwMode="auto">
            <a:xfrm>
              <a:off x="6396755" y="2693376"/>
              <a:ext cx="274320" cy="159322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 sz="1400"/>
            </a:p>
          </p:txBody>
        </p:sp>
        <p:sp>
          <p:nvSpPr>
            <p:cNvPr id="107" name="AutoShape 21"/>
            <p:cNvSpPr>
              <a:spLocks noChangeArrowheads="1"/>
            </p:cNvSpPr>
            <p:nvPr/>
          </p:nvSpPr>
          <p:spPr bwMode="auto">
            <a:xfrm>
              <a:off x="5942837" y="2600300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lt1"/>
                  </a:solidFill>
                </a:rPr>
                <a:t>S</a:t>
              </a:r>
              <a:endParaRPr lang="en-US"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08" name="AutoShape 21"/>
            <p:cNvSpPr>
              <a:spLocks noChangeArrowheads="1"/>
            </p:cNvSpPr>
            <p:nvPr/>
          </p:nvSpPr>
          <p:spPr bwMode="auto">
            <a:xfrm>
              <a:off x="5942838" y="2928593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400" b="1" dirty="0" smtClean="0">
                  <a:solidFill>
                    <a:schemeClr val="lt1"/>
                  </a:solidFill>
                </a:rPr>
                <a:t>[S]</a:t>
              </a:r>
              <a:endParaRPr lang="en-US"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09" name="AutoShape 42"/>
            <p:cNvSpPr>
              <a:spLocks noChangeArrowheads="1"/>
            </p:cNvSpPr>
            <p:nvPr/>
          </p:nvSpPr>
          <p:spPr bwMode="auto">
            <a:xfrm>
              <a:off x="6439442" y="2857126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µ</a:t>
              </a:r>
            </a:p>
          </p:txBody>
        </p:sp>
        <p:sp>
          <p:nvSpPr>
            <p:cNvPr id="110" name="AutoShape 43"/>
            <p:cNvSpPr>
              <a:spLocks noChangeArrowheads="1"/>
            </p:cNvSpPr>
            <p:nvPr/>
          </p:nvSpPr>
          <p:spPr bwMode="auto">
            <a:xfrm>
              <a:off x="6439442" y="2581496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Ks</a:t>
              </a:r>
            </a:p>
          </p:txBody>
        </p:sp>
        <p:sp>
          <p:nvSpPr>
            <p:cNvPr id="112" name="AutoShape 42"/>
            <p:cNvSpPr>
              <a:spLocks noChangeArrowheads="1"/>
            </p:cNvSpPr>
            <p:nvPr/>
          </p:nvSpPr>
          <p:spPr bwMode="auto">
            <a:xfrm>
              <a:off x="8221080" y="2891358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r</a:t>
              </a:r>
            </a:p>
          </p:txBody>
        </p:sp>
        <p:sp>
          <p:nvSpPr>
            <p:cNvPr id="113" name="AutoShape 21"/>
            <p:cNvSpPr>
              <a:spLocks noChangeArrowheads="1"/>
            </p:cNvSpPr>
            <p:nvPr/>
          </p:nvSpPr>
          <p:spPr bwMode="auto">
            <a:xfrm>
              <a:off x="5942837" y="2478374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AutoShape 21"/>
            <p:cNvSpPr>
              <a:spLocks noChangeArrowheads="1"/>
            </p:cNvSpPr>
            <p:nvPr/>
          </p:nvSpPr>
          <p:spPr bwMode="auto">
            <a:xfrm>
              <a:off x="5942837" y="2813924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6867412" y="2647764"/>
              <a:ext cx="270489" cy="278038"/>
              <a:chOff x="3731146" y="4385733"/>
              <a:chExt cx="522129" cy="547209"/>
            </a:xfrm>
          </p:grpSpPr>
          <p:sp>
            <p:nvSpPr>
              <p:cNvPr id="116" name="AutoShape 43"/>
              <p:cNvSpPr>
                <a:spLocks noChangeArrowheads="1"/>
              </p:cNvSpPr>
              <p:nvPr/>
            </p:nvSpPr>
            <p:spPr bwMode="auto">
              <a:xfrm>
                <a:off x="3731146" y="4616854"/>
                <a:ext cx="522129" cy="316088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U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7" name="AutoShape 21"/>
              <p:cNvSpPr>
                <a:spLocks noChangeArrowheads="1"/>
              </p:cNvSpPr>
              <p:nvPr/>
            </p:nvSpPr>
            <p:spPr bwMode="auto">
              <a:xfrm>
                <a:off x="3731146" y="4385733"/>
                <a:ext cx="522129" cy="2343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8222242" y="2489845"/>
              <a:ext cx="272561" cy="286488"/>
              <a:chOff x="6431466" y="4030132"/>
              <a:chExt cx="522128" cy="563842"/>
            </a:xfrm>
          </p:grpSpPr>
          <p:sp>
            <p:nvSpPr>
              <p:cNvPr id="119" name="AutoShape 43"/>
              <p:cNvSpPr>
                <a:spLocks noChangeArrowheads="1"/>
              </p:cNvSpPr>
              <p:nvPr/>
            </p:nvSpPr>
            <p:spPr bwMode="auto">
              <a:xfrm>
                <a:off x="6431466" y="4277886"/>
                <a:ext cx="522128" cy="316088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R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0" name="AutoShape 21"/>
              <p:cNvSpPr>
                <a:spLocks noChangeArrowheads="1"/>
              </p:cNvSpPr>
              <p:nvPr/>
            </p:nvSpPr>
            <p:spPr bwMode="auto">
              <a:xfrm>
                <a:off x="6431466" y="4030132"/>
                <a:ext cx="522128" cy="23431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464793" y="2636476"/>
              <a:ext cx="274320" cy="278038"/>
              <a:chOff x="5017951" y="4317998"/>
              <a:chExt cx="522257" cy="547211"/>
            </a:xfrm>
          </p:grpSpPr>
          <p:sp>
            <p:nvSpPr>
              <p:cNvPr id="122" name="AutoShape 21"/>
              <p:cNvSpPr>
                <a:spLocks noChangeArrowheads="1"/>
              </p:cNvSpPr>
              <p:nvPr/>
            </p:nvSpPr>
            <p:spPr bwMode="auto">
              <a:xfrm>
                <a:off x="5017951" y="4549122"/>
                <a:ext cx="522129" cy="316087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X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3" name="Line 2"/>
              <p:cNvSpPr>
                <a:spLocks noChangeShapeType="1"/>
              </p:cNvSpPr>
              <p:nvPr/>
            </p:nvSpPr>
            <p:spPr bwMode="auto">
              <a:xfrm>
                <a:off x="5186018" y="4498079"/>
                <a:ext cx="0" cy="313563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0" rIns="0" anchor="ctr"/>
              <a:lstStyle/>
              <a:p>
                <a:endParaRPr lang="en-US" sz="1400"/>
              </a:p>
            </p:txBody>
          </p:sp>
          <p:sp>
            <p:nvSpPr>
              <p:cNvPr id="124" name="AutoShape 21"/>
              <p:cNvSpPr>
                <a:spLocks noChangeArrowheads="1"/>
              </p:cNvSpPr>
              <p:nvPr/>
            </p:nvSpPr>
            <p:spPr bwMode="auto">
              <a:xfrm>
                <a:off x="5018079" y="4317998"/>
                <a:ext cx="522129" cy="2343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AutoShape 21"/>
            <p:cNvSpPr>
              <a:spLocks noChangeArrowheads="1"/>
            </p:cNvSpPr>
            <p:nvPr/>
          </p:nvSpPr>
          <p:spPr bwMode="auto">
            <a:xfrm>
              <a:off x="5993637" y="2075366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sz="1400" b="1" dirty="0" smtClean="0">
                  <a:sym typeface="Symbol"/>
                </a:rPr>
                <a:t></a:t>
              </a:r>
              <a:r>
                <a:rPr lang="en-US" sz="1400" b="1" dirty="0" smtClean="0"/>
                <a:t>S</a:t>
              </a:r>
              <a:endParaRPr lang="en-US" sz="1400" b="1" dirty="0"/>
            </a:p>
          </p:txBody>
        </p:sp>
        <p:sp>
          <p:nvSpPr>
            <p:cNvPr id="153" name="AutoShape 21"/>
            <p:cNvSpPr>
              <a:spLocks noChangeArrowheads="1"/>
            </p:cNvSpPr>
            <p:nvPr/>
          </p:nvSpPr>
          <p:spPr bwMode="auto">
            <a:xfrm>
              <a:off x="5993637" y="1953440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6" name="AutoShape 21"/>
            <p:cNvSpPr>
              <a:spLocks noChangeArrowheads="1"/>
            </p:cNvSpPr>
            <p:nvPr/>
          </p:nvSpPr>
          <p:spPr bwMode="auto">
            <a:xfrm>
              <a:off x="6010571" y="3469544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sz="1400" b="1" dirty="0" smtClean="0">
                  <a:sym typeface="Symbol"/>
                </a:rPr>
                <a:t></a:t>
              </a:r>
              <a:r>
                <a:rPr lang="en-US" sz="1400" b="1" dirty="0" smtClean="0"/>
                <a:t>S</a:t>
              </a:r>
              <a:endParaRPr lang="en-US" sz="1400" b="1" dirty="0"/>
            </a:p>
          </p:txBody>
        </p:sp>
        <p:sp>
          <p:nvSpPr>
            <p:cNvPr id="157" name="AutoShape 21"/>
            <p:cNvSpPr>
              <a:spLocks noChangeArrowheads="1"/>
            </p:cNvSpPr>
            <p:nvPr/>
          </p:nvSpPr>
          <p:spPr bwMode="auto">
            <a:xfrm>
              <a:off x="6010571" y="3347618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8" name="Line 2"/>
            <p:cNvSpPr>
              <a:spLocks noChangeShapeType="1"/>
            </p:cNvSpPr>
            <p:nvPr/>
          </p:nvSpPr>
          <p:spPr bwMode="auto">
            <a:xfrm>
              <a:off x="6396755" y="4110144"/>
              <a:ext cx="274320" cy="159322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 sz="1400"/>
            </a:p>
          </p:txBody>
        </p:sp>
        <p:sp>
          <p:nvSpPr>
            <p:cNvPr id="160" name="AutoShape 21"/>
            <p:cNvSpPr>
              <a:spLocks noChangeArrowheads="1"/>
            </p:cNvSpPr>
            <p:nvPr/>
          </p:nvSpPr>
          <p:spPr bwMode="auto">
            <a:xfrm>
              <a:off x="5942837" y="4017068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lt1"/>
                  </a:solidFill>
                </a:rPr>
                <a:t>S</a:t>
              </a:r>
              <a:endParaRPr lang="en-US"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61" name="AutoShape 21"/>
            <p:cNvSpPr>
              <a:spLocks noChangeArrowheads="1"/>
            </p:cNvSpPr>
            <p:nvPr/>
          </p:nvSpPr>
          <p:spPr bwMode="auto">
            <a:xfrm>
              <a:off x="5942838" y="4345361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400" b="1" dirty="0" smtClean="0">
                  <a:solidFill>
                    <a:schemeClr val="lt1"/>
                  </a:solidFill>
                </a:rPr>
                <a:t>[S]</a:t>
              </a:r>
              <a:endParaRPr lang="en-US"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62" name="AutoShape 42"/>
            <p:cNvSpPr>
              <a:spLocks noChangeArrowheads="1"/>
            </p:cNvSpPr>
            <p:nvPr/>
          </p:nvSpPr>
          <p:spPr bwMode="auto">
            <a:xfrm>
              <a:off x="6439442" y="4273894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µ</a:t>
              </a:r>
            </a:p>
          </p:txBody>
        </p:sp>
        <p:sp>
          <p:nvSpPr>
            <p:cNvPr id="163" name="AutoShape 43"/>
            <p:cNvSpPr>
              <a:spLocks noChangeArrowheads="1"/>
            </p:cNvSpPr>
            <p:nvPr/>
          </p:nvSpPr>
          <p:spPr bwMode="auto">
            <a:xfrm>
              <a:off x="6439442" y="3998264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Ks</a:t>
              </a:r>
            </a:p>
          </p:txBody>
        </p:sp>
        <p:sp>
          <p:nvSpPr>
            <p:cNvPr id="164" name="AutoShape 42"/>
            <p:cNvSpPr>
              <a:spLocks noChangeArrowheads="1"/>
            </p:cNvSpPr>
            <p:nvPr/>
          </p:nvSpPr>
          <p:spPr bwMode="auto">
            <a:xfrm>
              <a:off x="8221080" y="4308126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r</a:t>
              </a:r>
            </a:p>
          </p:txBody>
        </p:sp>
        <p:sp>
          <p:nvSpPr>
            <p:cNvPr id="165" name="AutoShape 21"/>
            <p:cNvSpPr>
              <a:spLocks noChangeArrowheads="1"/>
            </p:cNvSpPr>
            <p:nvPr/>
          </p:nvSpPr>
          <p:spPr bwMode="auto">
            <a:xfrm>
              <a:off x="5942837" y="3895142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AutoShape 21"/>
            <p:cNvSpPr>
              <a:spLocks noChangeArrowheads="1"/>
            </p:cNvSpPr>
            <p:nvPr/>
          </p:nvSpPr>
          <p:spPr bwMode="auto">
            <a:xfrm>
              <a:off x="5942837" y="4230692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6867412" y="4064532"/>
              <a:ext cx="270489" cy="278038"/>
              <a:chOff x="3731146" y="4385733"/>
              <a:chExt cx="522129" cy="547209"/>
            </a:xfrm>
          </p:grpSpPr>
          <p:sp>
            <p:nvSpPr>
              <p:cNvPr id="168" name="AutoShape 43"/>
              <p:cNvSpPr>
                <a:spLocks noChangeArrowheads="1"/>
              </p:cNvSpPr>
              <p:nvPr/>
            </p:nvSpPr>
            <p:spPr bwMode="auto">
              <a:xfrm>
                <a:off x="3731146" y="4616854"/>
                <a:ext cx="522129" cy="316088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U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69" name="AutoShape 21"/>
              <p:cNvSpPr>
                <a:spLocks noChangeArrowheads="1"/>
              </p:cNvSpPr>
              <p:nvPr/>
            </p:nvSpPr>
            <p:spPr bwMode="auto">
              <a:xfrm>
                <a:off x="3731146" y="4385733"/>
                <a:ext cx="522129" cy="2343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8222242" y="3906613"/>
              <a:ext cx="272561" cy="286488"/>
              <a:chOff x="6431466" y="4030132"/>
              <a:chExt cx="522128" cy="563842"/>
            </a:xfrm>
          </p:grpSpPr>
          <p:sp>
            <p:nvSpPr>
              <p:cNvPr id="171" name="AutoShape 43"/>
              <p:cNvSpPr>
                <a:spLocks noChangeArrowheads="1"/>
              </p:cNvSpPr>
              <p:nvPr/>
            </p:nvSpPr>
            <p:spPr bwMode="auto">
              <a:xfrm>
                <a:off x="6431466" y="4277886"/>
                <a:ext cx="522128" cy="316088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R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72" name="AutoShape 21"/>
              <p:cNvSpPr>
                <a:spLocks noChangeArrowheads="1"/>
              </p:cNvSpPr>
              <p:nvPr/>
            </p:nvSpPr>
            <p:spPr bwMode="auto">
              <a:xfrm>
                <a:off x="6431466" y="4030132"/>
                <a:ext cx="522128" cy="23431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7464793" y="4053244"/>
              <a:ext cx="274320" cy="278038"/>
              <a:chOff x="5017951" y="4317998"/>
              <a:chExt cx="522257" cy="547211"/>
            </a:xfrm>
          </p:grpSpPr>
          <p:sp>
            <p:nvSpPr>
              <p:cNvPr id="174" name="AutoShape 21"/>
              <p:cNvSpPr>
                <a:spLocks noChangeArrowheads="1"/>
              </p:cNvSpPr>
              <p:nvPr/>
            </p:nvSpPr>
            <p:spPr bwMode="auto">
              <a:xfrm>
                <a:off x="5017951" y="4549122"/>
                <a:ext cx="522129" cy="316087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X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75" name="Line 2"/>
              <p:cNvSpPr>
                <a:spLocks noChangeShapeType="1"/>
              </p:cNvSpPr>
              <p:nvPr/>
            </p:nvSpPr>
            <p:spPr bwMode="auto">
              <a:xfrm>
                <a:off x="5186018" y="4498079"/>
                <a:ext cx="0" cy="313563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0" rIns="0" anchor="ctr"/>
              <a:lstStyle/>
              <a:p>
                <a:endParaRPr lang="en-US" sz="1400"/>
              </a:p>
            </p:txBody>
          </p:sp>
          <p:sp>
            <p:nvSpPr>
              <p:cNvPr id="176" name="AutoShape 21"/>
              <p:cNvSpPr>
                <a:spLocks noChangeArrowheads="1"/>
              </p:cNvSpPr>
              <p:nvPr/>
            </p:nvSpPr>
            <p:spPr bwMode="auto">
              <a:xfrm>
                <a:off x="5018079" y="4317998"/>
                <a:ext cx="522129" cy="2343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9" name="Line 2"/>
            <p:cNvSpPr>
              <a:spLocks noChangeShapeType="1"/>
            </p:cNvSpPr>
            <p:nvPr/>
          </p:nvSpPr>
          <p:spPr bwMode="auto">
            <a:xfrm>
              <a:off x="6396755" y="5526912"/>
              <a:ext cx="274320" cy="159322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 sz="1400"/>
            </a:p>
          </p:txBody>
        </p:sp>
        <p:sp>
          <p:nvSpPr>
            <p:cNvPr id="181" name="AutoShape 21"/>
            <p:cNvSpPr>
              <a:spLocks noChangeArrowheads="1"/>
            </p:cNvSpPr>
            <p:nvPr/>
          </p:nvSpPr>
          <p:spPr bwMode="auto">
            <a:xfrm>
              <a:off x="5942837" y="5433836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olidFill>
                    <a:schemeClr val="lt1"/>
                  </a:solidFill>
                </a:rPr>
                <a:t>S</a:t>
              </a:r>
              <a:endParaRPr lang="en-US"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82" name="AutoShape 21"/>
            <p:cNvSpPr>
              <a:spLocks noChangeArrowheads="1"/>
            </p:cNvSpPr>
            <p:nvPr/>
          </p:nvSpPr>
          <p:spPr bwMode="auto">
            <a:xfrm>
              <a:off x="5942838" y="5762129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400" b="1" dirty="0" smtClean="0">
                  <a:solidFill>
                    <a:schemeClr val="lt1"/>
                  </a:solidFill>
                </a:rPr>
                <a:t>[S]</a:t>
              </a:r>
              <a:endParaRPr lang="en-US" sz="1400" b="1" dirty="0">
                <a:solidFill>
                  <a:schemeClr val="lt1"/>
                </a:solidFill>
              </a:endParaRPr>
            </a:p>
          </p:txBody>
        </p:sp>
        <p:sp>
          <p:nvSpPr>
            <p:cNvPr id="183" name="AutoShape 42"/>
            <p:cNvSpPr>
              <a:spLocks noChangeArrowheads="1"/>
            </p:cNvSpPr>
            <p:nvPr/>
          </p:nvSpPr>
          <p:spPr bwMode="auto">
            <a:xfrm>
              <a:off x="6439442" y="5690662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µ</a:t>
              </a:r>
            </a:p>
          </p:txBody>
        </p:sp>
        <p:sp>
          <p:nvSpPr>
            <p:cNvPr id="184" name="AutoShape 43"/>
            <p:cNvSpPr>
              <a:spLocks noChangeArrowheads="1"/>
            </p:cNvSpPr>
            <p:nvPr/>
          </p:nvSpPr>
          <p:spPr bwMode="auto">
            <a:xfrm>
              <a:off x="6439442" y="5415032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Ks</a:t>
              </a:r>
            </a:p>
          </p:txBody>
        </p:sp>
        <p:sp>
          <p:nvSpPr>
            <p:cNvPr id="185" name="AutoShape 42"/>
            <p:cNvSpPr>
              <a:spLocks noChangeArrowheads="1"/>
            </p:cNvSpPr>
            <p:nvPr/>
          </p:nvSpPr>
          <p:spPr bwMode="auto">
            <a:xfrm>
              <a:off x="8221080" y="5724894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r</a:t>
              </a:r>
            </a:p>
          </p:txBody>
        </p:sp>
        <p:sp>
          <p:nvSpPr>
            <p:cNvPr id="186" name="AutoShape 21"/>
            <p:cNvSpPr>
              <a:spLocks noChangeArrowheads="1"/>
            </p:cNvSpPr>
            <p:nvPr/>
          </p:nvSpPr>
          <p:spPr bwMode="auto">
            <a:xfrm>
              <a:off x="5942837" y="5311910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87" name="AutoShape 21"/>
            <p:cNvSpPr>
              <a:spLocks noChangeArrowheads="1"/>
            </p:cNvSpPr>
            <p:nvPr/>
          </p:nvSpPr>
          <p:spPr bwMode="auto">
            <a:xfrm>
              <a:off x="5942837" y="5647460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grpSp>
          <p:nvGrpSpPr>
            <p:cNvPr id="188" name="Group 166"/>
            <p:cNvGrpSpPr/>
            <p:nvPr/>
          </p:nvGrpSpPr>
          <p:grpSpPr>
            <a:xfrm>
              <a:off x="6867412" y="5481300"/>
              <a:ext cx="270489" cy="278038"/>
              <a:chOff x="3731146" y="4385733"/>
              <a:chExt cx="522129" cy="547209"/>
            </a:xfrm>
          </p:grpSpPr>
          <p:sp>
            <p:nvSpPr>
              <p:cNvPr id="196" name="AutoShape 43"/>
              <p:cNvSpPr>
                <a:spLocks noChangeArrowheads="1"/>
              </p:cNvSpPr>
              <p:nvPr/>
            </p:nvSpPr>
            <p:spPr bwMode="auto">
              <a:xfrm>
                <a:off x="3731146" y="4616854"/>
                <a:ext cx="522129" cy="316088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U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97" name="AutoShape 21"/>
              <p:cNvSpPr>
                <a:spLocks noChangeArrowheads="1"/>
              </p:cNvSpPr>
              <p:nvPr/>
            </p:nvSpPr>
            <p:spPr bwMode="auto">
              <a:xfrm>
                <a:off x="3731146" y="4385733"/>
                <a:ext cx="522129" cy="2343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9" name="Group 169"/>
            <p:cNvGrpSpPr/>
            <p:nvPr/>
          </p:nvGrpSpPr>
          <p:grpSpPr>
            <a:xfrm>
              <a:off x="8222242" y="5323381"/>
              <a:ext cx="272561" cy="286488"/>
              <a:chOff x="6431466" y="4030132"/>
              <a:chExt cx="522128" cy="563842"/>
            </a:xfrm>
          </p:grpSpPr>
          <p:sp>
            <p:nvSpPr>
              <p:cNvPr id="194" name="AutoShape 43"/>
              <p:cNvSpPr>
                <a:spLocks noChangeArrowheads="1"/>
              </p:cNvSpPr>
              <p:nvPr/>
            </p:nvSpPr>
            <p:spPr bwMode="auto">
              <a:xfrm>
                <a:off x="6431466" y="4277886"/>
                <a:ext cx="522128" cy="316088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R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95" name="AutoShape 21"/>
              <p:cNvSpPr>
                <a:spLocks noChangeArrowheads="1"/>
              </p:cNvSpPr>
              <p:nvPr/>
            </p:nvSpPr>
            <p:spPr bwMode="auto">
              <a:xfrm>
                <a:off x="6431466" y="4030132"/>
                <a:ext cx="522128" cy="23431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Group 172"/>
            <p:cNvGrpSpPr/>
            <p:nvPr/>
          </p:nvGrpSpPr>
          <p:grpSpPr>
            <a:xfrm>
              <a:off x="7464793" y="5470012"/>
              <a:ext cx="274320" cy="278038"/>
              <a:chOff x="5017951" y="4317998"/>
              <a:chExt cx="522257" cy="547211"/>
            </a:xfrm>
          </p:grpSpPr>
          <p:sp>
            <p:nvSpPr>
              <p:cNvPr id="191" name="AutoShape 21"/>
              <p:cNvSpPr>
                <a:spLocks noChangeArrowheads="1"/>
              </p:cNvSpPr>
              <p:nvPr/>
            </p:nvSpPr>
            <p:spPr bwMode="auto">
              <a:xfrm>
                <a:off x="5017951" y="4549122"/>
                <a:ext cx="522129" cy="316087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lt1"/>
                    </a:solidFill>
                  </a:rPr>
                  <a:t>X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92" name="Line 2"/>
              <p:cNvSpPr>
                <a:spLocks noChangeShapeType="1"/>
              </p:cNvSpPr>
              <p:nvPr/>
            </p:nvSpPr>
            <p:spPr bwMode="auto">
              <a:xfrm>
                <a:off x="5186018" y="4498079"/>
                <a:ext cx="0" cy="313563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lIns="0" rIns="0" anchor="ctr"/>
              <a:lstStyle/>
              <a:p>
                <a:endParaRPr lang="en-US" sz="1400"/>
              </a:p>
            </p:txBody>
          </p:sp>
          <p:sp>
            <p:nvSpPr>
              <p:cNvPr id="193" name="AutoShape 21"/>
              <p:cNvSpPr>
                <a:spLocks noChangeArrowheads="1"/>
              </p:cNvSpPr>
              <p:nvPr/>
            </p:nvSpPr>
            <p:spPr bwMode="auto">
              <a:xfrm>
                <a:off x="5018079" y="4317998"/>
                <a:ext cx="522129" cy="2343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AutoShape 21"/>
            <p:cNvSpPr>
              <a:spLocks noChangeArrowheads="1"/>
            </p:cNvSpPr>
            <p:nvPr/>
          </p:nvSpPr>
          <p:spPr bwMode="auto">
            <a:xfrm>
              <a:off x="6004926" y="4908877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sz="1400" b="1" dirty="0" smtClean="0">
                  <a:sym typeface="Symbol"/>
                </a:rPr>
                <a:t></a:t>
              </a:r>
              <a:r>
                <a:rPr lang="en-US" sz="1400" b="1" dirty="0" smtClean="0"/>
                <a:t>S</a:t>
              </a:r>
              <a:endParaRPr lang="en-US" sz="1400" b="1" dirty="0"/>
            </a:p>
          </p:txBody>
        </p:sp>
        <p:sp>
          <p:nvSpPr>
            <p:cNvPr id="201" name="AutoShape 21"/>
            <p:cNvSpPr>
              <a:spLocks noChangeArrowheads="1"/>
            </p:cNvSpPr>
            <p:nvPr/>
          </p:nvSpPr>
          <p:spPr bwMode="auto">
            <a:xfrm>
              <a:off x="6004926" y="4786951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AutoShape 21"/>
            <p:cNvSpPr>
              <a:spLocks noChangeArrowheads="1"/>
            </p:cNvSpPr>
            <p:nvPr/>
          </p:nvSpPr>
          <p:spPr bwMode="auto">
            <a:xfrm>
              <a:off x="6021860" y="6257899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sz="1400" b="1" dirty="0" smtClean="0">
                  <a:sym typeface="Symbol"/>
                </a:rPr>
                <a:t></a:t>
              </a:r>
              <a:r>
                <a:rPr lang="en-US" sz="1400" b="1" dirty="0" smtClean="0"/>
                <a:t>S</a:t>
              </a:r>
              <a:endParaRPr lang="en-US" sz="1400" b="1" dirty="0"/>
            </a:p>
          </p:txBody>
        </p:sp>
        <p:sp>
          <p:nvSpPr>
            <p:cNvPr id="205" name="AutoShape 21"/>
            <p:cNvSpPr>
              <a:spLocks noChangeArrowheads="1"/>
            </p:cNvSpPr>
            <p:nvPr/>
          </p:nvSpPr>
          <p:spPr bwMode="auto">
            <a:xfrm>
              <a:off x="6021860" y="6135973"/>
              <a:ext cx="274320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593040" y="1959086"/>
            <a:ext cx="366630" cy="4474480"/>
            <a:chOff x="5593040" y="1959086"/>
            <a:chExt cx="366630" cy="4474480"/>
          </a:xfrm>
        </p:grpSpPr>
        <p:sp>
          <p:nvSpPr>
            <p:cNvPr id="106" name="AutoShape 21"/>
            <p:cNvSpPr>
              <a:spLocks noChangeArrowheads="1"/>
            </p:cNvSpPr>
            <p:nvPr/>
          </p:nvSpPr>
          <p:spPr bwMode="auto">
            <a:xfrm>
              <a:off x="5598684" y="2709123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W</a:t>
              </a:r>
            </a:p>
          </p:txBody>
        </p:sp>
        <p:sp>
          <p:nvSpPr>
            <p:cNvPr id="131" name="AutoShape 43"/>
            <p:cNvSpPr>
              <a:spLocks noChangeArrowheads="1"/>
            </p:cNvSpPr>
            <p:nvPr/>
          </p:nvSpPr>
          <p:spPr bwMode="auto">
            <a:xfrm>
              <a:off x="5666153" y="2090429"/>
              <a:ext cx="265294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ym typeface="Symbol"/>
                </a:rPr>
                <a:t>Q</a:t>
              </a:r>
              <a:endParaRPr lang="en-US" sz="1400" b="1" dirty="0"/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5663484" y="1959086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AutoShape 43"/>
            <p:cNvSpPr>
              <a:spLocks noChangeArrowheads="1"/>
            </p:cNvSpPr>
            <p:nvPr/>
          </p:nvSpPr>
          <p:spPr bwMode="auto">
            <a:xfrm>
              <a:off x="5683087" y="3484607"/>
              <a:ext cx="265294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ym typeface="Symbol"/>
                </a:rPr>
                <a:t>Q</a:t>
              </a:r>
              <a:endParaRPr lang="en-US" sz="1400" b="1" dirty="0"/>
            </a:p>
          </p:txBody>
        </p:sp>
        <p:sp>
          <p:nvSpPr>
            <p:cNvPr id="155" name="AutoShape 21"/>
            <p:cNvSpPr>
              <a:spLocks noChangeArrowheads="1"/>
            </p:cNvSpPr>
            <p:nvPr/>
          </p:nvSpPr>
          <p:spPr bwMode="auto">
            <a:xfrm>
              <a:off x="5680418" y="3353264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AutoShape 21"/>
            <p:cNvSpPr>
              <a:spLocks noChangeArrowheads="1"/>
            </p:cNvSpPr>
            <p:nvPr/>
          </p:nvSpPr>
          <p:spPr bwMode="auto">
            <a:xfrm>
              <a:off x="5598684" y="4125891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W</a:t>
              </a:r>
            </a:p>
          </p:txBody>
        </p:sp>
        <p:sp>
          <p:nvSpPr>
            <p:cNvPr id="180" name="AutoShape 21"/>
            <p:cNvSpPr>
              <a:spLocks noChangeArrowheads="1"/>
            </p:cNvSpPr>
            <p:nvPr/>
          </p:nvSpPr>
          <p:spPr bwMode="auto">
            <a:xfrm>
              <a:off x="5593040" y="5542659"/>
              <a:ext cx="274320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/>
                <a:t>W</a:t>
              </a:r>
            </a:p>
          </p:txBody>
        </p:sp>
        <p:sp>
          <p:nvSpPr>
            <p:cNvPr id="198" name="AutoShape 43"/>
            <p:cNvSpPr>
              <a:spLocks noChangeArrowheads="1"/>
            </p:cNvSpPr>
            <p:nvPr/>
          </p:nvSpPr>
          <p:spPr bwMode="auto">
            <a:xfrm>
              <a:off x="5677442" y="4923940"/>
              <a:ext cx="265294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ym typeface="Symbol"/>
                </a:rPr>
                <a:t>Q</a:t>
              </a:r>
              <a:endParaRPr lang="en-US" sz="1400" b="1" dirty="0"/>
            </a:p>
          </p:txBody>
        </p:sp>
        <p:sp>
          <p:nvSpPr>
            <p:cNvPr id="199" name="AutoShape 21"/>
            <p:cNvSpPr>
              <a:spLocks noChangeArrowheads="1"/>
            </p:cNvSpPr>
            <p:nvPr/>
          </p:nvSpPr>
          <p:spPr bwMode="auto">
            <a:xfrm>
              <a:off x="5674773" y="4792597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2" name="AutoShape 43"/>
            <p:cNvSpPr>
              <a:spLocks noChangeArrowheads="1"/>
            </p:cNvSpPr>
            <p:nvPr/>
          </p:nvSpPr>
          <p:spPr bwMode="auto">
            <a:xfrm>
              <a:off x="5694376" y="6272962"/>
              <a:ext cx="265294" cy="16060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 smtClean="0">
                  <a:sym typeface="Symbol"/>
                </a:rPr>
                <a:t>Q</a:t>
              </a:r>
              <a:endParaRPr lang="en-US" sz="1400" b="1" dirty="0"/>
            </a:p>
          </p:txBody>
        </p:sp>
        <p:sp>
          <p:nvSpPr>
            <p:cNvPr id="203" name="AutoShape 21"/>
            <p:cNvSpPr>
              <a:spLocks noChangeArrowheads="1"/>
            </p:cNvSpPr>
            <p:nvPr/>
          </p:nvSpPr>
          <p:spPr bwMode="auto">
            <a:xfrm>
              <a:off x="5691707" y="6141619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6" name="AutoShape 21"/>
            <p:cNvSpPr>
              <a:spLocks noChangeArrowheads="1"/>
            </p:cNvSpPr>
            <p:nvPr/>
          </p:nvSpPr>
          <p:spPr bwMode="auto">
            <a:xfrm>
              <a:off x="5601395" y="2585619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AutoShape 21"/>
            <p:cNvSpPr>
              <a:spLocks noChangeArrowheads="1"/>
            </p:cNvSpPr>
            <p:nvPr/>
          </p:nvSpPr>
          <p:spPr bwMode="auto">
            <a:xfrm>
              <a:off x="5598684" y="4002375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AutoShape 21"/>
            <p:cNvSpPr>
              <a:spLocks noChangeArrowheads="1"/>
            </p:cNvSpPr>
            <p:nvPr/>
          </p:nvSpPr>
          <p:spPr bwMode="auto">
            <a:xfrm>
              <a:off x="5593040" y="5419130"/>
              <a:ext cx="265294" cy="119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3366" y="1416754"/>
            <a:ext cx="3750794" cy="53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Rectangle 209"/>
          <p:cNvSpPr/>
          <p:nvPr/>
        </p:nvSpPr>
        <p:spPr>
          <a:xfrm>
            <a:off x="784575" y="1794940"/>
            <a:ext cx="1913467" cy="34995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2" name="Freeform 211"/>
          <p:cNvSpPr/>
          <p:nvPr/>
        </p:nvSpPr>
        <p:spPr>
          <a:xfrm flipH="1">
            <a:off x="2686755" y="1975556"/>
            <a:ext cx="2889955" cy="722488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1591731" y="4577650"/>
            <a:ext cx="2336802" cy="76199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3" name="Freeform 212"/>
          <p:cNvSpPr/>
          <p:nvPr/>
        </p:nvSpPr>
        <p:spPr>
          <a:xfrm flipH="1" flipV="1">
            <a:off x="3928531" y="2257777"/>
            <a:ext cx="2178757" cy="2720621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itle 2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Interactive currencies</a:t>
            </a:r>
            <a:endParaRPr lang="en-US" dirty="0"/>
          </a:p>
        </p:txBody>
      </p:sp>
      <p:sp>
        <p:nvSpPr>
          <p:cNvPr id="215" name="Freeform 214"/>
          <p:cNvSpPr/>
          <p:nvPr/>
        </p:nvSpPr>
        <p:spPr>
          <a:xfrm flipH="1">
            <a:off x="2703687" y="1969912"/>
            <a:ext cx="2963334" cy="95955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1179686" y="2111027"/>
            <a:ext cx="3031069" cy="450426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5463821" y="2494844"/>
            <a:ext cx="519289" cy="3285068"/>
            <a:chOff x="5463821" y="2494844"/>
            <a:chExt cx="519289" cy="3285068"/>
          </a:xfrm>
        </p:grpSpPr>
        <p:sp>
          <p:nvSpPr>
            <p:cNvPr id="221" name="Rectangle 220"/>
            <p:cNvSpPr/>
            <p:nvPr/>
          </p:nvSpPr>
          <p:spPr>
            <a:xfrm>
              <a:off x="5463821" y="2494844"/>
              <a:ext cx="519289" cy="451556"/>
            </a:xfrm>
            <a:prstGeom prst="rect">
              <a:avLst/>
            </a:prstGeom>
            <a:noFill/>
            <a:ln w="635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463821" y="3922889"/>
              <a:ext cx="519289" cy="451556"/>
            </a:xfrm>
            <a:prstGeom prst="rect">
              <a:avLst/>
            </a:prstGeom>
            <a:noFill/>
            <a:ln w="635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463821" y="5328356"/>
              <a:ext cx="519289" cy="451556"/>
            </a:xfrm>
            <a:prstGeom prst="rect">
              <a:avLst/>
            </a:prstGeom>
            <a:noFill/>
            <a:ln w="635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10" grpId="2" animBg="1"/>
      <p:bldP spid="210" grpId="3" animBg="1"/>
      <p:bldP spid="210" grpId="4" animBg="1"/>
      <p:bldP spid="210" grpId="5" animBg="1"/>
      <p:bldP spid="212" grpId="2" animBg="1"/>
      <p:bldP spid="212" grpId="3" animBg="1"/>
      <p:bldP spid="211" grpId="0" animBg="1"/>
      <p:bldP spid="211" grpId="1" animBg="1"/>
      <p:bldP spid="211" grpId="2" animBg="1"/>
      <p:bldP spid="211" grpId="3" animBg="1"/>
      <p:bldP spid="213" grpId="1" animBg="1"/>
      <p:bldP spid="213" grpId="2" animBg="1"/>
      <p:bldP spid="215" grpId="2" animBg="1"/>
      <p:bldP spid="215" grpId="3" animBg="1"/>
      <p:bldP spid="219" grpId="2" animBg="1"/>
      <p:bldP spid="219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9"/>
          <p:cNvSpPr>
            <a:spLocks noChangeArrowheads="1"/>
          </p:cNvSpPr>
          <p:nvPr/>
        </p:nvSpPr>
        <p:spPr bwMode="auto">
          <a:xfrm flipH="1">
            <a:off x="4391377" y="1490133"/>
            <a:ext cx="3977217" cy="4856515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B2B2B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" name="Oval 191"/>
          <p:cNvSpPr>
            <a:spLocks noChangeArrowheads="1"/>
          </p:cNvSpPr>
          <p:nvPr/>
        </p:nvSpPr>
        <p:spPr bwMode="auto">
          <a:xfrm flipH="1">
            <a:off x="6498150" y="3380021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176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6" name="Picture 5" descr="b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4872" y="3030361"/>
            <a:ext cx="1225550" cy="1200150"/>
          </a:xfrm>
          <a:prstGeom prst="rect">
            <a:avLst/>
          </a:prstGeom>
          <a:noFill/>
        </p:spPr>
      </p:pic>
      <p:sp>
        <p:nvSpPr>
          <p:cNvPr id="7" name="Oval 191"/>
          <p:cNvSpPr>
            <a:spLocks noChangeArrowheads="1"/>
          </p:cNvSpPr>
          <p:nvPr/>
        </p:nvSpPr>
        <p:spPr bwMode="auto">
          <a:xfrm flipH="1">
            <a:off x="6448780" y="2017008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176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 flipH="1">
            <a:off x="5836709" y="3914599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2400000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 b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 flipH="1">
            <a:off x="6908625" y="2958219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54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0" name="Picture 9" descr="BlueBall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66934" y="1669874"/>
            <a:ext cx="1225088" cy="1197864"/>
          </a:xfrm>
          <a:prstGeom prst="rect">
            <a:avLst/>
          </a:prstGeom>
        </p:spPr>
      </p:pic>
      <p:sp>
        <p:nvSpPr>
          <p:cNvPr id="11" name="Oval 197"/>
          <p:cNvSpPr>
            <a:spLocks noChangeArrowheads="1"/>
          </p:cNvSpPr>
          <p:nvPr/>
        </p:nvSpPr>
        <p:spPr bwMode="auto">
          <a:xfrm flipH="1">
            <a:off x="5722409" y="2523949"/>
            <a:ext cx="304800" cy="2540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2400000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 b="0" dirty="0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 rot="643732">
            <a:off x="5685196" y="2898811"/>
            <a:ext cx="1096963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Horizontal</a:t>
            </a:r>
          </a:p>
          <a:p>
            <a:pPr algn="ctr"/>
            <a:r>
              <a:rPr lang="en-US" sz="1400" i="1" dirty="0" err="1" smtClean="0">
                <a:solidFill>
                  <a:srgbClr val="000099"/>
                </a:solidFill>
              </a:rPr>
              <a:t>GWFlux</a:t>
            </a:r>
            <a:endParaRPr lang="en-US" sz="1400" i="1" dirty="0">
              <a:solidFill>
                <a:srgbClr val="000099"/>
              </a:solidFill>
            </a:endParaRPr>
          </a:p>
        </p:txBody>
      </p:sp>
      <p:pic>
        <p:nvPicPr>
          <p:cNvPr id="13" name="Picture 12" descr="GreenBall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47709" y="3484386"/>
            <a:ext cx="1225088" cy="1197864"/>
          </a:xfrm>
          <a:prstGeom prst="rect">
            <a:avLst/>
          </a:prstGeom>
        </p:spPr>
      </p:pic>
      <p:pic>
        <p:nvPicPr>
          <p:cNvPr id="14" name="Picture 13" descr="GreenBall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62459" y="2098499"/>
            <a:ext cx="1225088" cy="1197864"/>
          </a:xfrm>
          <a:prstGeom prst="rect">
            <a:avLst/>
          </a:prstGeom>
        </p:spPr>
      </p:pic>
      <p:sp>
        <p:nvSpPr>
          <p:cNvPr id="15" name="Oval 12"/>
          <p:cNvSpPr>
            <a:spLocks noChangeArrowheads="1"/>
          </p:cNvSpPr>
          <p:nvPr/>
        </p:nvSpPr>
        <p:spPr bwMode="auto">
          <a:xfrm flipH="1">
            <a:off x="7963255" y="2369433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176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848705" y="1977320"/>
            <a:ext cx="498475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021337" y="2842331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6236759" y="3781249"/>
            <a:ext cx="341313" cy="134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746170" y="3361795"/>
            <a:ext cx="50687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C3300"/>
                </a:solidFill>
              </a:rPr>
              <a:t>H</a:t>
            </a:r>
            <a:r>
              <a:rPr lang="en-US" sz="1400" baseline="-25000" dirty="0" smtClean="0">
                <a:solidFill>
                  <a:srgbClr val="CC3300"/>
                </a:solidFill>
              </a:rPr>
              <a:t>2</a:t>
            </a:r>
            <a:r>
              <a:rPr lang="en-US" sz="1400" dirty="0" smtClean="0">
                <a:solidFill>
                  <a:srgbClr val="CC3300"/>
                </a:solidFill>
              </a:rPr>
              <a:t>O</a:t>
            </a:r>
          </a:p>
          <a:p>
            <a:pPr algn="ctr"/>
            <a:r>
              <a:rPr lang="en-US" sz="1400" dirty="0" smtClean="0">
                <a:solidFill>
                  <a:srgbClr val="CC3300"/>
                </a:solidFill>
              </a:rPr>
              <a:t>DOC</a:t>
            </a:r>
            <a:endParaRPr lang="en-US" sz="1400" dirty="0">
              <a:solidFill>
                <a:srgbClr val="CC3300"/>
              </a:solidFill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7372705" y="2331333"/>
            <a:ext cx="639763" cy="138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7041266" y="2708253"/>
            <a:ext cx="879472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GWSW</a:t>
            </a:r>
          </a:p>
          <a:p>
            <a:r>
              <a:rPr lang="en-US" sz="1400" i="1" dirty="0" smtClean="0">
                <a:solidFill>
                  <a:srgbClr val="000099"/>
                </a:solidFill>
              </a:rPr>
              <a:t>Exchange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 rot="643732">
            <a:off x="5805161" y="1724031"/>
            <a:ext cx="109696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1400" i="1" dirty="0" err="1" smtClean="0">
                <a:solidFill>
                  <a:srgbClr val="000099"/>
                </a:solidFill>
              </a:rPr>
              <a:t>SWFlux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 flipH="1">
            <a:off x="4795309" y="4295599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600000" lon="18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019676" y="4251503"/>
            <a:ext cx="2032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5339425" y="3930573"/>
            <a:ext cx="53347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39933"/>
                </a:solidFill>
              </a:rPr>
              <a:t>OC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28" name="Text Box 179"/>
          <p:cNvSpPr txBox="1">
            <a:spLocks noChangeArrowheads="1"/>
          </p:cNvSpPr>
          <p:nvPr/>
        </p:nvSpPr>
        <p:spPr bwMode="auto">
          <a:xfrm>
            <a:off x="6722005" y="1999368"/>
            <a:ext cx="510076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DOC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Box 180"/>
          <p:cNvSpPr txBox="1">
            <a:spLocks noChangeArrowheads="1"/>
          </p:cNvSpPr>
          <p:nvPr/>
        </p:nvSpPr>
        <p:spPr bwMode="auto">
          <a:xfrm>
            <a:off x="6785626" y="1570243"/>
            <a:ext cx="1194173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SurfaceWater</a:t>
            </a:r>
            <a:endParaRPr lang="en-US" sz="1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 Box 188"/>
          <p:cNvSpPr txBox="1">
            <a:spLocks noChangeArrowheads="1"/>
          </p:cNvSpPr>
          <p:nvPr/>
        </p:nvSpPr>
        <p:spPr bwMode="auto">
          <a:xfrm rot="20198804">
            <a:off x="6096163" y="2438373"/>
            <a:ext cx="717761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Areal </a:t>
            </a:r>
          </a:p>
          <a:p>
            <a:r>
              <a:rPr lang="en-US" sz="1400" i="1" dirty="0" smtClean="0">
                <a:solidFill>
                  <a:srgbClr val="000099"/>
                </a:solidFill>
              </a:rPr>
              <a:t>Uptake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31" name="Line 190"/>
          <p:cNvSpPr>
            <a:spLocks noChangeShapeType="1"/>
          </p:cNvSpPr>
          <p:nvPr/>
        </p:nvSpPr>
        <p:spPr bwMode="auto">
          <a:xfrm flipV="1">
            <a:off x="6147859" y="2377899"/>
            <a:ext cx="341313" cy="134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92"/>
          <p:cNvSpPr txBox="1">
            <a:spLocks noChangeArrowheads="1"/>
          </p:cNvSpPr>
          <p:nvPr/>
        </p:nvSpPr>
        <p:spPr bwMode="auto">
          <a:xfrm>
            <a:off x="5339425" y="2541511"/>
            <a:ext cx="39946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</a:t>
            </a:r>
            <a:endParaRPr lang="en-US" sz="1400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 rot="16844423">
            <a:off x="4571999" y="4154309"/>
            <a:ext cx="358595" cy="509235"/>
            <a:chOff x="2374195" y="3576108"/>
            <a:chExt cx="693738" cy="985838"/>
          </a:xfrm>
        </p:grpSpPr>
        <p:sp>
          <p:nvSpPr>
            <p:cNvPr id="34" name="Oval 320"/>
            <p:cNvSpPr>
              <a:spLocks noChangeArrowheads="1"/>
            </p:cNvSpPr>
            <p:nvPr/>
          </p:nvSpPr>
          <p:spPr bwMode="auto">
            <a:xfrm rot="20914496">
              <a:off x="2401183" y="3599921"/>
              <a:ext cx="615950" cy="9271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29"/>
            <p:cNvSpPr>
              <a:spLocks/>
            </p:cNvSpPr>
            <p:nvPr/>
          </p:nvSpPr>
          <p:spPr bwMode="auto">
            <a:xfrm rot="16200000">
              <a:off x="2228145" y="3722158"/>
              <a:ext cx="985838" cy="693738"/>
            </a:xfrm>
            <a:custGeom>
              <a:avLst/>
              <a:gdLst/>
              <a:ahLst/>
              <a:cxnLst>
                <a:cxn ang="0">
                  <a:pos x="80" y="439"/>
                </a:cxn>
                <a:cxn ang="0">
                  <a:pos x="19" y="508"/>
                </a:cxn>
                <a:cxn ang="0">
                  <a:pos x="0" y="596"/>
                </a:cxn>
                <a:cxn ang="0">
                  <a:pos x="17" y="659"/>
                </a:cxn>
                <a:cxn ang="0">
                  <a:pos x="57" y="711"/>
                </a:cxn>
                <a:cxn ang="0">
                  <a:pos x="65" y="755"/>
                </a:cxn>
                <a:cxn ang="0">
                  <a:pos x="38" y="847"/>
                </a:cxn>
                <a:cxn ang="0">
                  <a:pos x="67" y="941"/>
                </a:cxn>
                <a:cxn ang="0">
                  <a:pos x="144" y="1005"/>
                </a:cxn>
                <a:cxn ang="0">
                  <a:pos x="230" y="1016"/>
                </a:cxn>
                <a:cxn ang="0">
                  <a:pos x="291" y="1095"/>
                </a:cxn>
                <a:cxn ang="0">
                  <a:pos x="395" y="1154"/>
                </a:cxn>
                <a:cxn ang="0">
                  <a:pos x="514" y="1170"/>
                </a:cxn>
                <a:cxn ang="0">
                  <a:pos x="631" y="1137"/>
                </a:cxn>
                <a:cxn ang="0">
                  <a:pos x="692" y="1177"/>
                </a:cxn>
                <a:cxn ang="0">
                  <a:pos x="775" y="1227"/>
                </a:cxn>
                <a:cxn ang="0">
                  <a:pos x="871" y="1246"/>
                </a:cxn>
                <a:cxn ang="0">
                  <a:pos x="993" y="1216"/>
                </a:cxn>
                <a:cxn ang="0">
                  <a:pos x="1087" y="1133"/>
                </a:cxn>
                <a:cxn ang="0">
                  <a:pos x="1139" y="1066"/>
                </a:cxn>
                <a:cxn ang="0">
                  <a:pos x="1229" y="1091"/>
                </a:cxn>
                <a:cxn ang="0">
                  <a:pos x="1302" y="1085"/>
                </a:cxn>
                <a:cxn ang="0">
                  <a:pos x="1390" y="1041"/>
                </a:cxn>
                <a:cxn ang="0">
                  <a:pos x="1460" y="945"/>
                </a:cxn>
                <a:cxn ang="0">
                  <a:pos x="1473" y="878"/>
                </a:cxn>
                <a:cxn ang="0">
                  <a:pos x="1521" y="855"/>
                </a:cxn>
                <a:cxn ang="0">
                  <a:pos x="1621" y="794"/>
                </a:cxn>
                <a:cxn ang="0">
                  <a:pos x="1690" y="686"/>
                </a:cxn>
                <a:cxn ang="0">
                  <a:pos x="1701" y="615"/>
                </a:cxn>
                <a:cxn ang="0">
                  <a:pos x="1680" y="498"/>
                </a:cxn>
                <a:cxn ang="0">
                  <a:pos x="1653" y="422"/>
                </a:cxn>
                <a:cxn ang="0">
                  <a:pos x="1665" y="358"/>
                </a:cxn>
                <a:cxn ang="0">
                  <a:pos x="1640" y="259"/>
                </a:cxn>
                <a:cxn ang="0">
                  <a:pos x="1571" y="184"/>
                </a:cxn>
                <a:cxn ang="0">
                  <a:pos x="1506" y="138"/>
                </a:cxn>
                <a:cxn ang="0">
                  <a:pos x="1456" y="53"/>
                </a:cxn>
                <a:cxn ang="0">
                  <a:pos x="1371" y="5"/>
                </a:cxn>
                <a:cxn ang="0">
                  <a:pos x="1291" y="2"/>
                </a:cxn>
                <a:cxn ang="0">
                  <a:pos x="1231" y="21"/>
                </a:cxn>
                <a:cxn ang="0">
                  <a:pos x="1176" y="67"/>
                </a:cxn>
                <a:cxn ang="0">
                  <a:pos x="1107" y="13"/>
                </a:cxn>
                <a:cxn ang="0">
                  <a:pos x="1049" y="0"/>
                </a:cxn>
                <a:cxn ang="0">
                  <a:pos x="980" y="9"/>
                </a:cxn>
                <a:cxn ang="0">
                  <a:pos x="920" y="46"/>
                </a:cxn>
                <a:cxn ang="0">
                  <a:pos x="886" y="97"/>
                </a:cxn>
                <a:cxn ang="0">
                  <a:pos x="779" y="40"/>
                </a:cxn>
                <a:cxn ang="0">
                  <a:pos x="709" y="38"/>
                </a:cxn>
                <a:cxn ang="0">
                  <a:pos x="629" y="67"/>
                </a:cxn>
                <a:cxn ang="0">
                  <a:pos x="567" y="122"/>
                </a:cxn>
                <a:cxn ang="0">
                  <a:pos x="504" y="126"/>
                </a:cxn>
                <a:cxn ang="0">
                  <a:pos x="404" y="113"/>
                </a:cxn>
                <a:cxn ang="0">
                  <a:pos x="326" y="128"/>
                </a:cxn>
                <a:cxn ang="0">
                  <a:pos x="259" y="165"/>
                </a:cxn>
                <a:cxn ang="0">
                  <a:pos x="190" y="239"/>
                </a:cxn>
                <a:cxn ang="0">
                  <a:pos x="159" y="312"/>
                </a:cxn>
                <a:cxn ang="0">
                  <a:pos x="151" y="397"/>
                </a:cxn>
              </a:cxnLst>
              <a:rect l="0" t="0" r="r" b="b"/>
              <a:pathLst>
                <a:path w="1703" h="1246">
                  <a:moveTo>
                    <a:pt x="153" y="414"/>
                  </a:moveTo>
                  <a:lnTo>
                    <a:pt x="138" y="416"/>
                  </a:lnTo>
                  <a:lnTo>
                    <a:pt x="122" y="420"/>
                  </a:lnTo>
                  <a:lnTo>
                    <a:pt x="107" y="425"/>
                  </a:lnTo>
                  <a:lnTo>
                    <a:pt x="94" y="431"/>
                  </a:lnTo>
                  <a:lnTo>
                    <a:pt x="80" y="439"/>
                  </a:lnTo>
                  <a:lnTo>
                    <a:pt x="67" y="448"/>
                  </a:lnTo>
                  <a:lnTo>
                    <a:pt x="55" y="458"/>
                  </a:lnTo>
                  <a:lnTo>
                    <a:pt x="44" y="470"/>
                  </a:lnTo>
                  <a:lnTo>
                    <a:pt x="34" y="481"/>
                  </a:lnTo>
                  <a:lnTo>
                    <a:pt x="27" y="494"/>
                  </a:lnTo>
                  <a:lnTo>
                    <a:pt x="19" y="508"/>
                  </a:lnTo>
                  <a:lnTo>
                    <a:pt x="11" y="521"/>
                  </a:lnTo>
                  <a:lnTo>
                    <a:pt x="7" y="537"/>
                  </a:lnTo>
                  <a:lnTo>
                    <a:pt x="4" y="552"/>
                  </a:lnTo>
                  <a:lnTo>
                    <a:pt x="2" y="567"/>
                  </a:lnTo>
                  <a:lnTo>
                    <a:pt x="0" y="585"/>
                  </a:lnTo>
                  <a:lnTo>
                    <a:pt x="0" y="596"/>
                  </a:lnTo>
                  <a:lnTo>
                    <a:pt x="2" y="606"/>
                  </a:lnTo>
                  <a:lnTo>
                    <a:pt x="4" y="617"/>
                  </a:lnTo>
                  <a:lnTo>
                    <a:pt x="5" y="629"/>
                  </a:lnTo>
                  <a:lnTo>
                    <a:pt x="9" y="638"/>
                  </a:lnTo>
                  <a:lnTo>
                    <a:pt x="13" y="650"/>
                  </a:lnTo>
                  <a:lnTo>
                    <a:pt x="17" y="659"/>
                  </a:lnTo>
                  <a:lnTo>
                    <a:pt x="23" y="669"/>
                  </a:lnTo>
                  <a:lnTo>
                    <a:pt x="28" y="679"/>
                  </a:lnTo>
                  <a:lnTo>
                    <a:pt x="34" y="688"/>
                  </a:lnTo>
                  <a:lnTo>
                    <a:pt x="42" y="696"/>
                  </a:lnTo>
                  <a:lnTo>
                    <a:pt x="50" y="704"/>
                  </a:lnTo>
                  <a:lnTo>
                    <a:pt x="57" y="711"/>
                  </a:lnTo>
                  <a:lnTo>
                    <a:pt x="67" y="719"/>
                  </a:lnTo>
                  <a:lnTo>
                    <a:pt x="74" y="727"/>
                  </a:lnTo>
                  <a:lnTo>
                    <a:pt x="84" y="732"/>
                  </a:lnTo>
                  <a:lnTo>
                    <a:pt x="84" y="730"/>
                  </a:lnTo>
                  <a:lnTo>
                    <a:pt x="74" y="742"/>
                  </a:lnTo>
                  <a:lnTo>
                    <a:pt x="65" y="755"/>
                  </a:lnTo>
                  <a:lnTo>
                    <a:pt x="57" y="769"/>
                  </a:lnTo>
                  <a:lnTo>
                    <a:pt x="50" y="784"/>
                  </a:lnTo>
                  <a:lnTo>
                    <a:pt x="44" y="799"/>
                  </a:lnTo>
                  <a:lnTo>
                    <a:pt x="40" y="815"/>
                  </a:lnTo>
                  <a:lnTo>
                    <a:pt x="38" y="830"/>
                  </a:lnTo>
                  <a:lnTo>
                    <a:pt x="38" y="847"/>
                  </a:lnTo>
                  <a:lnTo>
                    <a:pt x="38" y="865"/>
                  </a:lnTo>
                  <a:lnTo>
                    <a:pt x="42" y="882"/>
                  </a:lnTo>
                  <a:lnTo>
                    <a:pt x="46" y="897"/>
                  </a:lnTo>
                  <a:lnTo>
                    <a:pt x="51" y="913"/>
                  </a:lnTo>
                  <a:lnTo>
                    <a:pt x="59" y="928"/>
                  </a:lnTo>
                  <a:lnTo>
                    <a:pt x="67" y="941"/>
                  </a:lnTo>
                  <a:lnTo>
                    <a:pt x="76" y="955"/>
                  </a:lnTo>
                  <a:lnTo>
                    <a:pt x="88" y="968"/>
                  </a:lnTo>
                  <a:lnTo>
                    <a:pt x="99" y="978"/>
                  </a:lnTo>
                  <a:lnTo>
                    <a:pt x="113" y="989"/>
                  </a:lnTo>
                  <a:lnTo>
                    <a:pt x="128" y="997"/>
                  </a:lnTo>
                  <a:lnTo>
                    <a:pt x="144" y="1005"/>
                  </a:lnTo>
                  <a:lnTo>
                    <a:pt x="159" y="1010"/>
                  </a:lnTo>
                  <a:lnTo>
                    <a:pt x="174" y="1014"/>
                  </a:lnTo>
                  <a:lnTo>
                    <a:pt x="192" y="1016"/>
                  </a:lnTo>
                  <a:lnTo>
                    <a:pt x="209" y="1018"/>
                  </a:lnTo>
                  <a:lnTo>
                    <a:pt x="220" y="1018"/>
                  </a:lnTo>
                  <a:lnTo>
                    <a:pt x="230" y="1016"/>
                  </a:lnTo>
                  <a:lnTo>
                    <a:pt x="228" y="1018"/>
                  </a:lnTo>
                  <a:lnTo>
                    <a:pt x="239" y="1035"/>
                  </a:lnTo>
                  <a:lnTo>
                    <a:pt x="251" y="1051"/>
                  </a:lnTo>
                  <a:lnTo>
                    <a:pt x="264" y="1066"/>
                  </a:lnTo>
                  <a:lnTo>
                    <a:pt x="278" y="1081"/>
                  </a:lnTo>
                  <a:lnTo>
                    <a:pt x="291" y="1095"/>
                  </a:lnTo>
                  <a:lnTo>
                    <a:pt x="307" y="1108"/>
                  </a:lnTo>
                  <a:lnTo>
                    <a:pt x="324" y="1120"/>
                  </a:lnTo>
                  <a:lnTo>
                    <a:pt x="339" y="1129"/>
                  </a:lnTo>
                  <a:lnTo>
                    <a:pt x="358" y="1139"/>
                  </a:lnTo>
                  <a:lnTo>
                    <a:pt x="376" y="1147"/>
                  </a:lnTo>
                  <a:lnTo>
                    <a:pt x="395" y="1154"/>
                  </a:lnTo>
                  <a:lnTo>
                    <a:pt x="412" y="1160"/>
                  </a:lnTo>
                  <a:lnTo>
                    <a:pt x="433" y="1164"/>
                  </a:lnTo>
                  <a:lnTo>
                    <a:pt x="452" y="1168"/>
                  </a:lnTo>
                  <a:lnTo>
                    <a:pt x="472" y="1170"/>
                  </a:lnTo>
                  <a:lnTo>
                    <a:pt x="493" y="1170"/>
                  </a:lnTo>
                  <a:lnTo>
                    <a:pt x="514" y="1170"/>
                  </a:lnTo>
                  <a:lnTo>
                    <a:pt x="533" y="1168"/>
                  </a:lnTo>
                  <a:lnTo>
                    <a:pt x="554" y="1164"/>
                  </a:lnTo>
                  <a:lnTo>
                    <a:pt x="573" y="1160"/>
                  </a:lnTo>
                  <a:lnTo>
                    <a:pt x="594" y="1152"/>
                  </a:lnTo>
                  <a:lnTo>
                    <a:pt x="614" y="1147"/>
                  </a:lnTo>
                  <a:lnTo>
                    <a:pt x="631" y="1137"/>
                  </a:lnTo>
                  <a:lnTo>
                    <a:pt x="650" y="1127"/>
                  </a:lnTo>
                  <a:lnTo>
                    <a:pt x="648" y="1127"/>
                  </a:lnTo>
                  <a:lnTo>
                    <a:pt x="658" y="1141"/>
                  </a:lnTo>
                  <a:lnTo>
                    <a:pt x="669" y="1154"/>
                  </a:lnTo>
                  <a:lnTo>
                    <a:pt x="681" y="1166"/>
                  </a:lnTo>
                  <a:lnTo>
                    <a:pt x="692" y="1177"/>
                  </a:lnTo>
                  <a:lnTo>
                    <a:pt x="704" y="1187"/>
                  </a:lnTo>
                  <a:lnTo>
                    <a:pt x="717" y="1197"/>
                  </a:lnTo>
                  <a:lnTo>
                    <a:pt x="731" y="1206"/>
                  </a:lnTo>
                  <a:lnTo>
                    <a:pt x="744" y="1214"/>
                  </a:lnTo>
                  <a:lnTo>
                    <a:pt x="759" y="1221"/>
                  </a:lnTo>
                  <a:lnTo>
                    <a:pt x="775" y="1227"/>
                  </a:lnTo>
                  <a:lnTo>
                    <a:pt x="790" y="1233"/>
                  </a:lnTo>
                  <a:lnTo>
                    <a:pt x="805" y="1237"/>
                  </a:lnTo>
                  <a:lnTo>
                    <a:pt x="821" y="1241"/>
                  </a:lnTo>
                  <a:lnTo>
                    <a:pt x="838" y="1243"/>
                  </a:lnTo>
                  <a:lnTo>
                    <a:pt x="853" y="1244"/>
                  </a:lnTo>
                  <a:lnTo>
                    <a:pt x="871" y="1246"/>
                  </a:lnTo>
                  <a:lnTo>
                    <a:pt x="892" y="1244"/>
                  </a:lnTo>
                  <a:lnTo>
                    <a:pt x="913" y="1243"/>
                  </a:lnTo>
                  <a:lnTo>
                    <a:pt x="934" y="1237"/>
                  </a:lnTo>
                  <a:lnTo>
                    <a:pt x="955" y="1231"/>
                  </a:lnTo>
                  <a:lnTo>
                    <a:pt x="974" y="1223"/>
                  </a:lnTo>
                  <a:lnTo>
                    <a:pt x="993" y="1216"/>
                  </a:lnTo>
                  <a:lnTo>
                    <a:pt x="1011" y="1204"/>
                  </a:lnTo>
                  <a:lnTo>
                    <a:pt x="1028" y="1193"/>
                  </a:lnTo>
                  <a:lnTo>
                    <a:pt x="1045" y="1179"/>
                  </a:lnTo>
                  <a:lnTo>
                    <a:pt x="1061" y="1166"/>
                  </a:lnTo>
                  <a:lnTo>
                    <a:pt x="1074" y="1150"/>
                  </a:lnTo>
                  <a:lnTo>
                    <a:pt x="1087" y="1133"/>
                  </a:lnTo>
                  <a:lnTo>
                    <a:pt x="1099" y="1116"/>
                  </a:lnTo>
                  <a:lnTo>
                    <a:pt x="1108" y="1097"/>
                  </a:lnTo>
                  <a:lnTo>
                    <a:pt x="1118" y="1078"/>
                  </a:lnTo>
                  <a:lnTo>
                    <a:pt x="1126" y="1056"/>
                  </a:lnTo>
                  <a:lnTo>
                    <a:pt x="1126" y="1058"/>
                  </a:lnTo>
                  <a:lnTo>
                    <a:pt x="1139" y="1066"/>
                  </a:lnTo>
                  <a:lnTo>
                    <a:pt x="1153" y="1074"/>
                  </a:lnTo>
                  <a:lnTo>
                    <a:pt x="1168" y="1079"/>
                  </a:lnTo>
                  <a:lnTo>
                    <a:pt x="1183" y="1083"/>
                  </a:lnTo>
                  <a:lnTo>
                    <a:pt x="1199" y="1087"/>
                  </a:lnTo>
                  <a:lnTo>
                    <a:pt x="1214" y="1091"/>
                  </a:lnTo>
                  <a:lnTo>
                    <a:pt x="1229" y="1091"/>
                  </a:lnTo>
                  <a:lnTo>
                    <a:pt x="1247" y="1093"/>
                  </a:lnTo>
                  <a:lnTo>
                    <a:pt x="1258" y="1093"/>
                  </a:lnTo>
                  <a:lnTo>
                    <a:pt x="1270" y="1091"/>
                  </a:lnTo>
                  <a:lnTo>
                    <a:pt x="1281" y="1089"/>
                  </a:lnTo>
                  <a:lnTo>
                    <a:pt x="1291" y="1087"/>
                  </a:lnTo>
                  <a:lnTo>
                    <a:pt x="1302" y="1085"/>
                  </a:lnTo>
                  <a:lnTo>
                    <a:pt x="1314" y="1081"/>
                  </a:lnTo>
                  <a:lnTo>
                    <a:pt x="1323" y="1079"/>
                  </a:lnTo>
                  <a:lnTo>
                    <a:pt x="1335" y="1076"/>
                  </a:lnTo>
                  <a:lnTo>
                    <a:pt x="1354" y="1066"/>
                  </a:lnTo>
                  <a:lnTo>
                    <a:pt x="1373" y="1055"/>
                  </a:lnTo>
                  <a:lnTo>
                    <a:pt x="1390" y="1041"/>
                  </a:lnTo>
                  <a:lnTo>
                    <a:pt x="1406" y="1026"/>
                  </a:lnTo>
                  <a:lnTo>
                    <a:pt x="1421" y="1010"/>
                  </a:lnTo>
                  <a:lnTo>
                    <a:pt x="1435" y="993"/>
                  </a:lnTo>
                  <a:lnTo>
                    <a:pt x="1446" y="974"/>
                  </a:lnTo>
                  <a:lnTo>
                    <a:pt x="1456" y="955"/>
                  </a:lnTo>
                  <a:lnTo>
                    <a:pt x="1460" y="945"/>
                  </a:lnTo>
                  <a:lnTo>
                    <a:pt x="1463" y="934"/>
                  </a:lnTo>
                  <a:lnTo>
                    <a:pt x="1465" y="924"/>
                  </a:lnTo>
                  <a:lnTo>
                    <a:pt x="1469" y="913"/>
                  </a:lnTo>
                  <a:lnTo>
                    <a:pt x="1471" y="901"/>
                  </a:lnTo>
                  <a:lnTo>
                    <a:pt x="1473" y="890"/>
                  </a:lnTo>
                  <a:lnTo>
                    <a:pt x="1473" y="878"/>
                  </a:lnTo>
                  <a:lnTo>
                    <a:pt x="1473" y="867"/>
                  </a:lnTo>
                  <a:lnTo>
                    <a:pt x="1473" y="867"/>
                  </a:lnTo>
                  <a:lnTo>
                    <a:pt x="1486" y="865"/>
                  </a:lnTo>
                  <a:lnTo>
                    <a:pt x="1498" y="863"/>
                  </a:lnTo>
                  <a:lnTo>
                    <a:pt x="1509" y="859"/>
                  </a:lnTo>
                  <a:lnTo>
                    <a:pt x="1521" y="855"/>
                  </a:lnTo>
                  <a:lnTo>
                    <a:pt x="1532" y="851"/>
                  </a:lnTo>
                  <a:lnTo>
                    <a:pt x="1544" y="847"/>
                  </a:lnTo>
                  <a:lnTo>
                    <a:pt x="1565" y="836"/>
                  </a:lnTo>
                  <a:lnTo>
                    <a:pt x="1584" y="824"/>
                  </a:lnTo>
                  <a:lnTo>
                    <a:pt x="1603" y="811"/>
                  </a:lnTo>
                  <a:lnTo>
                    <a:pt x="1621" y="794"/>
                  </a:lnTo>
                  <a:lnTo>
                    <a:pt x="1638" y="778"/>
                  </a:lnTo>
                  <a:lnTo>
                    <a:pt x="1651" y="759"/>
                  </a:lnTo>
                  <a:lnTo>
                    <a:pt x="1665" y="740"/>
                  </a:lnTo>
                  <a:lnTo>
                    <a:pt x="1676" y="719"/>
                  </a:lnTo>
                  <a:lnTo>
                    <a:pt x="1686" y="698"/>
                  </a:lnTo>
                  <a:lnTo>
                    <a:pt x="1690" y="686"/>
                  </a:lnTo>
                  <a:lnTo>
                    <a:pt x="1692" y="675"/>
                  </a:lnTo>
                  <a:lnTo>
                    <a:pt x="1695" y="663"/>
                  </a:lnTo>
                  <a:lnTo>
                    <a:pt x="1697" y="652"/>
                  </a:lnTo>
                  <a:lnTo>
                    <a:pt x="1699" y="640"/>
                  </a:lnTo>
                  <a:lnTo>
                    <a:pt x="1701" y="629"/>
                  </a:lnTo>
                  <a:lnTo>
                    <a:pt x="1701" y="615"/>
                  </a:lnTo>
                  <a:lnTo>
                    <a:pt x="1703" y="604"/>
                  </a:lnTo>
                  <a:lnTo>
                    <a:pt x="1701" y="581"/>
                  </a:lnTo>
                  <a:lnTo>
                    <a:pt x="1699" y="560"/>
                  </a:lnTo>
                  <a:lnTo>
                    <a:pt x="1694" y="539"/>
                  </a:lnTo>
                  <a:lnTo>
                    <a:pt x="1688" y="517"/>
                  </a:lnTo>
                  <a:lnTo>
                    <a:pt x="1680" y="498"/>
                  </a:lnTo>
                  <a:lnTo>
                    <a:pt x="1671" y="477"/>
                  </a:lnTo>
                  <a:lnTo>
                    <a:pt x="1659" y="458"/>
                  </a:lnTo>
                  <a:lnTo>
                    <a:pt x="1648" y="441"/>
                  </a:lnTo>
                  <a:lnTo>
                    <a:pt x="1648" y="441"/>
                  </a:lnTo>
                  <a:lnTo>
                    <a:pt x="1651" y="431"/>
                  </a:lnTo>
                  <a:lnTo>
                    <a:pt x="1653" y="422"/>
                  </a:lnTo>
                  <a:lnTo>
                    <a:pt x="1657" y="410"/>
                  </a:lnTo>
                  <a:lnTo>
                    <a:pt x="1659" y="400"/>
                  </a:lnTo>
                  <a:lnTo>
                    <a:pt x="1661" y="391"/>
                  </a:lnTo>
                  <a:lnTo>
                    <a:pt x="1663" y="379"/>
                  </a:lnTo>
                  <a:lnTo>
                    <a:pt x="1663" y="370"/>
                  </a:lnTo>
                  <a:lnTo>
                    <a:pt x="1665" y="358"/>
                  </a:lnTo>
                  <a:lnTo>
                    <a:pt x="1663" y="341"/>
                  </a:lnTo>
                  <a:lnTo>
                    <a:pt x="1661" y="324"/>
                  </a:lnTo>
                  <a:lnTo>
                    <a:pt x="1657" y="306"/>
                  </a:lnTo>
                  <a:lnTo>
                    <a:pt x="1653" y="291"/>
                  </a:lnTo>
                  <a:lnTo>
                    <a:pt x="1646" y="274"/>
                  </a:lnTo>
                  <a:lnTo>
                    <a:pt x="1640" y="259"/>
                  </a:lnTo>
                  <a:lnTo>
                    <a:pt x="1630" y="245"/>
                  </a:lnTo>
                  <a:lnTo>
                    <a:pt x="1621" y="232"/>
                  </a:lnTo>
                  <a:lnTo>
                    <a:pt x="1609" y="218"/>
                  </a:lnTo>
                  <a:lnTo>
                    <a:pt x="1598" y="207"/>
                  </a:lnTo>
                  <a:lnTo>
                    <a:pt x="1586" y="195"/>
                  </a:lnTo>
                  <a:lnTo>
                    <a:pt x="1571" y="184"/>
                  </a:lnTo>
                  <a:lnTo>
                    <a:pt x="1557" y="176"/>
                  </a:lnTo>
                  <a:lnTo>
                    <a:pt x="1542" y="168"/>
                  </a:lnTo>
                  <a:lnTo>
                    <a:pt x="1527" y="161"/>
                  </a:lnTo>
                  <a:lnTo>
                    <a:pt x="1509" y="155"/>
                  </a:lnTo>
                  <a:lnTo>
                    <a:pt x="1509" y="155"/>
                  </a:lnTo>
                  <a:lnTo>
                    <a:pt x="1506" y="138"/>
                  </a:lnTo>
                  <a:lnTo>
                    <a:pt x="1500" y="122"/>
                  </a:lnTo>
                  <a:lnTo>
                    <a:pt x="1494" y="107"/>
                  </a:lnTo>
                  <a:lnTo>
                    <a:pt x="1486" y="92"/>
                  </a:lnTo>
                  <a:lnTo>
                    <a:pt x="1477" y="78"/>
                  </a:lnTo>
                  <a:lnTo>
                    <a:pt x="1467" y="67"/>
                  </a:lnTo>
                  <a:lnTo>
                    <a:pt x="1456" y="53"/>
                  </a:lnTo>
                  <a:lnTo>
                    <a:pt x="1444" y="44"/>
                  </a:lnTo>
                  <a:lnTo>
                    <a:pt x="1431" y="32"/>
                  </a:lnTo>
                  <a:lnTo>
                    <a:pt x="1417" y="25"/>
                  </a:lnTo>
                  <a:lnTo>
                    <a:pt x="1402" y="17"/>
                  </a:lnTo>
                  <a:lnTo>
                    <a:pt x="1387" y="11"/>
                  </a:lnTo>
                  <a:lnTo>
                    <a:pt x="1371" y="5"/>
                  </a:lnTo>
                  <a:lnTo>
                    <a:pt x="1356" y="2"/>
                  </a:lnTo>
                  <a:lnTo>
                    <a:pt x="1339" y="0"/>
                  </a:lnTo>
                  <a:lnTo>
                    <a:pt x="1321" y="0"/>
                  </a:lnTo>
                  <a:lnTo>
                    <a:pt x="1310" y="0"/>
                  </a:lnTo>
                  <a:lnTo>
                    <a:pt x="1300" y="0"/>
                  </a:lnTo>
                  <a:lnTo>
                    <a:pt x="1291" y="2"/>
                  </a:lnTo>
                  <a:lnTo>
                    <a:pt x="1279" y="3"/>
                  </a:lnTo>
                  <a:lnTo>
                    <a:pt x="1270" y="5"/>
                  </a:lnTo>
                  <a:lnTo>
                    <a:pt x="1260" y="9"/>
                  </a:lnTo>
                  <a:lnTo>
                    <a:pt x="1250" y="13"/>
                  </a:lnTo>
                  <a:lnTo>
                    <a:pt x="1241" y="17"/>
                  </a:lnTo>
                  <a:lnTo>
                    <a:pt x="1231" y="21"/>
                  </a:lnTo>
                  <a:lnTo>
                    <a:pt x="1222" y="26"/>
                  </a:lnTo>
                  <a:lnTo>
                    <a:pt x="1214" y="32"/>
                  </a:lnTo>
                  <a:lnTo>
                    <a:pt x="1206" y="38"/>
                  </a:lnTo>
                  <a:lnTo>
                    <a:pt x="1189" y="51"/>
                  </a:lnTo>
                  <a:lnTo>
                    <a:pt x="1176" y="67"/>
                  </a:lnTo>
                  <a:lnTo>
                    <a:pt x="1176" y="67"/>
                  </a:lnTo>
                  <a:lnTo>
                    <a:pt x="1162" y="51"/>
                  </a:lnTo>
                  <a:lnTo>
                    <a:pt x="1149" y="38"/>
                  </a:lnTo>
                  <a:lnTo>
                    <a:pt x="1131" y="26"/>
                  </a:lnTo>
                  <a:lnTo>
                    <a:pt x="1124" y="21"/>
                  </a:lnTo>
                  <a:lnTo>
                    <a:pt x="1114" y="17"/>
                  </a:lnTo>
                  <a:lnTo>
                    <a:pt x="1107" y="13"/>
                  </a:lnTo>
                  <a:lnTo>
                    <a:pt x="1097" y="9"/>
                  </a:lnTo>
                  <a:lnTo>
                    <a:pt x="1087" y="5"/>
                  </a:lnTo>
                  <a:lnTo>
                    <a:pt x="1078" y="3"/>
                  </a:lnTo>
                  <a:lnTo>
                    <a:pt x="1068" y="2"/>
                  </a:lnTo>
                  <a:lnTo>
                    <a:pt x="1059" y="0"/>
                  </a:lnTo>
                  <a:lnTo>
                    <a:pt x="1049" y="0"/>
                  </a:lnTo>
                  <a:lnTo>
                    <a:pt x="1039" y="0"/>
                  </a:lnTo>
                  <a:lnTo>
                    <a:pt x="1026" y="0"/>
                  </a:lnTo>
                  <a:lnTo>
                    <a:pt x="1014" y="0"/>
                  </a:lnTo>
                  <a:lnTo>
                    <a:pt x="1003" y="2"/>
                  </a:lnTo>
                  <a:lnTo>
                    <a:pt x="991" y="5"/>
                  </a:lnTo>
                  <a:lnTo>
                    <a:pt x="980" y="9"/>
                  </a:lnTo>
                  <a:lnTo>
                    <a:pt x="968" y="13"/>
                  </a:lnTo>
                  <a:lnTo>
                    <a:pt x="959" y="19"/>
                  </a:lnTo>
                  <a:lnTo>
                    <a:pt x="947" y="25"/>
                  </a:lnTo>
                  <a:lnTo>
                    <a:pt x="938" y="30"/>
                  </a:lnTo>
                  <a:lnTo>
                    <a:pt x="928" y="38"/>
                  </a:lnTo>
                  <a:lnTo>
                    <a:pt x="920" y="46"/>
                  </a:lnTo>
                  <a:lnTo>
                    <a:pt x="913" y="55"/>
                  </a:lnTo>
                  <a:lnTo>
                    <a:pt x="905" y="63"/>
                  </a:lnTo>
                  <a:lnTo>
                    <a:pt x="897" y="72"/>
                  </a:lnTo>
                  <a:lnTo>
                    <a:pt x="890" y="82"/>
                  </a:lnTo>
                  <a:lnTo>
                    <a:pt x="884" y="94"/>
                  </a:lnTo>
                  <a:lnTo>
                    <a:pt x="886" y="97"/>
                  </a:lnTo>
                  <a:lnTo>
                    <a:pt x="871" y="82"/>
                  </a:lnTo>
                  <a:lnTo>
                    <a:pt x="853" y="71"/>
                  </a:lnTo>
                  <a:lnTo>
                    <a:pt x="836" y="61"/>
                  </a:lnTo>
                  <a:lnTo>
                    <a:pt x="817" y="51"/>
                  </a:lnTo>
                  <a:lnTo>
                    <a:pt x="798" y="46"/>
                  </a:lnTo>
                  <a:lnTo>
                    <a:pt x="779" y="40"/>
                  </a:lnTo>
                  <a:lnTo>
                    <a:pt x="769" y="38"/>
                  </a:lnTo>
                  <a:lnTo>
                    <a:pt x="759" y="38"/>
                  </a:lnTo>
                  <a:lnTo>
                    <a:pt x="748" y="36"/>
                  </a:lnTo>
                  <a:lnTo>
                    <a:pt x="738" y="36"/>
                  </a:lnTo>
                  <a:lnTo>
                    <a:pt x="723" y="36"/>
                  </a:lnTo>
                  <a:lnTo>
                    <a:pt x="709" y="38"/>
                  </a:lnTo>
                  <a:lnTo>
                    <a:pt x="694" y="40"/>
                  </a:lnTo>
                  <a:lnTo>
                    <a:pt x="681" y="44"/>
                  </a:lnTo>
                  <a:lnTo>
                    <a:pt x="667" y="48"/>
                  </a:lnTo>
                  <a:lnTo>
                    <a:pt x="654" y="53"/>
                  </a:lnTo>
                  <a:lnTo>
                    <a:pt x="642" y="59"/>
                  </a:lnTo>
                  <a:lnTo>
                    <a:pt x="629" y="67"/>
                  </a:lnTo>
                  <a:lnTo>
                    <a:pt x="617" y="74"/>
                  </a:lnTo>
                  <a:lnTo>
                    <a:pt x="606" y="82"/>
                  </a:lnTo>
                  <a:lnTo>
                    <a:pt x="596" y="92"/>
                  </a:lnTo>
                  <a:lnTo>
                    <a:pt x="587" y="101"/>
                  </a:lnTo>
                  <a:lnTo>
                    <a:pt x="577" y="113"/>
                  </a:lnTo>
                  <a:lnTo>
                    <a:pt x="567" y="122"/>
                  </a:lnTo>
                  <a:lnTo>
                    <a:pt x="560" y="136"/>
                  </a:lnTo>
                  <a:lnTo>
                    <a:pt x="552" y="147"/>
                  </a:lnTo>
                  <a:lnTo>
                    <a:pt x="552" y="149"/>
                  </a:lnTo>
                  <a:lnTo>
                    <a:pt x="537" y="140"/>
                  </a:lnTo>
                  <a:lnTo>
                    <a:pt x="520" y="134"/>
                  </a:lnTo>
                  <a:lnTo>
                    <a:pt x="504" y="126"/>
                  </a:lnTo>
                  <a:lnTo>
                    <a:pt x="487" y="122"/>
                  </a:lnTo>
                  <a:lnTo>
                    <a:pt x="470" y="119"/>
                  </a:lnTo>
                  <a:lnTo>
                    <a:pt x="452" y="115"/>
                  </a:lnTo>
                  <a:lnTo>
                    <a:pt x="435" y="113"/>
                  </a:lnTo>
                  <a:lnTo>
                    <a:pt x="418" y="113"/>
                  </a:lnTo>
                  <a:lnTo>
                    <a:pt x="404" y="113"/>
                  </a:lnTo>
                  <a:lnTo>
                    <a:pt x="389" y="115"/>
                  </a:lnTo>
                  <a:lnTo>
                    <a:pt x="378" y="115"/>
                  </a:lnTo>
                  <a:lnTo>
                    <a:pt x="364" y="119"/>
                  </a:lnTo>
                  <a:lnTo>
                    <a:pt x="351" y="120"/>
                  </a:lnTo>
                  <a:lnTo>
                    <a:pt x="337" y="124"/>
                  </a:lnTo>
                  <a:lnTo>
                    <a:pt x="326" y="128"/>
                  </a:lnTo>
                  <a:lnTo>
                    <a:pt x="314" y="134"/>
                  </a:lnTo>
                  <a:lnTo>
                    <a:pt x="301" y="140"/>
                  </a:lnTo>
                  <a:lnTo>
                    <a:pt x="291" y="145"/>
                  </a:lnTo>
                  <a:lnTo>
                    <a:pt x="280" y="151"/>
                  </a:lnTo>
                  <a:lnTo>
                    <a:pt x="268" y="159"/>
                  </a:lnTo>
                  <a:lnTo>
                    <a:pt x="259" y="165"/>
                  </a:lnTo>
                  <a:lnTo>
                    <a:pt x="247" y="172"/>
                  </a:lnTo>
                  <a:lnTo>
                    <a:pt x="230" y="189"/>
                  </a:lnTo>
                  <a:lnTo>
                    <a:pt x="213" y="209"/>
                  </a:lnTo>
                  <a:lnTo>
                    <a:pt x="203" y="218"/>
                  </a:lnTo>
                  <a:lnTo>
                    <a:pt x="197" y="230"/>
                  </a:lnTo>
                  <a:lnTo>
                    <a:pt x="190" y="239"/>
                  </a:lnTo>
                  <a:lnTo>
                    <a:pt x="184" y="251"/>
                  </a:lnTo>
                  <a:lnTo>
                    <a:pt x="178" y="262"/>
                  </a:lnTo>
                  <a:lnTo>
                    <a:pt x="172" y="274"/>
                  </a:lnTo>
                  <a:lnTo>
                    <a:pt x="167" y="287"/>
                  </a:lnTo>
                  <a:lnTo>
                    <a:pt x="163" y="299"/>
                  </a:lnTo>
                  <a:lnTo>
                    <a:pt x="159" y="312"/>
                  </a:lnTo>
                  <a:lnTo>
                    <a:pt x="157" y="324"/>
                  </a:lnTo>
                  <a:lnTo>
                    <a:pt x="153" y="337"/>
                  </a:lnTo>
                  <a:lnTo>
                    <a:pt x="153" y="351"/>
                  </a:lnTo>
                  <a:lnTo>
                    <a:pt x="151" y="364"/>
                  </a:lnTo>
                  <a:lnTo>
                    <a:pt x="151" y="377"/>
                  </a:lnTo>
                  <a:lnTo>
                    <a:pt x="151" y="397"/>
                  </a:lnTo>
                  <a:lnTo>
                    <a:pt x="153" y="414"/>
                  </a:lnTo>
                  <a:lnTo>
                    <a:pt x="153" y="4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188"/>
          <p:cNvSpPr txBox="1">
            <a:spLocks noChangeArrowheads="1"/>
          </p:cNvSpPr>
          <p:nvPr/>
        </p:nvSpPr>
        <p:spPr bwMode="auto">
          <a:xfrm rot="20198804">
            <a:off x="6013245" y="3961500"/>
            <a:ext cx="717762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M-M</a:t>
            </a:r>
          </a:p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Uptake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49" name="Text Box 327"/>
          <p:cNvSpPr txBox="1">
            <a:spLocks noChangeArrowheads="1"/>
          </p:cNvSpPr>
          <p:nvPr/>
        </p:nvSpPr>
        <p:spPr bwMode="auto">
          <a:xfrm>
            <a:off x="4411744" y="4242329"/>
            <a:ext cx="58923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CO</a:t>
            </a:r>
            <a:r>
              <a:rPr lang="en-US" sz="1400" baseline="-25000" dirty="0"/>
              <a:t>2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 rot="643732">
            <a:off x="7423637" y="2040090"/>
            <a:ext cx="794383" cy="314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1400" i="1" dirty="0" err="1" smtClean="0">
                <a:solidFill>
                  <a:srgbClr val="000099"/>
                </a:solidFill>
              </a:rPr>
              <a:t>SWFlux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51" name="Text Box 180"/>
          <p:cNvSpPr txBox="1">
            <a:spLocks noChangeArrowheads="1"/>
          </p:cNvSpPr>
          <p:nvPr/>
        </p:nvSpPr>
        <p:spPr bwMode="auto">
          <a:xfrm>
            <a:off x="4855206" y="1965592"/>
            <a:ext cx="788999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Biomass</a:t>
            </a:r>
          </a:p>
        </p:txBody>
      </p:sp>
      <p:sp>
        <p:nvSpPr>
          <p:cNvPr id="52" name="Oval 36"/>
          <p:cNvSpPr>
            <a:spLocks noChangeArrowheads="1"/>
          </p:cNvSpPr>
          <p:nvPr/>
        </p:nvSpPr>
        <p:spPr bwMode="auto">
          <a:xfrm flipH="1">
            <a:off x="4780284" y="2889654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600000" lon="18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V="1">
            <a:off x="5004651" y="2845558"/>
            <a:ext cx="2032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 rot="16844423">
            <a:off x="4556974" y="2748364"/>
            <a:ext cx="358595" cy="509235"/>
            <a:chOff x="2374195" y="3576108"/>
            <a:chExt cx="693738" cy="985838"/>
          </a:xfrm>
        </p:grpSpPr>
        <p:sp>
          <p:nvSpPr>
            <p:cNvPr id="55" name="Oval 320"/>
            <p:cNvSpPr>
              <a:spLocks noChangeArrowheads="1"/>
            </p:cNvSpPr>
            <p:nvPr/>
          </p:nvSpPr>
          <p:spPr bwMode="auto">
            <a:xfrm rot="20914496">
              <a:off x="2401183" y="3599921"/>
              <a:ext cx="615950" cy="9271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29"/>
            <p:cNvSpPr>
              <a:spLocks/>
            </p:cNvSpPr>
            <p:nvPr/>
          </p:nvSpPr>
          <p:spPr bwMode="auto">
            <a:xfrm rot="16200000">
              <a:off x="2228145" y="3722158"/>
              <a:ext cx="985838" cy="693738"/>
            </a:xfrm>
            <a:custGeom>
              <a:avLst/>
              <a:gdLst/>
              <a:ahLst/>
              <a:cxnLst>
                <a:cxn ang="0">
                  <a:pos x="80" y="439"/>
                </a:cxn>
                <a:cxn ang="0">
                  <a:pos x="19" y="508"/>
                </a:cxn>
                <a:cxn ang="0">
                  <a:pos x="0" y="596"/>
                </a:cxn>
                <a:cxn ang="0">
                  <a:pos x="17" y="659"/>
                </a:cxn>
                <a:cxn ang="0">
                  <a:pos x="57" y="711"/>
                </a:cxn>
                <a:cxn ang="0">
                  <a:pos x="65" y="755"/>
                </a:cxn>
                <a:cxn ang="0">
                  <a:pos x="38" y="847"/>
                </a:cxn>
                <a:cxn ang="0">
                  <a:pos x="67" y="941"/>
                </a:cxn>
                <a:cxn ang="0">
                  <a:pos x="144" y="1005"/>
                </a:cxn>
                <a:cxn ang="0">
                  <a:pos x="230" y="1016"/>
                </a:cxn>
                <a:cxn ang="0">
                  <a:pos x="291" y="1095"/>
                </a:cxn>
                <a:cxn ang="0">
                  <a:pos x="395" y="1154"/>
                </a:cxn>
                <a:cxn ang="0">
                  <a:pos x="514" y="1170"/>
                </a:cxn>
                <a:cxn ang="0">
                  <a:pos x="631" y="1137"/>
                </a:cxn>
                <a:cxn ang="0">
                  <a:pos x="692" y="1177"/>
                </a:cxn>
                <a:cxn ang="0">
                  <a:pos x="775" y="1227"/>
                </a:cxn>
                <a:cxn ang="0">
                  <a:pos x="871" y="1246"/>
                </a:cxn>
                <a:cxn ang="0">
                  <a:pos x="993" y="1216"/>
                </a:cxn>
                <a:cxn ang="0">
                  <a:pos x="1087" y="1133"/>
                </a:cxn>
                <a:cxn ang="0">
                  <a:pos x="1139" y="1066"/>
                </a:cxn>
                <a:cxn ang="0">
                  <a:pos x="1229" y="1091"/>
                </a:cxn>
                <a:cxn ang="0">
                  <a:pos x="1302" y="1085"/>
                </a:cxn>
                <a:cxn ang="0">
                  <a:pos x="1390" y="1041"/>
                </a:cxn>
                <a:cxn ang="0">
                  <a:pos x="1460" y="945"/>
                </a:cxn>
                <a:cxn ang="0">
                  <a:pos x="1473" y="878"/>
                </a:cxn>
                <a:cxn ang="0">
                  <a:pos x="1521" y="855"/>
                </a:cxn>
                <a:cxn ang="0">
                  <a:pos x="1621" y="794"/>
                </a:cxn>
                <a:cxn ang="0">
                  <a:pos x="1690" y="686"/>
                </a:cxn>
                <a:cxn ang="0">
                  <a:pos x="1701" y="615"/>
                </a:cxn>
                <a:cxn ang="0">
                  <a:pos x="1680" y="498"/>
                </a:cxn>
                <a:cxn ang="0">
                  <a:pos x="1653" y="422"/>
                </a:cxn>
                <a:cxn ang="0">
                  <a:pos x="1665" y="358"/>
                </a:cxn>
                <a:cxn ang="0">
                  <a:pos x="1640" y="259"/>
                </a:cxn>
                <a:cxn ang="0">
                  <a:pos x="1571" y="184"/>
                </a:cxn>
                <a:cxn ang="0">
                  <a:pos x="1506" y="138"/>
                </a:cxn>
                <a:cxn ang="0">
                  <a:pos x="1456" y="53"/>
                </a:cxn>
                <a:cxn ang="0">
                  <a:pos x="1371" y="5"/>
                </a:cxn>
                <a:cxn ang="0">
                  <a:pos x="1291" y="2"/>
                </a:cxn>
                <a:cxn ang="0">
                  <a:pos x="1231" y="21"/>
                </a:cxn>
                <a:cxn ang="0">
                  <a:pos x="1176" y="67"/>
                </a:cxn>
                <a:cxn ang="0">
                  <a:pos x="1107" y="13"/>
                </a:cxn>
                <a:cxn ang="0">
                  <a:pos x="1049" y="0"/>
                </a:cxn>
                <a:cxn ang="0">
                  <a:pos x="980" y="9"/>
                </a:cxn>
                <a:cxn ang="0">
                  <a:pos x="920" y="46"/>
                </a:cxn>
                <a:cxn ang="0">
                  <a:pos x="886" y="97"/>
                </a:cxn>
                <a:cxn ang="0">
                  <a:pos x="779" y="40"/>
                </a:cxn>
                <a:cxn ang="0">
                  <a:pos x="709" y="38"/>
                </a:cxn>
                <a:cxn ang="0">
                  <a:pos x="629" y="67"/>
                </a:cxn>
                <a:cxn ang="0">
                  <a:pos x="567" y="122"/>
                </a:cxn>
                <a:cxn ang="0">
                  <a:pos x="504" y="126"/>
                </a:cxn>
                <a:cxn ang="0">
                  <a:pos x="404" y="113"/>
                </a:cxn>
                <a:cxn ang="0">
                  <a:pos x="326" y="128"/>
                </a:cxn>
                <a:cxn ang="0">
                  <a:pos x="259" y="165"/>
                </a:cxn>
                <a:cxn ang="0">
                  <a:pos x="190" y="239"/>
                </a:cxn>
                <a:cxn ang="0">
                  <a:pos x="159" y="312"/>
                </a:cxn>
                <a:cxn ang="0">
                  <a:pos x="151" y="397"/>
                </a:cxn>
              </a:cxnLst>
              <a:rect l="0" t="0" r="r" b="b"/>
              <a:pathLst>
                <a:path w="1703" h="1246">
                  <a:moveTo>
                    <a:pt x="153" y="414"/>
                  </a:moveTo>
                  <a:lnTo>
                    <a:pt x="138" y="416"/>
                  </a:lnTo>
                  <a:lnTo>
                    <a:pt x="122" y="420"/>
                  </a:lnTo>
                  <a:lnTo>
                    <a:pt x="107" y="425"/>
                  </a:lnTo>
                  <a:lnTo>
                    <a:pt x="94" y="431"/>
                  </a:lnTo>
                  <a:lnTo>
                    <a:pt x="80" y="439"/>
                  </a:lnTo>
                  <a:lnTo>
                    <a:pt x="67" y="448"/>
                  </a:lnTo>
                  <a:lnTo>
                    <a:pt x="55" y="458"/>
                  </a:lnTo>
                  <a:lnTo>
                    <a:pt x="44" y="470"/>
                  </a:lnTo>
                  <a:lnTo>
                    <a:pt x="34" y="481"/>
                  </a:lnTo>
                  <a:lnTo>
                    <a:pt x="27" y="494"/>
                  </a:lnTo>
                  <a:lnTo>
                    <a:pt x="19" y="508"/>
                  </a:lnTo>
                  <a:lnTo>
                    <a:pt x="11" y="521"/>
                  </a:lnTo>
                  <a:lnTo>
                    <a:pt x="7" y="537"/>
                  </a:lnTo>
                  <a:lnTo>
                    <a:pt x="4" y="552"/>
                  </a:lnTo>
                  <a:lnTo>
                    <a:pt x="2" y="567"/>
                  </a:lnTo>
                  <a:lnTo>
                    <a:pt x="0" y="585"/>
                  </a:lnTo>
                  <a:lnTo>
                    <a:pt x="0" y="596"/>
                  </a:lnTo>
                  <a:lnTo>
                    <a:pt x="2" y="606"/>
                  </a:lnTo>
                  <a:lnTo>
                    <a:pt x="4" y="617"/>
                  </a:lnTo>
                  <a:lnTo>
                    <a:pt x="5" y="629"/>
                  </a:lnTo>
                  <a:lnTo>
                    <a:pt x="9" y="638"/>
                  </a:lnTo>
                  <a:lnTo>
                    <a:pt x="13" y="650"/>
                  </a:lnTo>
                  <a:lnTo>
                    <a:pt x="17" y="659"/>
                  </a:lnTo>
                  <a:lnTo>
                    <a:pt x="23" y="669"/>
                  </a:lnTo>
                  <a:lnTo>
                    <a:pt x="28" y="679"/>
                  </a:lnTo>
                  <a:lnTo>
                    <a:pt x="34" y="688"/>
                  </a:lnTo>
                  <a:lnTo>
                    <a:pt x="42" y="696"/>
                  </a:lnTo>
                  <a:lnTo>
                    <a:pt x="50" y="704"/>
                  </a:lnTo>
                  <a:lnTo>
                    <a:pt x="57" y="711"/>
                  </a:lnTo>
                  <a:lnTo>
                    <a:pt x="67" y="719"/>
                  </a:lnTo>
                  <a:lnTo>
                    <a:pt x="74" y="727"/>
                  </a:lnTo>
                  <a:lnTo>
                    <a:pt x="84" y="732"/>
                  </a:lnTo>
                  <a:lnTo>
                    <a:pt x="84" y="730"/>
                  </a:lnTo>
                  <a:lnTo>
                    <a:pt x="74" y="742"/>
                  </a:lnTo>
                  <a:lnTo>
                    <a:pt x="65" y="755"/>
                  </a:lnTo>
                  <a:lnTo>
                    <a:pt x="57" y="769"/>
                  </a:lnTo>
                  <a:lnTo>
                    <a:pt x="50" y="784"/>
                  </a:lnTo>
                  <a:lnTo>
                    <a:pt x="44" y="799"/>
                  </a:lnTo>
                  <a:lnTo>
                    <a:pt x="40" y="815"/>
                  </a:lnTo>
                  <a:lnTo>
                    <a:pt x="38" y="830"/>
                  </a:lnTo>
                  <a:lnTo>
                    <a:pt x="38" y="847"/>
                  </a:lnTo>
                  <a:lnTo>
                    <a:pt x="38" y="865"/>
                  </a:lnTo>
                  <a:lnTo>
                    <a:pt x="42" y="882"/>
                  </a:lnTo>
                  <a:lnTo>
                    <a:pt x="46" y="897"/>
                  </a:lnTo>
                  <a:lnTo>
                    <a:pt x="51" y="913"/>
                  </a:lnTo>
                  <a:lnTo>
                    <a:pt x="59" y="928"/>
                  </a:lnTo>
                  <a:lnTo>
                    <a:pt x="67" y="941"/>
                  </a:lnTo>
                  <a:lnTo>
                    <a:pt x="76" y="955"/>
                  </a:lnTo>
                  <a:lnTo>
                    <a:pt x="88" y="968"/>
                  </a:lnTo>
                  <a:lnTo>
                    <a:pt x="99" y="978"/>
                  </a:lnTo>
                  <a:lnTo>
                    <a:pt x="113" y="989"/>
                  </a:lnTo>
                  <a:lnTo>
                    <a:pt x="128" y="997"/>
                  </a:lnTo>
                  <a:lnTo>
                    <a:pt x="144" y="1005"/>
                  </a:lnTo>
                  <a:lnTo>
                    <a:pt x="159" y="1010"/>
                  </a:lnTo>
                  <a:lnTo>
                    <a:pt x="174" y="1014"/>
                  </a:lnTo>
                  <a:lnTo>
                    <a:pt x="192" y="1016"/>
                  </a:lnTo>
                  <a:lnTo>
                    <a:pt x="209" y="1018"/>
                  </a:lnTo>
                  <a:lnTo>
                    <a:pt x="220" y="1018"/>
                  </a:lnTo>
                  <a:lnTo>
                    <a:pt x="230" y="1016"/>
                  </a:lnTo>
                  <a:lnTo>
                    <a:pt x="228" y="1018"/>
                  </a:lnTo>
                  <a:lnTo>
                    <a:pt x="239" y="1035"/>
                  </a:lnTo>
                  <a:lnTo>
                    <a:pt x="251" y="1051"/>
                  </a:lnTo>
                  <a:lnTo>
                    <a:pt x="264" y="1066"/>
                  </a:lnTo>
                  <a:lnTo>
                    <a:pt x="278" y="1081"/>
                  </a:lnTo>
                  <a:lnTo>
                    <a:pt x="291" y="1095"/>
                  </a:lnTo>
                  <a:lnTo>
                    <a:pt x="307" y="1108"/>
                  </a:lnTo>
                  <a:lnTo>
                    <a:pt x="324" y="1120"/>
                  </a:lnTo>
                  <a:lnTo>
                    <a:pt x="339" y="1129"/>
                  </a:lnTo>
                  <a:lnTo>
                    <a:pt x="358" y="1139"/>
                  </a:lnTo>
                  <a:lnTo>
                    <a:pt x="376" y="1147"/>
                  </a:lnTo>
                  <a:lnTo>
                    <a:pt x="395" y="1154"/>
                  </a:lnTo>
                  <a:lnTo>
                    <a:pt x="412" y="1160"/>
                  </a:lnTo>
                  <a:lnTo>
                    <a:pt x="433" y="1164"/>
                  </a:lnTo>
                  <a:lnTo>
                    <a:pt x="452" y="1168"/>
                  </a:lnTo>
                  <a:lnTo>
                    <a:pt x="472" y="1170"/>
                  </a:lnTo>
                  <a:lnTo>
                    <a:pt x="493" y="1170"/>
                  </a:lnTo>
                  <a:lnTo>
                    <a:pt x="514" y="1170"/>
                  </a:lnTo>
                  <a:lnTo>
                    <a:pt x="533" y="1168"/>
                  </a:lnTo>
                  <a:lnTo>
                    <a:pt x="554" y="1164"/>
                  </a:lnTo>
                  <a:lnTo>
                    <a:pt x="573" y="1160"/>
                  </a:lnTo>
                  <a:lnTo>
                    <a:pt x="594" y="1152"/>
                  </a:lnTo>
                  <a:lnTo>
                    <a:pt x="614" y="1147"/>
                  </a:lnTo>
                  <a:lnTo>
                    <a:pt x="631" y="1137"/>
                  </a:lnTo>
                  <a:lnTo>
                    <a:pt x="650" y="1127"/>
                  </a:lnTo>
                  <a:lnTo>
                    <a:pt x="648" y="1127"/>
                  </a:lnTo>
                  <a:lnTo>
                    <a:pt x="658" y="1141"/>
                  </a:lnTo>
                  <a:lnTo>
                    <a:pt x="669" y="1154"/>
                  </a:lnTo>
                  <a:lnTo>
                    <a:pt x="681" y="1166"/>
                  </a:lnTo>
                  <a:lnTo>
                    <a:pt x="692" y="1177"/>
                  </a:lnTo>
                  <a:lnTo>
                    <a:pt x="704" y="1187"/>
                  </a:lnTo>
                  <a:lnTo>
                    <a:pt x="717" y="1197"/>
                  </a:lnTo>
                  <a:lnTo>
                    <a:pt x="731" y="1206"/>
                  </a:lnTo>
                  <a:lnTo>
                    <a:pt x="744" y="1214"/>
                  </a:lnTo>
                  <a:lnTo>
                    <a:pt x="759" y="1221"/>
                  </a:lnTo>
                  <a:lnTo>
                    <a:pt x="775" y="1227"/>
                  </a:lnTo>
                  <a:lnTo>
                    <a:pt x="790" y="1233"/>
                  </a:lnTo>
                  <a:lnTo>
                    <a:pt x="805" y="1237"/>
                  </a:lnTo>
                  <a:lnTo>
                    <a:pt x="821" y="1241"/>
                  </a:lnTo>
                  <a:lnTo>
                    <a:pt x="838" y="1243"/>
                  </a:lnTo>
                  <a:lnTo>
                    <a:pt x="853" y="1244"/>
                  </a:lnTo>
                  <a:lnTo>
                    <a:pt x="871" y="1246"/>
                  </a:lnTo>
                  <a:lnTo>
                    <a:pt x="892" y="1244"/>
                  </a:lnTo>
                  <a:lnTo>
                    <a:pt x="913" y="1243"/>
                  </a:lnTo>
                  <a:lnTo>
                    <a:pt x="934" y="1237"/>
                  </a:lnTo>
                  <a:lnTo>
                    <a:pt x="955" y="1231"/>
                  </a:lnTo>
                  <a:lnTo>
                    <a:pt x="974" y="1223"/>
                  </a:lnTo>
                  <a:lnTo>
                    <a:pt x="993" y="1216"/>
                  </a:lnTo>
                  <a:lnTo>
                    <a:pt x="1011" y="1204"/>
                  </a:lnTo>
                  <a:lnTo>
                    <a:pt x="1028" y="1193"/>
                  </a:lnTo>
                  <a:lnTo>
                    <a:pt x="1045" y="1179"/>
                  </a:lnTo>
                  <a:lnTo>
                    <a:pt x="1061" y="1166"/>
                  </a:lnTo>
                  <a:lnTo>
                    <a:pt x="1074" y="1150"/>
                  </a:lnTo>
                  <a:lnTo>
                    <a:pt x="1087" y="1133"/>
                  </a:lnTo>
                  <a:lnTo>
                    <a:pt x="1099" y="1116"/>
                  </a:lnTo>
                  <a:lnTo>
                    <a:pt x="1108" y="1097"/>
                  </a:lnTo>
                  <a:lnTo>
                    <a:pt x="1118" y="1078"/>
                  </a:lnTo>
                  <a:lnTo>
                    <a:pt x="1126" y="1056"/>
                  </a:lnTo>
                  <a:lnTo>
                    <a:pt x="1126" y="1058"/>
                  </a:lnTo>
                  <a:lnTo>
                    <a:pt x="1139" y="1066"/>
                  </a:lnTo>
                  <a:lnTo>
                    <a:pt x="1153" y="1074"/>
                  </a:lnTo>
                  <a:lnTo>
                    <a:pt x="1168" y="1079"/>
                  </a:lnTo>
                  <a:lnTo>
                    <a:pt x="1183" y="1083"/>
                  </a:lnTo>
                  <a:lnTo>
                    <a:pt x="1199" y="1087"/>
                  </a:lnTo>
                  <a:lnTo>
                    <a:pt x="1214" y="1091"/>
                  </a:lnTo>
                  <a:lnTo>
                    <a:pt x="1229" y="1091"/>
                  </a:lnTo>
                  <a:lnTo>
                    <a:pt x="1247" y="1093"/>
                  </a:lnTo>
                  <a:lnTo>
                    <a:pt x="1258" y="1093"/>
                  </a:lnTo>
                  <a:lnTo>
                    <a:pt x="1270" y="1091"/>
                  </a:lnTo>
                  <a:lnTo>
                    <a:pt x="1281" y="1089"/>
                  </a:lnTo>
                  <a:lnTo>
                    <a:pt x="1291" y="1087"/>
                  </a:lnTo>
                  <a:lnTo>
                    <a:pt x="1302" y="1085"/>
                  </a:lnTo>
                  <a:lnTo>
                    <a:pt x="1314" y="1081"/>
                  </a:lnTo>
                  <a:lnTo>
                    <a:pt x="1323" y="1079"/>
                  </a:lnTo>
                  <a:lnTo>
                    <a:pt x="1335" y="1076"/>
                  </a:lnTo>
                  <a:lnTo>
                    <a:pt x="1354" y="1066"/>
                  </a:lnTo>
                  <a:lnTo>
                    <a:pt x="1373" y="1055"/>
                  </a:lnTo>
                  <a:lnTo>
                    <a:pt x="1390" y="1041"/>
                  </a:lnTo>
                  <a:lnTo>
                    <a:pt x="1406" y="1026"/>
                  </a:lnTo>
                  <a:lnTo>
                    <a:pt x="1421" y="1010"/>
                  </a:lnTo>
                  <a:lnTo>
                    <a:pt x="1435" y="993"/>
                  </a:lnTo>
                  <a:lnTo>
                    <a:pt x="1446" y="974"/>
                  </a:lnTo>
                  <a:lnTo>
                    <a:pt x="1456" y="955"/>
                  </a:lnTo>
                  <a:lnTo>
                    <a:pt x="1460" y="945"/>
                  </a:lnTo>
                  <a:lnTo>
                    <a:pt x="1463" y="934"/>
                  </a:lnTo>
                  <a:lnTo>
                    <a:pt x="1465" y="924"/>
                  </a:lnTo>
                  <a:lnTo>
                    <a:pt x="1469" y="913"/>
                  </a:lnTo>
                  <a:lnTo>
                    <a:pt x="1471" y="901"/>
                  </a:lnTo>
                  <a:lnTo>
                    <a:pt x="1473" y="890"/>
                  </a:lnTo>
                  <a:lnTo>
                    <a:pt x="1473" y="878"/>
                  </a:lnTo>
                  <a:lnTo>
                    <a:pt x="1473" y="867"/>
                  </a:lnTo>
                  <a:lnTo>
                    <a:pt x="1473" y="867"/>
                  </a:lnTo>
                  <a:lnTo>
                    <a:pt x="1486" y="865"/>
                  </a:lnTo>
                  <a:lnTo>
                    <a:pt x="1498" y="863"/>
                  </a:lnTo>
                  <a:lnTo>
                    <a:pt x="1509" y="859"/>
                  </a:lnTo>
                  <a:lnTo>
                    <a:pt x="1521" y="855"/>
                  </a:lnTo>
                  <a:lnTo>
                    <a:pt x="1532" y="851"/>
                  </a:lnTo>
                  <a:lnTo>
                    <a:pt x="1544" y="847"/>
                  </a:lnTo>
                  <a:lnTo>
                    <a:pt x="1565" y="836"/>
                  </a:lnTo>
                  <a:lnTo>
                    <a:pt x="1584" y="824"/>
                  </a:lnTo>
                  <a:lnTo>
                    <a:pt x="1603" y="811"/>
                  </a:lnTo>
                  <a:lnTo>
                    <a:pt x="1621" y="794"/>
                  </a:lnTo>
                  <a:lnTo>
                    <a:pt x="1638" y="778"/>
                  </a:lnTo>
                  <a:lnTo>
                    <a:pt x="1651" y="759"/>
                  </a:lnTo>
                  <a:lnTo>
                    <a:pt x="1665" y="740"/>
                  </a:lnTo>
                  <a:lnTo>
                    <a:pt x="1676" y="719"/>
                  </a:lnTo>
                  <a:lnTo>
                    <a:pt x="1686" y="698"/>
                  </a:lnTo>
                  <a:lnTo>
                    <a:pt x="1690" y="686"/>
                  </a:lnTo>
                  <a:lnTo>
                    <a:pt x="1692" y="675"/>
                  </a:lnTo>
                  <a:lnTo>
                    <a:pt x="1695" y="663"/>
                  </a:lnTo>
                  <a:lnTo>
                    <a:pt x="1697" y="652"/>
                  </a:lnTo>
                  <a:lnTo>
                    <a:pt x="1699" y="640"/>
                  </a:lnTo>
                  <a:lnTo>
                    <a:pt x="1701" y="629"/>
                  </a:lnTo>
                  <a:lnTo>
                    <a:pt x="1701" y="615"/>
                  </a:lnTo>
                  <a:lnTo>
                    <a:pt x="1703" y="604"/>
                  </a:lnTo>
                  <a:lnTo>
                    <a:pt x="1701" y="581"/>
                  </a:lnTo>
                  <a:lnTo>
                    <a:pt x="1699" y="560"/>
                  </a:lnTo>
                  <a:lnTo>
                    <a:pt x="1694" y="539"/>
                  </a:lnTo>
                  <a:lnTo>
                    <a:pt x="1688" y="517"/>
                  </a:lnTo>
                  <a:lnTo>
                    <a:pt x="1680" y="498"/>
                  </a:lnTo>
                  <a:lnTo>
                    <a:pt x="1671" y="477"/>
                  </a:lnTo>
                  <a:lnTo>
                    <a:pt x="1659" y="458"/>
                  </a:lnTo>
                  <a:lnTo>
                    <a:pt x="1648" y="441"/>
                  </a:lnTo>
                  <a:lnTo>
                    <a:pt x="1648" y="441"/>
                  </a:lnTo>
                  <a:lnTo>
                    <a:pt x="1651" y="431"/>
                  </a:lnTo>
                  <a:lnTo>
                    <a:pt x="1653" y="422"/>
                  </a:lnTo>
                  <a:lnTo>
                    <a:pt x="1657" y="410"/>
                  </a:lnTo>
                  <a:lnTo>
                    <a:pt x="1659" y="400"/>
                  </a:lnTo>
                  <a:lnTo>
                    <a:pt x="1661" y="391"/>
                  </a:lnTo>
                  <a:lnTo>
                    <a:pt x="1663" y="379"/>
                  </a:lnTo>
                  <a:lnTo>
                    <a:pt x="1663" y="370"/>
                  </a:lnTo>
                  <a:lnTo>
                    <a:pt x="1665" y="358"/>
                  </a:lnTo>
                  <a:lnTo>
                    <a:pt x="1663" y="341"/>
                  </a:lnTo>
                  <a:lnTo>
                    <a:pt x="1661" y="324"/>
                  </a:lnTo>
                  <a:lnTo>
                    <a:pt x="1657" y="306"/>
                  </a:lnTo>
                  <a:lnTo>
                    <a:pt x="1653" y="291"/>
                  </a:lnTo>
                  <a:lnTo>
                    <a:pt x="1646" y="274"/>
                  </a:lnTo>
                  <a:lnTo>
                    <a:pt x="1640" y="259"/>
                  </a:lnTo>
                  <a:lnTo>
                    <a:pt x="1630" y="245"/>
                  </a:lnTo>
                  <a:lnTo>
                    <a:pt x="1621" y="232"/>
                  </a:lnTo>
                  <a:lnTo>
                    <a:pt x="1609" y="218"/>
                  </a:lnTo>
                  <a:lnTo>
                    <a:pt x="1598" y="207"/>
                  </a:lnTo>
                  <a:lnTo>
                    <a:pt x="1586" y="195"/>
                  </a:lnTo>
                  <a:lnTo>
                    <a:pt x="1571" y="184"/>
                  </a:lnTo>
                  <a:lnTo>
                    <a:pt x="1557" y="176"/>
                  </a:lnTo>
                  <a:lnTo>
                    <a:pt x="1542" y="168"/>
                  </a:lnTo>
                  <a:lnTo>
                    <a:pt x="1527" y="161"/>
                  </a:lnTo>
                  <a:lnTo>
                    <a:pt x="1509" y="155"/>
                  </a:lnTo>
                  <a:lnTo>
                    <a:pt x="1509" y="155"/>
                  </a:lnTo>
                  <a:lnTo>
                    <a:pt x="1506" y="138"/>
                  </a:lnTo>
                  <a:lnTo>
                    <a:pt x="1500" y="122"/>
                  </a:lnTo>
                  <a:lnTo>
                    <a:pt x="1494" y="107"/>
                  </a:lnTo>
                  <a:lnTo>
                    <a:pt x="1486" y="92"/>
                  </a:lnTo>
                  <a:lnTo>
                    <a:pt x="1477" y="78"/>
                  </a:lnTo>
                  <a:lnTo>
                    <a:pt x="1467" y="67"/>
                  </a:lnTo>
                  <a:lnTo>
                    <a:pt x="1456" y="53"/>
                  </a:lnTo>
                  <a:lnTo>
                    <a:pt x="1444" y="44"/>
                  </a:lnTo>
                  <a:lnTo>
                    <a:pt x="1431" y="32"/>
                  </a:lnTo>
                  <a:lnTo>
                    <a:pt x="1417" y="25"/>
                  </a:lnTo>
                  <a:lnTo>
                    <a:pt x="1402" y="17"/>
                  </a:lnTo>
                  <a:lnTo>
                    <a:pt x="1387" y="11"/>
                  </a:lnTo>
                  <a:lnTo>
                    <a:pt x="1371" y="5"/>
                  </a:lnTo>
                  <a:lnTo>
                    <a:pt x="1356" y="2"/>
                  </a:lnTo>
                  <a:lnTo>
                    <a:pt x="1339" y="0"/>
                  </a:lnTo>
                  <a:lnTo>
                    <a:pt x="1321" y="0"/>
                  </a:lnTo>
                  <a:lnTo>
                    <a:pt x="1310" y="0"/>
                  </a:lnTo>
                  <a:lnTo>
                    <a:pt x="1300" y="0"/>
                  </a:lnTo>
                  <a:lnTo>
                    <a:pt x="1291" y="2"/>
                  </a:lnTo>
                  <a:lnTo>
                    <a:pt x="1279" y="3"/>
                  </a:lnTo>
                  <a:lnTo>
                    <a:pt x="1270" y="5"/>
                  </a:lnTo>
                  <a:lnTo>
                    <a:pt x="1260" y="9"/>
                  </a:lnTo>
                  <a:lnTo>
                    <a:pt x="1250" y="13"/>
                  </a:lnTo>
                  <a:lnTo>
                    <a:pt x="1241" y="17"/>
                  </a:lnTo>
                  <a:lnTo>
                    <a:pt x="1231" y="21"/>
                  </a:lnTo>
                  <a:lnTo>
                    <a:pt x="1222" y="26"/>
                  </a:lnTo>
                  <a:lnTo>
                    <a:pt x="1214" y="32"/>
                  </a:lnTo>
                  <a:lnTo>
                    <a:pt x="1206" y="38"/>
                  </a:lnTo>
                  <a:lnTo>
                    <a:pt x="1189" y="51"/>
                  </a:lnTo>
                  <a:lnTo>
                    <a:pt x="1176" y="67"/>
                  </a:lnTo>
                  <a:lnTo>
                    <a:pt x="1176" y="67"/>
                  </a:lnTo>
                  <a:lnTo>
                    <a:pt x="1162" y="51"/>
                  </a:lnTo>
                  <a:lnTo>
                    <a:pt x="1149" y="38"/>
                  </a:lnTo>
                  <a:lnTo>
                    <a:pt x="1131" y="26"/>
                  </a:lnTo>
                  <a:lnTo>
                    <a:pt x="1124" y="21"/>
                  </a:lnTo>
                  <a:lnTo>
                    <a:pt x="1114" y="17"/>
                  </a:lnTo>
                  <a:lnTo>
                    <a:pt x="1107" y="13"/>
                  </a:lnTo>
                  <a:lnTo>
                    <a:pt x="1097" y="9"/>
                  </a:lnTo>
                  <a:lnTo>
                    <a:pt x="1087" y="5"/>
                  </a:lnTo>
                  <a:lnTo>
                    <a:pt x="1078" y="3"/>
                  </a:lnTo>
                  <a:lnTo>
                    <a:pt x="1068" y="2"/>
                  </a:lnTo>
                  <a:lnTo>
                    <a:pt x="1059" y="0"/>
                  </a:lnTo>
                  <a:lnTo>
                    <a:pt x="1049" y="0"/>
                  </a:lnTo>
                  <a:lnTo>
                    <a:pt x="1039" y="0"/>
                  </a:lnTo>
                  <a:lnTo>
                    <a:pt x="1026" y="0"/>
                  </a:lnTo>
                  <a:lnTo>
                    <a:pt x="1014" y="0"/>
                  </a:lnTo>
                  <a:lnTo>
                    <a:pt x="1003" y="2"/>
                  </a:lnTo>
                  <a:lnTo>
                    <a:pt x="991" y="5"/>
                  </a:lnTo>
                  <a:lnTo>
                    <a:pt x="980" y="9"/>
                  </a:lnTo>
                  <a:lnTo>
                    <a:pt x="968" y="13"/>
                  </a:lnTo>
                  <a:lnTo>
                    <a:pt x="959" y="19"/>
                  </a:lnTo>
                  <a:lnTo>
                    <a:pt x="947" y="25"/>
                  </a:lnTo>
                  <a:lnTo>
                    <a:pt x="938" y="30"/>
                  </a:lnTo>
                  <a:lnTo>
                    <a:pt x="928" y="38"/>
                  </a:lnTo>
                  <a:lnTo>
                    <a:pt x="920" y="46"/>
                  </a:lnTo>
                  <a:lnTo>
                    <a:pt x="913" y="55"/>
                  </a:lnTo>
                  <a:lnTo>
                    <a:pt x="905" y="63"/>
                  </a:lnTo>
                  <a:lnTo>
                    <a:pt x="897" y="72"/>
                  </a:lnTo>
                  <a:lnTo>
                    <a:pt x="890" y="82"/>
                  </a:lnTo>
                  <a:lnTo>
                    <a:pt x="884" y="94"/>
                  </a:lnTo>
                  <a:lnTo>
                    <a:pt x="886" y="97"/>
                  </a:lnTo>
                  <a:lnTo>
                    <a:pt x="871" y="82"/>
                  </a:lnTo>
                  <a:lnTo>
                    <a:pt x="853" y="71"/>
                  </a:lnTo>
                  <a:lnTo>
                    <a:pt x="836" y="61"/>
                  </a:lnTo>
                  <a:lnTo>
                    <a:pt x="817" y="51"/>
                  </a:lnTo>
                  <a:lnTo>
                    <a:pt x="798" y="46"/>
                  </a:lnTo>
                  <a:lnTo>
                    <a:pt x="779" y="40"/>
                  </a:lnTo>
                  <a:lnTo>
                    <a:pt x="769" y="38"/>
                  </a:lnTo>
                  <a:lnTo>
                    <a:pt x="759" y="38"/>
                  </a:lnTo>
                  <a:lnTo>
                    <a:pt x="748" y="36"/>
                  </a:lnTo>
                  <a:lnTo>
                    <a:pt x="738" y="36"/>
                  </a:lnTo>
                  <a:lnTo>
                    <a:pt x="723" y="36"/>
                  </a:lnTo>
                  <a:lnTo>
                    <a:pt x="709" y="38"/>
                  </a:lnTo>
                  <a:lnTo>
                    <a:pt x="694" y="40"/>
                  </a:lnTo>
                  <a:lnTo>
                    <a:pt x="681" y="44"/>
                  </a:lnTo>
                  <a:lnTo>
                    <a:pt x="667" y="48"/>
                  </a:lnTo>
                  <a:lnTo>
                    <a:pt x="654" y="53"/>
                  </a:lnTo>
                  <a:lnTo>
                    <a:pt x="642" y="59"/>
                  </a:lnTo>
                  <a:lnTo>
                    <a:pt x="629" y="67"/>
                  </a:lnTo>
                  <a:lnTo>
                    <a:pt x="617" y="74"/>
                  </a:lnTo>
                  <a:lnTo>
                    <a:pt x="606" y="82"/>
                  </a:lnTo>
                  <a:lnTo>
                    <a:pt x="596" y="92"/>
                  </a:lnTo>
                  <a:lnTo>
                    <a:pt x="587" y="101"/>
                  </a:lnTo>
                  <a:lnTo>
                    <a:pt x="577" y="113"/>
                  </a:lnTo>
                  <a:lnTo>
                    <a:pt x="567" y="122"/>
                  </a:lnTo>
                  <a:lnTo>
                    <a:pt x="560" y="136"/>
                  </a:lnTo>
                  <a:lnTo>
                    <a:pt x="552" y="147"/>
                  </a:lnTo>
                  <a:lnTo>
                    <a:pt x="552" y="149"/>
                  </a:lnTo>
                  <a:lnTo>
                    <a:pt x="537" y="140"/>
                  </a:lnTo>
                  <a:lnTo>
                    <a:pt x="520" y="134"/>
                  </a:lnTo>
                  <a:lnTo>
                    <a:pt x="504" y="126"/>
                  </a:lnTo>
                  <a:lnTo>
                    <a:pt x="487" y="122"/>
                  </a:lnTo>
                  <a:lnTo>
                    <a:pt x="470" y="119"/>
                  </a:lnTo>
                  <a:lnTo>
                    <a:pt x="452" y="115"/>
                  </a:lnTo>
                  <a:lnTo>
                    <a:pt x="435" y="113"/>
                  </a:lnTo>
                  <a:lnTo>
                    <a:pt x="418" y="113"/>
                  </a:lnTo>
                  <a:lnTo>
                    <a:pt x="404" y="113"/>
                  </a:lnTo>
                  <a:lnTo>
                    <a:pt x="389" y="115"/>
                  </a:lnTo>
                  <a:lnTo>
                    <a:pt x="378" y="115"/>
                  </a:lnTo>
                  <a:lnTo>
                    <a:pt x="364" y="119"/>
                  </a:lnTo>
                  <a:lnTo>
                    <a:pt x="351" y="120"/>
                  </a:lnTo>
                  <a:lnTo>
                    <a:pt x="337" y="124"/>
                  </a:lnTo>
                  <a:lnTo>
                    <a:pt x="326" y="128"/>
                  </a:lnTo>
                  <a:lnTo>
                    <a:pt x="314" y="134"/>
                  </a:lnTo>
                  <a:lnTo>
                    <a:pt x="301" y="140"/>
                  </a:lnTo>
                  <a:lnTo>
                    <a:pt x="291" y="145"/>
                  </a:lnTo>
                  <a:lnTo>
                    <a:pt x="280" y="151"/>
                  </a:lnTo>
                  <a:lnTo>
                    <a:pt x="268" y="159"/>
                  </a:lnTo>
                  <a:lnTo>
                    <a:pt x="259" y="165"/>
                  </a:lnTo>
                  <a:lnTo>
                    <a:pt x="247" y="172"/>
                  </a:lnTo>
                  <a:lnTo>
                    <a:pt x="230" y="189"/>
                  </a:lnTo>
                  <a:lnTo>
                    <a:pt x="213" y="209"/>
                  </a:lnTo>
                  <a:lnTo>
                    <a:pt x="203" y="218"/>
                  </a:lnTo>
                  <a:lnTo>
                    <a:pt x="197" y="230"/>
                  </a:lnTo>
                  <a:lnTo>
                    <a:pt x="190" y="239"/>
                  </a:lnTo>
                  <a:lnTo>
                    <a:pt x="184" y="251"/>
                  </a:lnTo>
                  <a:lnTo>
                    <a:pt x="178" y="262"/>
                  </a:lnTo>
                  <a:lnTo>
                    <a:pt x="172" y="274"/>
                  </a:lnTo>
                  <a:lnTo>
                    <a:pt x="167" y="287"/>
                  </a:lnTo>
                  <a:lnTo>
                    <a:pt x="163" y="299"/>
                  </a:lnTo>
                  <a:lnTo>
                    <a:pt x="159" y="312"/>
                  </a:lnTo>
                  <a:lnTo>
                    <a:pt x="157" y="324"/>
                  </a:lnTo>
                  <a:lnTo>
                    <a:pt x="153" y="337"/>
                  </a:lnTo>
                  <a:lnTo>
                    <a:pt x="153" y="351"/>
                  </a:lnTo>
                  <a:lnTo>
                    <a:pt x="151" y="364"/>
                  </a:lnTo>
                  <a:lnTo>
                    <a:pt x="151" y="377"/>
                  </a:lnTo>
                  <a:lnTo>
                    <a:pt x="151" y="397"/>
                  </a:lnTo>
                  <a:lnTo>
                    <a:pt x="153" y="414"/>
                  </a:lnTo>
                  <a:lnTo>
                    <a:pt x="153" y="4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Text Box 327"/>
          <p:cNvSpPr txBox="1">
            <a:spLocks noChangeArrowheads="1"/>
          </p:cNvSpPr>
          <p:nvPr/>
        </p:nvSpPr>
        <p:spPr bwMode="auto">
          <a:xfrm>
            <a:off x="4421171" y="2836384"/>
            <a:ext cx="56478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CO</a:t>
            </a:r>
            <a:r>
              <a:rPr lang="en-US" sz="1400" baseline="-25000" dirty="0"/>
              <a:t>2</a:t>
            </a:r>
          </a:p>
        </p:txBody>
      </p:sp>
      <p:sp>
        <p:nvSpPr>
          <p:cNvPr id="58" name="Text Box 188"/>
          <p:cNvSpPr txBox="1">
            <a:spLocks noChangeArrowheads="1"/>
          </p:cNvSpPr>
          <p:nvPr/>
        </p:nvSpPr>
        <p:spPr bwMode="auto">
          <a:xfrm rot="20198804">
            <a:off x="4499680" y="4466319"/>
            <a:ext cx="101027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Respiration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59" name="Text Box 188"/>
          <p:cNvSpPr txBox="1">
            <a:spLocks noChangeArrowheads="1"/>
          </p:cNvSpPr>
          <p:nvPr/>
        </p:nvSpPr>
        <p:spPr bwMode="auto">
          <a:xfrm rot="20198804">
            <a:off x="4420260" y="3047495"/>
            <a:ext cx="101027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Respiration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 flipH="1">
            <a:off x="8012625" y="3732446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176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898075" y="3340333"/>
            <a:ext cx="498475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7422075" y="3694346"/>
            <a:ext cx="639763" cy="138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 rot="643732">
            <a:off x="7369501" y="3206363"/>
            <a:ext cx="1012387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Horizontal</a:t>
            </a:r>
          </a:p>
          <a:p>
            <a:pPr algn="ctr"/>
            <a:r>
              <a:rPr lang="en-US" sz="1400" i="1" dirty="0" err="1" smtClean="0">
                <a:solidFill>
                  <a:srgbClr val="000099"/>
                </a:solidFill>
              </a:rPr>
              <a:t>GWFlux</a:t>
            </a:r>
            <a:endParaRPr lang="en-US" sz="1400" i="1" dirty="0">
              <a:solidFill>
                <a:srgbClr val="000099"/>
              </a:solidFill>
            </a:endParaRPr>
          </a:p>
        </p:txBody>
      </p:sp>
      <p:grpSp>
        <p:nvGrpSpPr>
          <p:cNvPr id="213" name="Group 212"/>
          <p:cNvGrpSpPr/>
          <p:nvPr/>
        </p:nvGrpSpPr>
        <p:grpSpPr>
          <a:xfrm>
            <a:off x="4684889" y="4965524"/>
            <a:ext cx="3409245" cy="1304925"/>
            <a:chOff x="4684889" y="4965524"/>
            <a:chExt cx="3409245" cy="1304925"/>
          </a:xfrm>
        </p:grpSpPr>
        <p:sp>
          <p:nvSpPr>
            <p:cNvPr id="3" name="Rectangle 201"/>
            <p:cNvSpPr>
              <a:spLocks noChangeArrowheads="1"/>
            </p:cNvSpPr>
            <p:nvPr/>
          </p:nvSpPr>
          <p:spPr bwMode="auto">
            <a:xfrm flipH="1">
              <a:off x="4684889" y="4965524"/>
              <a:ext cx="3409245" cy="1304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" name="Line 317"/>
            <p:cNvSpPr>
              <a:spLocks noChangeShapeType="1"/>
            </p:cNvSpPr>
            <p:nvPr/>
          </p:nvSpPr>
          <p:spPr bwMode="auto">
            <a:xfrm>
              <a:off x="5210353" y="5219524"/>
              <a:ext cx="2162175" cy="42862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338"/>
            <p:cNvSpPr>
              <a:spLocks noChangeArrowheads="1"/>
            </p:cNvSpPr>
            <p:nvPr/>
          </p:nvSpPr>
          <p:spPr bwMode="auto">
            <a:xfrm flipH="1">
              <a:off x="5751520" y="5587026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37" name="Picture 337" descr="bal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43578" y="5463999"/>
              <a:ext cx="379413" cy="371475"/>
            </a:xfrm>
            <a:prstGeom prst="rect">
              <a:avLst/>
            </a:prstGeom>
            <a:noFill/>
          </p:spPr>
        </p:pic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 flipH="1">
              <a:off x="5900388" y="5508535"/>
              <a:ext cx="69850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54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Oval 338"/>
            <p:cNvSpPr>
              <a:spLocks noChangeArrowheads="1"/>
            </p:cNvSpPr>
            <p:nvPr/>
          </p:nvSpPr>
          <p:spPr bwMode="auto">
            <a:xfrm flipH="1">
              <a:off x="5741990" y="5113161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40" name="Picture 39" descr="BlueBall.g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21353" y="5003624"/>
              <a:ext cx="383424" cy="374904"/>
            </a:xfrm>
            <a:prstGeom prst="rect">
              <a:avLst/>
            </a:prstGeom>
          </p:spPr>
        </p:pic>
        <p:sp>
          <p:nvSpPr>
            <p:cNvPr id="41" name="Oval 336"/>
            <p:cNvSpPr>
              <a:spLocks noChangeArrowheads="1"/>
            </p:cNvSpPr>
            <p:nvPr/>
          </p:nvSpPr>
          <p:spPr bwMode="auto">
            <a:xfrm flipH="1">
              <a:off x="5592766" y="5256036"/>
              <a:ext cx="71437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2400000" rev="0"/>
              </a:camera>
              <a:lightRig rig="legacyFlat2" dir="t"/>
            </a:scene3d>
            <a:sp3d extrusionH="2143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b="0"/>
            </a:p>
          </p:txBody>
        </p:sp>
        <p:sp>
          <p:nvSpPr>
            <p:cNvPr id="42" name="Oval 339"/>
            <p:cNvSpPr>
              <a:spLocks noChangeArrowheads="1"/>
            </p:cNvSpPr>
            <p:nvPr/>
          </p:nvSpPr>
          <p:spPr bwMode="auto">
            <a:xfrm flipH="1">
              <a:off x="5592766" y="5703711"/>
              <a:ext cx="71437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2400000" rev="0"/>
              </a:camera>
              <a:lightRig rig="legacyFlat2" dir="t"/>
            </a:scene3d>
            <a:sp3d extrusionH="2143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b="0"/>
            </a:p>
          </p:txBody>
        </p:sp>
        <p:pic>
          <p:nvPicPr>
            <p:cNvPr id="43" name="Picture 42" descr="GreenBall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356228" y="5570361"/>
              <a:ext cx="383424" cy="374904"/>
            </a:xfrm>
            <a:prstGeom prst="rect">
              <a:avLst/>
            </a:prstGeom>
          </p:spPr>
        </p:pic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 flipH="1">
              <a:off x="5232403" y="5851349"/>
              <a:ext cx="71438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1800000" rev="0"/>
              </a:camera>
              <a:lightRig rig="legacyFlat2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45" name="Picture 44" descr="GreenBall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334622" y="5137768"/>
              <a:ext cx="383424" cy="374904"/>
            </a:xfrm>
            <a:prstGeom prst="rect">
              <a:avLst/>
            </a:prstGeom>
          </p:spPr>
        </p:pic>
        <p:sp>
          <p:nvSpPr>
            <p:cNvPr id="46" name="Oval 350"/>
            <p:cNvSpPr>
              <a:spLocks noChangeArrowheads="1"/>
            </p:cNvSpPr>
            <p:nvPr/>
          </p:nvSpPr>
          <p:spPr bwMode="auto">
            <a:xfrm flipH="1">
              <a:off x="6208720" y="5672751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318"/>
            <p:cNvSpPr txBox="1">
              <a:spLocks noChangeArrowheads="1"/>
            </p:cNvSpPr>
            <p:nvPr/>
          </p:nvSpPr>
          <p:spPr bwMode="auto">
            <a:xfrm rot="526708">
              <a:off x="6935339" y="5083555"/>
              <a:ext cx="901016" cy="7386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 err="1" smtClean="0"/>
                <a:t>Advective</a:t>
              </a:r>
              <a:endParaRPr lang="en-US" sz="1400" dirty="0" smtClean="0"/>
            </a:p>
            <a:p>
              <a:pPr algn="r"/>
              <a:r>
                <a:rPr lang="en-US" sz="1400" dirty="0" smtClean="0"/>
                <a:t>Solute</a:t>
              </a:r>
              <a:endParaRPr lang="en-US" sz="1400" dirty="0"/>
            </a:p>
            <a:p>
              <a:pPr algn="r"/>
              <a:r>
                <a:rPr lang="en-US" sz="1400" dirty="0"/>
                <a:t>Flux</a:t>
              </a:r>
            </a:p>
          </p:txBody>
        </p:sp>
        <p:sp>
          <p:nvSpPr>
            <p:cNvPr id="65" name="Oval 350"/>
            <p:cNvSpPr>
              <a:spLocks noChangeArrowheads="1"/>
            </p:cNvSpPr>
            <p:nvPr/>
          </p:nvSpPr>
          <p:spPr bwMode="auto">
            <a:xfrm flipH="1">
              <a:off x="6199190" y="5198886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6" name="Oval 343"/>
            <p:cNvSpPr>
              <a:spLocks noChangeArrowheads="1"/>
            </p:cNvSpPr>
            <p:nvPr/>
          </p:nvSpPr>
          <p:spPr bwMode="auto">
            <a:xfrm flipH="1">
              <a:off x="5215469" y="5416727"/>
              <a:ext cx="71438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1800000" rev="0"/>
              </a:camera>
              <a:lightRig rig="legacyFlat2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Oval 300"/>
            <p:cNvSpPr>
              <a:spLocks noChangeArrowheads="1"/>
            </p:cNvSpPr>
            <p:nvPr/>
          </p:nvSpPr>
          <p:spPr bwMode="auto">
            <a:xfrm>
              <a:off x="5212294" y="5405614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0787351">
              <a:off x="5046045" y="5409579"/>
              <a:ext cx="260600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01"/>
            <p:cNvGrpSpPr>
              <a:grpSpLocks/>
            </p:cNvGrpSpPr>
            <p:nvPr/>
          </p:nvGrpSpPr>
          <p:grpSpPr bwMode="auto">
            <a:xfrm rot="21428176">
              <a:off x="5034494" y="5389739"/>
              <a:ext cx="282575" cy="236538"/>
              <a:chOff x="867" y="4664"/>
              <a:chExt cx="791" cy="507"/>
            </a:xfrm>
          </p:grpSpPr>
          <p:sp>
            <p:nvSpPr>
              <p:cNvPr id="70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4664"/>
                <a:ext cx="79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03"/>
              <p:cNvSpPr>
                <a:spLocks/>
              </p:cNvSpPr>
              <p:nvPr/>
            </p:nvSpPr>
            <p:spPr bwMode="auto">
              <a:xfrm>
                <a:off x="871" y="4668"/>
                <a:ext cx="775" cy="481"/>
              </a:xfrm>
              <a:custGeom>
                <a:avLst/>
                <a:gdLst/>
                <a:ahLst/>
                <a:cxnLst>
                  <a:cxn ang="0">
                    <a:pos x="80" y="439"/>
                  </a:cxn>
                  <a:cxn ang="0">
                    <a:pos x="19" y="508"/>
                  </a:cxn>
                  <a:cxn ang="0">
                    <a:pos x="0" y="596"/>
                  </a:cxn>
                  <a:cxn ang="0">
                    <a:pos x="17" y="659"/>
                  </a:cxn>
                  <a:cxn ang="0">
                    <a:pos x="57" y="711"/>
                  </a:cxn>
                  <a:cxn ang="0">
                    <a:pos x="65" y="755"/>
                  </a:cxn>
                  <a:cxn ang="0">
                    <a:pos x="38" y="847"/>
                  </a:cxn>
                  <a:cxn ang="0">
                    <a:pos x="67" y="941"/>
                  </a:cxn>
                  <a:cxn ang="0">
                    <a:pos x="144" y="1005"/>
                  </a:cxn>
                  <a:cxn ang="0">
                    <a:pos x="230" y="1016"/>
                  </a:cxn>
                  <a:cxn ang="0">
                    <a:pos x="291" y="1095"/>
                  </a:cxn>
                  <a:cxn ang="0">
                    <a:pos x="395" y="1154"/>
                  </a:cxn>
                  <a:cxn ang="0">
                    <a:pos x="514" y="1170"/>
                  </a:cxn>
                  <a:cxn ang="0">
                    <a:pos x="631" y="1137"/>
                  </a:cxn>
                  <a:cxn ang="0">
                    <a:pos x="692" y="1177"/>
                  </a:cxn>
                  <a:cxn ang="0">
                    <a:pos x="775" y="1227"/>
                  </a:cxn>
                  <a:cxn ang="0">
                    <a:pos x="871" y="1246"/>
                  </a:cxn>
                  <a:cxn ang="0">
                    <a:pos x="993" y="1216"/>
                  </a:cxn>
                  <a:cxn ang="0">
                    <a:pos x="1087" y="1133"/>
                  </a:cxn>
                  <a:cxn ang="0">
                    <a:pos x="1139" y="1066"/>
                  </a:cxn>
                  <a:cxn ang="0">
                    <a:pos x="1229" y="1091"/>
                  </a:cxn>
                  <a:cxn ang="0">
                    <a:pos x="1302" y="1085"/>
                  </a:cxn>
                  <a:cxn ang="0">
                    <a:pos x="1390" y="1041"/>
                  </a:cxn>
                  <a:cxn ang="0">
                    <a:pos x="1460" y="945"/>
                  </a:cxn>
                  <a:cxn ang="0">
                    <a:pos x="1473" y="878"/>
                  </a:cxn>
                  <a:cxn ang="0">
                    <a:pos x="1521" y="855"/>
                  </a:cxn>
                  <a:cxn ang="0">
                    <a:pos x="1621" y="794"/>
                  </a:cxn>
                  <a:cxn ang="0">
                    <a:pos x="1690" y="686"/>
                  </a:cxn>
                  <a:cxn ang="0">
                    <a:pos x="1701" y="615"/>
                  </a:cxn>
                  <a:cxn ang="0">
                    <a:pos x="1680" y="498"/>
                  </a:cxn>
                  <a:cxn ang="0">
                    <a:pos x="1653" y="422"/>
                  </a:cxn>
                  <a:cxn ang="0">
                    <a:pos x="1665" y="358"/>
                  </a:cxn>
                  <a:cxn ang="0">
                    <a:pos x="1640" y="259"/>
                  </a:cxn>
                  <a:cxn ang="0">
                    <a:pos x="1571" y="184"/>
                  </a:cxn>
                  <a:cxn ang="0">
                    <a:pos x="1506" y="138"/>
                  </a:cxn>
                  <a:cxn ang="0">
                    <a:pos x="1456" y="53"/>
                  </a:cxn>
                  <a:cxn ang="0">
                    <a:pos x="1371" y="5"/>
                  </a:cxn>
                  <a:cxn ang="0">
                    <a:pos x="1291" y="2"/>
                  </a:cxn>
                  <a:cxn ang="0">
                    <a:pos x="1231" y="21"/>
                  </a:cxn>
                  <a:cxn ang="0">
                    <a:pos x="1176" y="67"/>
                  </a:cxn>
                  <a:cxn ang="0">
                    <a:pos x="1107" y="13"/>
                  </a:cxn>
                  <a:cxn ang="0">
                    <a:pos x="1049" y="0"/>
                  </a:cxn>
                  <a:cxn ang="0">
                    <a:pos x="980" y="9"/>
                  </a:cxn>
                  <a:cxn ang="0">
                    <a:pos x="920" y="46"/>
                  </a:cxn>
                  <a:cxn ang="0">
                    <a:pos x="886" y="97"/>
                  </a:cxn>
                  <a:cxn ang="0">
                    <a:pos x="779" y="40"/>
                  </a:cxn>
                  <a:cxn ang="0">
                    <a:pos x="709" y="38"/>
                  </a:cxn>
                  <a:cxn ang="0">
                    <a:pos x="629" y="67"/>
                  </a:cxn>
                  <a:cxn ang="0">
                    <a:pos x="567" y="122"/>
                  </a:cxn>
                  <a:cxn ang="0">
                    <a:pos x="504" y="126"/>
                  </a:cxn>
                  <a:cxn ang="0">
                    <a:pos x="404" y="113"/>
                  </a:cxn>
                  <a:cxn ang="0">
                    <a:pos x="326" y="128"/>
                  </a:cxn>
                  <a:cxn ang="0">
                    <a:pos x="259" y="165"/>
                  </a:cxn>
                  <a:cxn ang="0">
                    <a:pos x="190" y="239"/>
                  </a:cxn>
                  <a:cxn ang="0">
                    <a:pos x="159" y="312"/>
                  </a:cxn>
                  <a:cxn ang="0">
                    <a:pos x="151" y="397"/>
                  </a:cxn>
                </a:cxnLst>
                <a:rect l="0" t="0" r="r" b="b"/>
                <a:pathLst>
                  <a:path w="1703" h="1246">
                    <a:moveTo>
                      <a:pt x="153" y="414"/>
                    </a:moveTo>
                    <a:lnTo>
                      <a:pt x="138" y="416"/>
                    </a:lnTo>
                    <a:lnTo>
                      <a:pt x="122" y="420"/>
                    </a:lnTo>
                    <a:lnTo>
                      <a:pt x="107" y="425"/>
                    </a:lnTo>
                    <a:lnTo>
                      <a:pt x="94" y="431"/>
                    </a:lnTo>
                    <a:lnTo>
                      <a:pt x="80" y="439"/>
                    </a:lnTo>
                    <a:lnTo>
                      <a:pt x="67" y="448"/>
                    </a:lnTo>
                    <a:lnTo>
                      <a:pt x="55" y="458"/>
                    </a:lnTo>
                    <a:lnTo>
                      <a:pt x="44" y="470"/>
                    </a:lnTo>
                    <a:lnTo>
                      <a:pt x="34" y="481"/>
                    </a:lnTo>
                    <a:lnTo>
                      <a:pt x="27" y="494"/>
                    </a:lnTo>
                    <a:lnTo>
                      <a:pt x="19" y="508"/>
                    </a:lnTo>
                    <a:lnTo>
                      <a:pt x="11" y="521"/>
                    </a:lnTo>
                    <a:lnTo>
                      <a:pt x="7" y="537"/>
                    </a:lnTo>
                    <a:lnTo>
                      <a:pt x="4" y="552"/>
                    </a:lnTo>
                    <a:lnTo>
                      <a:pt x="2" y="567"/>
                    </a:lnTo>
                    <a:lnTo>
                      <a:pt x="0" y="585"/>
                    </a:lnTo>
                    <a:lnTo>
                      <a:pt x="0" y="596"/>
                    </a:lnTo>
                    <a:lnTo>
                      <a:pt x="2" y="606"/>
                    </a:lnTo>
                    <a:lnTo>
                      <a:pt x="4" y="617"/>
                    </a:lnTo>
                    <a:lnTo>
                      <a:pt x="5" y="629"/>
                    </a:lnTo>
                    <a:lnTo>
                      <a:pt x="9" y="638"/>
                    </a:lnTo>
                    <a:lnTo>
                      <a:pt x="13" y="650"/>
                    </a:lnTo>
                    <a:lnTo>
                      <a:pt x="17" y="659"/>
                    </a:lnTo>
                    <a:lnTo>
                      <a:pt x="23" y="669"/>
                    </a:lnTo>
                    <a:lnTo>
                      <a:pt x="28" y="679"/>
                    </a:lnTo>
                    <a:lnTo>
                      <a:pt x="34" y="688"/>
                    </a:lnTo>
                    <a:lnTo>
                      <a:pt x="42" y="696"/>
                    </a:lnTo>
                    <a:lnTo>
                      <a:pt x="50" y="704"/>
                    </a:lnTo>
                    <a:lnTo>
                      <a:pt x="57" y="711"/>
                    </a:lnTo>
                    <a:lnTo>
                      <a:pt x="67" y="719"/>
                    </a:lnTo>
                    <a:lnTo>
                      <a:pt x="74" y="727"/>
                    </a:lnTo>
                    <a:lnTo>
                      <a:pt x="84" y="732"/>
                    </a:lnTo>
                    <a:lnTo>
                      <a:pt x="84" y="730"/>
                    </a:lnTo>
                    <a:lnTo>
                      <a:pt x="74" y="742"/>
                    </a:lnTo>
                    <a:lnTo>
                      <a:pt x="65" y="755"/>
                    </a:lnTo>
                    <a:lnTo>
                      <a:pt x="57" y="769"/>
                    </a:lnTo>
                    <a:lnTo>
                      <a:pt x="50" y="784"/>
                    </a:lnTo>
                    <a:lnTo>
                      <a:pt x="44" y="799"/>
                    </a:lnTo>
                    <a:lnTo>
                      <a:pt x="40" y="815"/>
                    </a:lnTo>
                    <a:lnTo>
                      <a:pt x="38" y="830"/>
                    </a:lnTo>
                    <a:lnTo>
                      <a:pt x="38" y="847"/>
                    </a:lnTo>
                    <a:lnTo>
                      <a:pt x="38" y="865"/>
                    </a:lnTo>
                    <a:lnTo>
                      <a:pt x="42" y="882"/>
                    </a:lnTo>
                    <a:lnTo>
                      <a:pt x="46" y="897"/>
                    </a:lnTo>
                    <a:lnTo>
                      <a:pt x="51" y="913"/>
                    </a:lnTo>
                    <a:lnTo>
                      <a:pt x="59" y="928"/>
                    </a:lnTo>
                    <a:lnTo>
                      <a:pt x="67" y="941"/>
                    </a:lnTo>
                    <a:lnTo>
                      <a:pt x="76" y="955"/>
                    </a:lnTo>
                    <a:lnTo>
                      <a:pt x="88" y="968"/>
                    </a:lnTo>
                    <a:lnTo>
                      <a:pt x="99" y="978"/>
                    </a:lnTo>
                    <a:lnTo>
                      <a:pt x="113" y="989"/>
                    </a:lnTo>
                    <a:lnTo>
                      <a:pt x="128" y="997"/>
                    </a:lnTo>
                    <a:lnTo>
                      <a:pt x="144" y="1005"/>
                    </a:lnTo>
                    <a:lnTo>
                      <a:pt x="159" y="1010"/>
                    </a:lnTo>
                    <a:lnTo>
                      <a:pt x="174" y="1014"/>
                    </a:lnTo>
                    <a:lnTo>
                      <a:pt x="192" y="1016"/>
                    </a:lnTo>
                    <a:lnTo>
                      <a:pt x="209" y="1018"/>
                    </a:lnTo>
                    <a:lnTo>
                      <a:pt x="220" y="1018"/>
                    </a:lnTo>
                    <a:lnTo>
                      <a:pt x="230" y="1016"/>
                    </a:lnTo>
                    <a:lnTo>
                      <a:pt x="228" y="1018"/>
                    </a:lnTo>
                    <a:lnTo>
                      <a:pt x="239" y="1035"/>
                    </a:lnTo>
                    <a:lnTo>
                      <a:pt x="251" y="1051"/>
                    </a:lnTo>
                    <a:lnTo>
                      <a:pt x="264" y="1066"/>
                    </a:lnTo>
                    <a:lnTo>
                      <a:pt x="278" y="1081"/>
                    </a:lnTo>
                    <a:lnTo>
                      <a:pt x="291" y="1095"/>
                    </a:lnTo>
                    <a:lnTo>
                      <a:pt x="307" y="1108"/>
                    </a:lnTo>
                    <a:lnTo>
                      <a:pt x="324" y="1120"/>
                    </a:lnTo>
                    <a:lnTo>
                      <a:pt x="339" y="1129"/>
                    </a:lnTo>
                    <a:lnTo>
                      <a:pt x="358" y="1139"/>
                    </a:lnTo>
                    <a:lnTo>
                      <a:pt x="376" y="1147"/>
                    </a:lnTo>
                    <a:lnTo>
                      <a:pt x="395" y="1154"/>
                    </a:lnTo>
                    <a:lnTo>
                      <a:pt x="412" y="1160"/>
                    </a:lnTo>
                    <a:lnTo>
                      <a:pt x="433" y="1164"/>
                    </a:lnTo>
                    <a:lnTo>
                      <a:pt x="452" y="1168"/>
                    </a:lnTo>
                    <a:lnTo>
                      <a:pt x="472" y="1170"/>
                    </a:lnTo>
                    <a:lnTo>
                      <a:pt x="493" y="1170"/>
                    </a:lnTo>
                    <a:lnTo>
                      <a:pt x="514" y="1170"/>
                    </a:lnTo>
                    <a:lnTo>
                      <a:pt x="533" y="1168"/>
                    </a:lnTo>
                    <a:lnTo>
                      <a:pt x="554" y="1164"/>
                    </a:lnTo>
                    <a:lnTo>
                      <a:pt x="573" y="1160"/>
                    </a:lnTo>
                    <a:lnTo>
                      <a:pt x="594" y="1152"/>
                    </a:lnTo>
                    <a:lnTo>
                      <a:pt x="614" y="1147"/>
                    </a:lnTo>
                    <a:lnTo>
                      <a:pt x="631" y="1137"/>
                    </a:lnTo>
                    <a:lnTo>
                      <a:pt x="650" y="1127"/>
                    </a:lnTo>
                    <a:lnTo>
                      <a:pt x="648" y="1127"/>
                    </a:lnTo>
                    <a:lnTo>
                      <a:pt x="658" y="1141"/>
                    </a:lnTo>
                    <a:lnTo>
                      <a:pt x="669" y="1154"/>
                    </a:lnTo>
                    <a:lnTo>
                      <a:pt x="681" y="1166"/>
                    </a:lnTo>
                    <a:lnTo>
                      <a:pt x="692" y="1177"/>
                    </a:lnTo>
                    <a:lnTo>
                      <a:pt x="704" y="1187"/>
                    </a:lnTo>
                    <a:lnTo>
                      <a:pt x="717" y="1197"/>
                    </a:lnTo>
                    <a:lnTo>
                      <a:pt x="731" y="1206"/>
                    </a:lnTo>
                    <a:lnTo>
                      <a:pt x="744" y="1214"/>
                    </a:lnTo>
                    <a:lnTo>
                      <a:pt x="759" y="1221"/>
                    </a:lnTo>
                    <a:lnTo>
                      <a:pt x="775" y="1227"/>
                    </a:lnTo>
                    <a:lnTo>
                      <a:pt x="790" y="1233"/>
                    </a:lnTo>
                    <a:lnTo>
                      <a:pt x="805" y="1237"/>
                    </a:lnTo>
                    <a:lnTo>
                      <a:pt x="821" y="1241"/>
                    </a:lnTo>
                    <a:lnTo>
                      <a:pt x="838" y="1243"/>
                    </a:lnTo>
                    <a:lnTo>
                      <a:pt x="853" y="1244"/>
                    </a:lnTo>
                    <a:lnTo>
                      <a:pt x="871" y="1246"/>
                    </a:lnTo>
                    <a:lnTo>
                      <a:pt x="892" y="1244"/>
                    </a:lnTo>
                    <a:lnTo>
                      <a:pt x="913" y="1243"/>
                    </a:lnTo>
                    <a:lnTo>
                      <a:pt x="934" y="1237"/>
                    </a:lnTo>
                    <a:lnTo>
                      <a:pt x="955" y="1231"/>
                    </a:lnTo>
                    <a:lnTo>
                      <a:pt x="974" y="1223"/>
                    </a:lnTo>
                    <a:lnTo>
                      <a:pt x="993" y="1216"/>
                    </a:lnTo>
                    <a:lnTo>
                      <a:pt x="1011" y="1204"/>
                    </a:lnTo>
                    <a:lnTo>
                      <a:pt x="1028" y="1193"/>
                    </a:lnTo>
                    <a:lnTo>
                      <a:pt x="1045" y="1179"/>
                    </a:lnTo>
                    <a:lnTo>
                      <a:pt x="1061" y="1166"/>
                    </a:lnTo>
                    <a:lnTo>
                      <a:pt x="1074" y="1150"/>
                    </a:lnTo>
                    <a:lnTo>
                      <a:pt x="1087" y="1133"/>
                    </a:lnTo>
                    <a:lnTo>
                      <a:pt x="1099" y="1116"/>
                    </a:lnTo>
                    <a:lnTo>
                      <a:pt x="1108" y="1097"/>
                    </a:lnTo>
                    <a:lnTo>
                      <a:pt x="1118" y="1078"/>
                    </a:lnTo>
                    <a:lnTo>
                      <a:pt x="1126" y="1056"/>
                    </a:lnTo>
                    <a:lnTo>
                      <a:pt x="1126" y="1058"/>
                    </a:lnTo>
                    <a:lnTo>
                      <a:pt x="1139" y="1066"/>
                    </a:lnTo>
                    <a:lnTo>
                      <a:pt x="1153" y="1074"/>
                    </a:lnTo>
                    <a:lnTo>
                      <a:pt x="1168" y="1079"/>
                    </a:lnTo>
                    <a:lnTo>
                      <a:pt x="1183" y="1083"/>
                    </a:lnTo>
                    <a:lnTo>
                      <a:pt x="1199" y="1087"/>
                    </a:lnTo>
                    <a:lnTo>
                      <a:pt x="1214" y="1091"/>
                    </a:lnTo>
                    <a:lnTo>
                      <a:pt x="1229" y="1091"/>
                    </a:lnTo>
                    <a:lnTo>
                      <a:pt x="1247" y="1093"/>
                    </a:lnTo>
                    <a:lnTo>
                      <a:pt x="1258" y="1093"/>
                    </a:lnTo>
                    <a:lnTo>
                      <a:pt x="1270" y="1091"/>
                    </a:lnTo>
                    <a:lnTo>
                      <a:pt x="1281" y="1089"/>
                    </a:lnTo>
                    <a:lnTo>
                      <a:pt x="1291" y="1087"/>
                    </a:lnTo>
                    <a:lnTo>
                      <a:pt x="1302" y="1085"/>
                    </a:lnTo>
                    <a:lnTo>
                      <a:pt x="1314" y="1081"/>
                    </a:lnTo>
                    <a:lnTo>
                      <a:pt x="1323" y="1079"/>
                    </a:lnTo>
                    <a:lnTo>
                      <a:pt x="1335" y="1076"/>
                    </a:lnTo>
                    <a:lnTo>
                      <a:pt x="1354" y="1066"/>
                    </a:lnTo>
                    <a:lnTo>
                      <a:pt x="1373" y="1055"/>
                    </a:lnTo>
                    <a:lnTo>
                      <a:pt x="1390" y="1041"/>
                    </a:lnTo>
                    <a:lnTo>
                      <a:pt x="1406" y="1026"/>
                    </a:lnTo>
                    <a:lnTo>
                      <a:pt x="1421" y="1010"/>
                    </a:lnTo>
                    <a:lnTo>
                      <a:pt x="1435" y="993"/>
                    </a:lnTo>
                    <a:lnTo>
                      <a:pt x="1446" y="974"/>
                    </a:lnTo>
                    <a:lnTo>
                      <a:pt x="1456" y="955"/>
                    </a:lnTo>
                    <a:lnTo>
                      <a:pt x="1460" y="945"/>
                    </a:lnTo>
                    <a:lnTo>
                      <a:pt x="1463" y="934"/>
                    </a:lnTo>
                    <a:lnTo>
                      <a:pt x="1465" y="924"/>
                    </a:lnTo>
                    <a:lnTo>
                      <a:pt x="1469" y="913"/>
                    </a:lnTo>
                    <a:lnTo>
                      <a:pt x="1471" y="901"/>
                    </a:lnTo>
                    <a:lnTo>
                      <a:pt x="1473" y="890"/>
                    </a:lnTo>
                    <a:lnTo>
                      <a:pt x="1473" y="878"/>
                    </a:lnTo>
                    <a:lnTo>
                      <a:pt x="1473" y="867"/>
                    </a:lnTo>
                    <a:lnTo>
                      <a:pt x="1473" y="867"/>
                    </a:lnTo>
                    <a:lnTo>
                      <a:pt x="1486" y="865"/>
                    </a:lnTo>
                    <a:lnTo>
                      <a:pt x="1498" y="863"/>
                    </a:lnTo>
                    <a:lnTo>
                      <a:pt x="1509" y="859"/>
                    </a:lnTo>
                    <a:lnTo>
                      <a:pt x="1521" y="855"/>
                    </a:lnTo>
                    <a:lnTo>
                      <a:pt x="1532" y="851"/>
                    </a:lnTo>
                    <a:lnTo>
                      <a:pt x="1544" y="847"/>
                    </a:lnTo>
                    <a:lnTo>
                      <a:pt x="1565" y="836"/>
                    </a:lnTo>
                    <a:lnTo>
                      <a:pt x="1584" y="824"/>
                    </a:lnTo>
                    <a:lnTo>
                      <a:pt x="1603" y="811"/>
                    </a:lnTo>
                    <a:lnTo>
                      <a:pt x="1621" y="794"/>
                    </a:lnTo>
                    <a:lnTo>
                      <a:pt x="1638" y="778"/>
                    </a:lnTo>
                    <a:lnTo>
                      <a:pt x="1651" y="759"/>
                    </a:lnTo>
                    <a:lnTo>
                      <a:pt x="1665" y="740"/>
                    </a:lnTo>
                    <a:lnTo>
                      <a:pt x="1676" y="719"/>
                    </a:lnTo>
                    <a:lnTo>
                      <a:pt x="1686" y="698"/>
                    </a:lnTo>
                    <a:lnTo>
                      <a:pt x="1690" y="686"/>
                    </a:lnTo>
                    <a:lnTo>
                      <a:pt x="1692" y="675"/>
                    </a:lnTo>
                    <a:lnTo>
                      <a:pt x="1695" y="663"/>
                    </a:lnTo>
                    <a:lnTo>
                      <a:pt x="1697" y="652"/>
                    </a:lnTo>
                    <a:lnTo>
                      <a:pt x="1699" y="640"/>
                    </a:lnTo>
                    <a:lnTo>
                      <a:pt x="1701" y="629"/>
                    </a:lnTo>
                    <a:lnTo>
                      <a:pt x="1701" y="615"/>
                    </a:lnTo>
                    <a:lnTo>
                      <a:pt x="1703" y="604"/>
                    </a:lnTo>
                    <a:lnTo>
                      <a:pt x="1701" y="581"/>
                    </a:lnTo>
                    <a:lnTo>
                      <a:pt x="1699" y="560"/>
                    </a:lnTo>
                    <a:lnTo>
                      <a:pt x="1694" y="539"/>
                    </a:lnTo>
                    <a:lnTo>
                      <a:pt x="1688" y="517"/>
                    </a:lnTo>
                    <a:lnTo>
                      <a:pt x="1680" y="498"/>
                    </a:lnTo>
                    <a:lnTo>
                      <a:pt x="1671" y="477"/>
                    </a:lnTo>
                    <a:lnTo>
                      <a:pt x="1659" y="458"/>
                    </a:lnTo>
                    <a:lnTo>
                      <a:pt x="1648" y="441"/>
                    </a:lnTo>
                    <a:lnTo>
                      <a:pt x="1648" y="441"/>
                    </a:lnTo>
                    <a:lnTo>
                      <a:pt x="1651" y="431"/>
                    </a:lnTo>
                    <a:lnTo>
                      <a:pt x="1653" y="422"/>
                    </a:lnTo>
                    <a:lnTo>
                      <a:pt x="1657" y="410"/>
                    </a:lnTo>
                    <a:lnTo>
                      <a:pt x="1659" y="400"/>
                    </a:lnTo>
                    <a:lnTo>
                      <a:pt x="1661" y="391"/>
                    </a:lnTo>
                    <a:lnTo>
                      <a:pt x="1663" y="379"/>
                    </a:lnTo>
                    <a:lnTo>
                      <a:pt x="1663" y="370"/>
                    </a:lnTo>
                    <a:lnTo>
                      <a:pt x="1665" y="358"/>
                    </a:lnTo>
                    <a:lnTo>
                      <a:pt x="1663" y="341"/>
                    </a:lnTo>
                    <a:lnTo>
                      <a:pt x="1661" y="324"/>
                    </a:lnTo>
                    <a:lnTo>
                      <a:pt x="1657" y="306"/>
                    </a:lnTo>
                    <a:lnTo>
                      <a:pt x="1653" y="291"/>
                    </a:lnTo>
                    <a:lnTo>
                      <a:pt x="1646" y="274"/>
                    </a:lnTo>
                    <a:lnTo>
                      <a:pt x="1640" y="259"/>
                    </a:lnTo>
                    <a:lnTo>
                      <a:pt x="1630" y="245"/>
                    </a:lnTo>
                    <a:lnTo>
                      <a:pt x="1621" y="232"/>
                    </a:lnTo>
                    <a:lnTo>
                      <a:pt x="1609" y="218"/>
                    </a:lnTo>
                    <a:lnTo>
                      <a:pt x="1598" y="207"/>
                    </a:lnTo>
                    <a:lnTo>
                      <a:pt x="1586" y="195"/>
                    </a:lnTo>
                    <a:lnTo>
                      <a:pt x="1571" y="184"/>
                    </a:lnTo>
                    <a:lnTo>
                      <a:pt x="1557" y="176"/>
                    </a:lnTo>
                    <a:lnTo>
                      <a:pt x="1542" y="168"/>
                    </a:lnTo>
                    <a:lnTo>
                      <a:pt x="1527" y="161"/>
                    </a:lnTo>
                    <a:lnTo>
                      <a:pt x="1509" y="155"/>
                    </a:lnTo>
                    <a:lnTo>
                      <a:pt x="1509" y="155"/>
                    </a:lnTo>
                    <a:lnTo>
                      <a:pt x="1506" y="138"/>
                    </a:lnTo>
                    <a:lnTo>
                      <a:pt x="1500" y="122"/>
                    </a:lnTo>
                    <a:lnTo>
                      <a:pt x="1494" y="107"/>
                    </a:lnTo>
                    <a:lnTo>
                      <a:pt x="1486" y="92"/>
                    </a:lnTo>
                    <a:lnTo>
                      <a:pt x="1477" y="78"/>
                    </a:lnTo>
                    <a:lnTo>
                      <a:pt x="1467" y="67"/>
                    </a:lnTo>
                    <a:lnTo>
                      <a:pt x="1456" y="53"/>
                    </a:lnTo>
                    <a:lnTo>
                      <a:pt x="1444" y="44"/>
                    </a:lnTo>
                    <a:lnTo>
                      <a:pt x="1431" y="32"/>
                    </a:lnTo>
                    <a:lnTo>
                      <a:pt x="1417" y="25"/>
                    </a:lnTo>
                    <a:lnTo>
                      <a:pt x="1402" y="17"/>
                    </a:lnTo>
                    <a:lnTo>
                      <a:pt x="1387" y="11"/>
                    </a:lnTo>
                    <a:lnTo>
                      <a:pt x="1371" y="5"/>
                    </a:lnTo>
                    <a:lnTo>
                      <a:pt x="1356" y="2"/>
                    </a:lnTo>
                    <a:lnTo>
                      <a:pt x="1339" y="0"/>
                    </a:lnTo>
                    <a:lnTo>
                      <a:pt x="1321" y="0"/>
                    </a:lnTo>
                    <a:lnTo>
                      <a:pt x="1310" y="0"/>
                    </a:lnTo>
                    <a:lnTo>
                      <a:pt x="1300" y="0"/>
                    </a:lnTo>
                    <a:lnTo>
                      <a:pt x="1291" y="2"/>
                    </a:lnTo>
                    <a:lnTo>
                      <a:pt x="1279" y="3"/>
                    </a:lnTo>
                    <a:lnTo>
                      <a:pt x="1270" y="5"/>
                    </a:lnTo>
                    <a:lnTo>
                      <a:pt x="1260" y="9"/>
                    </a:lnTo>
                    <a:lnTo>
                      <a:pt x="1250" y="13"/>
                    </a:lnTo>
                    <a:lnTo>
                      <a:pt x="1241" y="17"/>
                    </a:lnTo>
                    <a:lnTo>
                      <a:pt x="1231" y="21"/>
                    </a:lnTo>
                    <a:lnTo>
                      <a:pt x="1222" y="26"/>
                    </a:lnTo>
                    <a:lnTo>
                      <a:pt x="1214" y="32"/>
                    </a:lnTo>
                    <a:lnTo>
                      <a:pt x="1206" y="38"/>
                    </a:lnTo>
                    <a:lnTo>
                      <a:pt x="1189" y="51"/>
                    </a:lnTo>
                    <a:lnTo>
                      <a:pt x="1176" y="67"/>
                    </a:lnTo>
                    <a:lnTo>
                      <a:pt x="1176" y="67"/>
                    </a:lnTo>
                    <a:lnTo>
                      <a:pt x="1162" y="51"/>
                    </a:lnTo>
                    <a:lnTo>
                      <a:pt x="1149" y="38"/>
                    </a:lnTo>
                    <a:lnTo>
                      <a:pt x="1131" y="26"/>
                    </a:lnTo>
                    <a:lnTo>
                      <a:pt x="1124" y="21"/>
                    </a:lnTo>
                    <a:lnTo>
                      <a:pt x="1114" y="17"/>
                    </a:lnTo>
                    <a:lnTo>
                      <a:pt x="1107" y="13"/>
                    </a:lnTo>
                    <a:lnTo>
                      <a:pt x="1097" y="9"/>
                    </a:lnTo>
                    <a:lnTo>
                      <a:pt x="1087" y="5"/>
                    </a:lnTo>
                    <a:lnTo>
                      <a:pt x="1078" y="3"/>
                    </a:lnTo>
                    <a:lnTo>
                      <a:pt x="1068" y="2"/>
                    </a:lnTo>
                    <a:lnTo>
                      <a:pt x="1059" y="0"/>
                    </a:lnTo>
                    <a:lnTo>
                      <a:pt x="1049" y="0"/>
                    </a:lnTo>
                    <a:lnTo>
                      <a:pt x="1039" y="0"/>
                    </a:lnTo>
                    <a:lnTo>
                      <a:pt x="1026" y="0"/>
                    </a:lnTo>
                    <a:lnTo>
                      <a:pt x="1014" y="0"/>
                    </a:lnTo>
                    <a:lnTo>
                      <a:pt x="1003" y="2"/>
                    </a:lnTo>
                    <a:lnTo>
                      <a:pt x="991" y="5"/>
                    </a:lnTo>
                    <a:lnTo>
                      <a:pt x="980" y="9"/>
                    </a:lnTo>
                    <a:lnTo>
                      <a:pt x="968" y="13"/>
                    </a:lnTo>
                    <a:lnTo>
                      <a:pt x="959" y="19"/>
                    </a:lnTo>
                    <a:lnTo>
                      <a:pt x="947" y="25"/>
                    </a:lnTo>
                    <a:lnTo>
                      <a:pt x="938" y="30"/>
                    </a:lnTo>
                    <a:lnTo>
                      <a:pt x="928" y="38"/>
                    </a:lnTo>
                    <a:lnTo>
                      <a:pt x="920" y="46"/>
                    </a:lnTo>
                    <a:lnTo>
                      <a:pt x="913" y="55"/>
                    </a:lnTo>
                    <a:lnTo>
                      <a:pt x="905" y="63"/>
                    </a:lnTo>
                    <a:lnTo>
                      <a:pt x="897" y="72"/>
                    </a:lnTo>
                    <a:lnTo>
                      <a:pt x="890" y="82"/>
                    </a:lnTo>
                    <a:lnTo>
                      <a:pt x="884" y="94"/>
                    </a:lnTo>
                    <a:lnTo>
                      <a:pt x="886" y="97"/>
                    </a:lnTo>
                    <a:lnTo>
                      <a:pt x="871" y="82"/>
                    </a:lnTo>
                    <a:lnTo>
                      <a:pt x="853" y="71"/>
                    </a:lnTo>
                    <a:lnTo>
                      <a:pt x="836" y="61"/>
                    </a:lnTo>
                    <a:lnTo>
                      <a:pt x="817" y="51"/>
                    </a:lnTo>
                    <a:lnTo>
                      <a:pt x="798" y="46"/>
                    </a:lnTo>
                    <a:lnTo>
                      <a:pt x="779" y="40"/>
                    </a:lnTo>
                    <a:lnTo>
                      <a:pt x="769" y="38"/>
                    </a:lnTo>
                    <a:lnTo>
                      <a:pt x="759" y="38"/>
                    </a:lnTo>
                    <a:lnTo>
                      <a:pt x="748" y="36"/>
                    </a:lnTo>
                    <a:lnTo>
                      <a:pt x="738" y="36"/>
                    </a:lnTo>
                    <a:lnTo>
                      <a:pt x="723" y="36"/>
                    </a:lnTo>
                    <a:lnTo>
                      <a:pt x="709" y="38"/>
                    </a:lnTo>
                    <a:lnTo>
                      <a:pt x="694" y="40"/>
                    </a:lnTo>
                    <a:lnTo>
                      <a:pt x="681" y="44"/>
                    </a:lnTo>
                    <a:lnTo>
                      <a:pt x="667" y="48"/>
                    </a:lnTo>
                    <a:lnTo>
                      <a:pt x="654" y="53"/>
                    </a:lnTo>
                    <a:lnTo>
                      <a:pt x="642" y="59"/>
                    </a:lnTo>
                    <a:lnTo>
                      <a:pt x="629" y="67"/>
                    </a:lnTo>
                    <a:lnTo>
                      <a:pt x="617" y="74"/>
                    </a:lnTo>
                    <a:lnTo>
                      <a:pt x="606" y="82"/>
                    </a:lnTo>
                    <a:lnTo>
                      <a:pt x="596" y="92"/>
                    </a:lnTo>
                    <a:lnTo>
                      <a:pt x="587" y="101"/>
                    </a:lnTo>
                    <a:lnTo>
                      <a:pt x="577" y="113"/>
                    </a:lnTo>
                    <a:lnTo>
                      <a:pt x="567" y="122"/>
                    </a:lnTo>
                    <a:lnTo>
                      <a:pt x="560" y="136"/>
                    </a:lnTo>
                    <a:lnTo>
                      <a:pt x="552" y="147"/>
                    </a:lnTo>
                    <a:lnTo>
                      <a:pt x="552" y="149"/>
                    </a:lnTo>
                    <a:lnTo>
                      <a:pt x="537" y="140"/>
                    </a:lnTo>
                    <a:lnTo>
                      <a:pt x="520" y="134"/>
                    </a:lnTo>
                    <a:lnTo>
                      <a:pt x="504" y="126"/>
                    </a:lnTo>
                    <a:lnTo>
                      <a:pt x="487" y="122"/>
                    </a:lnTo>
                    <a:lnTo>
                      <a:pt x="470" y="119"/>
                    </a:lnTo>
                    <a:lnTo>
                      <a:pt x="452" y="115"/>
                    </a:lnTo>
                    <a:lnTo>
                      <a:pt x="435" y="113"/>
                    </a:lnTo>
                    <a:lnTo>
                      <a:pt x="418" y="113"/>
                    </a:lnTo>
                    <a:lnTo>
                      <a:pt x="404" y="113"/>
                    </a:lnTo>
                    <a:lnTo>
                      <a:pt x="389" y="115"/>
                    </a:lnTo>
                    <a:lnTo>
                      <a:pt x="378" y="115"/>
                    </a:lnTo>
                    <a:lnTo>
                      <a:pt x="364" y="119"/>
                    </a:lnTo>
                    <a:lnTo>
                      <a:pt x="351" y="120"/>
                    </a:lnTo>
                    <a:lnTo>
                      <a:pt x="337" y="124"/>
                    </a:lnTo>
                    <a:lnTo>
                      <a:pt x="326" y="128"/>
                    </a:lnTo>
                    <a:lnTo>
                      <a:pt x="314" y="134"/>
                    </a:lnTo>
                    <a:lnTo>
                      <a:pt x="301" y="140"/>
                    </a:lnTo>
                    <a:lnTo>
                      <a:pt x="291" y="145"/>
                    </a:lnTo>
                    <a:lnTo>
                      <a:pt x="280" y="151"/>
                    </a:lnTo>
                    <a:lnTo>
                      <a:pt x="268" y="159"/>
                    </a:lnTo>
                    <a:lnTo>
                      <a:pt x="259" y="165"/>
                    </a:lnTo>
                    <a:lnTo>
                      <a:pt x="247" y="172"/>
                    </a:lnTo>
                    <a:lnTo>
                      <a:pt x="230" y="189"/>
                    </a:lnTo>
                    <a:lnTo>
                      <a:pt x="213" y="209"/>
                    </a:lnTo>
                    <a:lnTo>
                      <a:pt x="203" y="218"/>
                    </a:lnTo>
                    <a:lnTo>
                      <a:pt x="197" y="230"/>
                    </a:lnTo>
                    <a:lnTo>
                      <a:pt x="190" y="239"/>
                    </a:lnTo>
                    <a:lnTo>
                      <a:pt x="184" y="251"/>
                    </a:lnTo>
                    <a:lnTo>
                      <a:pt x="178" y="262"/>
                    </a:lnTo>
                    <a:lnTo>
                      <a:pt x="172" y="274"/>
                    </a:lnTo>
                    <a:lnTo>
                      <a:pt x="167" y="287"/>
                    </a:lnTo>
                    <a:lnTo>
                      <a:pt x="163" y="299"/>
                    </a:lnTo>
                    <a:lnTo>
                      <a:pt x="159" y="312"/>
                    </a:lnTo>
                    <a:lnTo>
                      <a:pt x="157" y="324"/>
                    </a:lnTo>
                    <a:lnTo>
                      <a:pt x="153" y="337"/>
                    </a:lnTo>
                    <a:lnTo>
                      <a:pt x="153" y="351"/>
                    </a:lnTo>
                    <a:lnTo>
                      <a:pt x="151" y="364"/>
                    </a:lnTo>
                    <a:lnTo>
                      <a:pt x="151" y="377"/>
                    </a:lnTo>
                    <a:lnTo>
                      <a:pt x="151" y="397"/>
                    </a:lnTo>
                    <a:lnTo>
                      <a:pt x="153" y="414"/>
                    </a:lnTo>
                    <a:lnTo>
                      <a:pt x="153" y="4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04"/>
              <p:cNvSpPr>
                <a:spLocks/>
              </p:cNvSpPr>
              <p:nvPr/>
            </p:nvSpPr>
            <p:spPr bwMode="auto">
              <a:xfrm>
                <a:off x="909" y="4951"/>
                <a:ext cx="4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21" y="10"/>
                  </a:cxn>
                  <a:cxn ang="0">
                    <a:pos x="33" y="14"/>
                  </a:cxn>
                  <a:cxn ang="0">
                    <a:pos x="42" y="18"/>
                  </a:cxn>
                  <a:cxn ang="0">
                    <a:pos x="54" y="19"/>
                  </a:cxn>
                  <a:cxn ang="0">
                    <a:pos x="65" y="21"/>
                  </a:cxn>
                  <a:cxn ang="0">
                    <a:pos x="77" y="23"/>
                  </a:cxn>
                  <a:cxn ang="0">
                    <a:pos x="88" y="23"/>
                  </a:cxn>
                  <a:cxn ang="0">
                    <a:pos x="94" y="23"/>
                  </a:cxn>
                  <a:cxn ang="0">
                    <a:pos x="102" y="23"/>
                  </a:cxn>
                </a:cxnLst>
                <a:rect l="0" t="0" r="r" b="b"/>
                <a:pathLst>
                  <a:path w="102" h="23">
                    <a:moveTo>
                      <a:pt x="0" y="0"/>
                    </a:moveTo>
                    <a:lnTo>
                      <a:pt x="12" y="6"/>
                    </a:lnTo>
                    <a:lnTo>
                      <a:pt x="21" y="10"/>
                    </a:lnTo>
                    <a:lnTo>
                      <a:pt x="33" y="14"/>
                    </a:lnTo>
                    <a:lnTo>
                      <a:pt x="42" y="18"/>
                    </a:lnTo>
                    <a:lnTo>
                      <a:pt x="54" y="19"/>
                    </a:lnTo>
                    <a:lnTo>
                      <a:pt x="65" y="21"/>
                    </a:lnTo>
                    <a:lnTo>
                      <a:pt x="77" y="23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102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05"/>
              <p:cNvSpPr>
                <a:spLocks/>
              </p:cNvSpPr>
              <p:nvPr/>
            </p:nvSpPr>
            <p:spPr bwMode="auto">
              <a:xfrm>
                <a:off x="975" y="5056"/>
                <a:ext cx="20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9"/>
                  </a:cxn>
                  <a:cxn ang="0">
                    <a:pos x="21" y="7"/>
                  </a:cxn>
                  <a:cxn ang="0">
                    <a:pos x="32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11">
                    <a:moveTo>
                      <a:pt x="0" y="11"/>
                    </a:moveTo>
                    <a:lnTo>
                      <a:pt x="11" y="9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06"/>
              <p:cNvSpPr>
                <a:spLocks/>
              </p:cNvSpPr>
              <p:nvPr/>
            </p:nvSpPr>
            <p:spPr bwMode="auto">
              <a:xfrm>
                <a:off x="1155" y="5084"/>
                <a:ext cx="1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3"/>
                  </a:cxn>
                  <a:cxn ang="0">
                    <a:pos x="12" y="25"/>
                  </a:cxn>
                  <a:cxn ang="0">
                    <a:pos x="17" y="38"/>
                  </a:cxn>
                  <a:cxn ang="0">
                    <a:pos x="25" y="49"/>
                  </a:cxn>
                </a:cxnLst>
                <a:rect l="0" t="0" r="r" b="b"/>
                <a:pathLst>
                  <a:path w="25" h="49">
                    <a:moveTo>
                      <a:pt x="0" y="0"/>
                    </a:moveTo>
                    <a:lnTo>
                      <a:pt x="6" y="13"/>
                    </a:lnTo>
                    <a:lnTo>
                      <a:pt x="12" y="25"/>
                    </a:lnTo>
                    <a:lnTo>
                      <a:pt x="17" y="38"/>
                    </a:lnTo>
                    <a:lnTo>
                      <a:pt x="25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07"/>
              <p:cNvSpPr>
                <a:spLocks/>
              </p:cNvSpPr>
              <p:nvPr/>
            </p:nvSpPr>
            <p:spPr bwMode="auto">
              <a:xfrm>
                <a:off x="1383" y="5054"/>
                <a:ext cx="5" cy="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2"/>
                  </a:cxn>
                  <a:cxn ang="0">
                    <a:pos x="5" y="29"/>
                  </a:cxn>
                  <a:cxn ang="0">
                    <a:pos x="7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55">
                    <a:moveTo>
                      <a:pt x="0" y="55"/>
                    </a:moveTo>
                    <a:lnTo>
                      <a:pt x="2" y="42"/>
                    </a:lnTo>
                    <a:lnTo>
                      <a:pt x="5" y="29"/>
                    </a:lnTo>
                    <a:lnTo>
                      <a:pt x="7" y="15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08"/>
              <p:cNvSpPr>
                <a:spLocks/>
              </p:cNvSpPr>
              <p:nvPr/>
            </p:nvSpPr>
            <p:spPr bwMode="auto">
              <a:xfrm>
                <a:off x="1483" y="4924"/>
                <a:ext cx="58" cy="79"/>
              </a:xfrm>
              <a:custGeom>
                <a:avLst/>
                <a:gdLst/>
                <a:ahLst/>
                <a:cxnLst>
                  <a:cxn ang="0">
                    <a:pos x="127" y="206"/>
                  </a:cxn>
                  <a:cxn ang="0">
                    <a:pos x="129" y="204"/>
                  </a:cxn>
                  <a:cxn ang="0">
                    <a:pos x="127" y="188"/>
                  </a:cxn>
                  <a:cxn ang="0">
                    <a:pos x="125" y="173"/>
                  </a:cxn>
                  <a:cxn ang="0">
                    <a:pos x="123" y="156"/>
                  </a:cxn>
                  <a:cxn ang="0">
                    <a:pos x="119" y="140"/>
                  </a:cxn>
                  <a:cxn ang="0">
                    <a:pos x="114" y="127"/>
                  </a:cxn>
                  <a:cxn ang="0">
                    <a:pos x="108" y="112"/>
                  </a:cxn>
                  <a:cxn ang="0">
                    <a:pos x="102" y="98"/>
                  </a:cxn>
                  <a:cxn ang="0">
                    <a:pos x="92" y="85"/>
                  </a:cxn>
                  <a:cxn ang="0">
                    <a:pos x="85" y="71"/>
                  </a:cxn>
                  <a:cxn ang="0">
                    <a:pos x="75" y="58"/>
                  </a:cxn>
                  <a:cxn ang="0">
                    <a:pos x="64" y="46"/>
                  </a:cxn>
                  <a:cxn ang="0">
                    <a:pos x="52" y="37"/>
                  </a:cxn>
                  <a:cxn ang="0">
                    <a:pos x="41" y="25"/>
                  </a:cxn>
                  <a:cxn ang="0">
                    <a:pos x="27" y="16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29" h="206">
                    <a:moveTo>
                      <a:pt x="127" y="206"/>
                    </a:moveTo>
                    <a:lnTo>
                      <a:pt x="129" y="204"/>
                    </a:lnTo>
                    <a:lnTo>
                      <a:pt x="127" y="188"/>
                    </a:lnTo>
                    <a:lnTo>
                      <a:pt x="125" y="173"/>
                    </a:lnTo>
                    <a:lnTo>
                      <a:pt x="123" y="156"/>
                    </a:lnTo>
                    <a:lnTo>
                      <a:pt x="119" y="140"/>
                    </a:lnTo>
                    <a:lnTo>
                      <a:pt x="114" y="127"/>
                    </a:lnTo>
                    <a:lnTo>
                      <a:pt x="108" y="112"/>
                    </a:lnTo>
                    <a:lnTo>
                      <a:pt x="102" y="98"/>
                    </a:lnTo>
                    <a:lnTo>
                      <a:pt x="92" y="85"/>
                    </a:lnTo>
                    <a:lnTo>
                      <a:pt x="85" y="71"/>
                    </a:lnTo>
                    <a:lnTo>
                      <a:pt x="75" y="58"/>
                    </a:lnTo>
                    <a:lnTo>
                      <a:pt x="64" y="46"/>
                    </a:lnTo>
                    <a:lnTo>
                      <a:pt x="52" y="37"/>
                    </a:lnTo>
                    <a:lnTo>
                      <a:pt x="41" y="25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09"/>
              <p:cNvSpPr>
                <a:spLocks/>
              </p:cNvSpPr>
              <p:nvPr/>
            </p:nvSpPr>
            <p:spPr bwMode="auto">
              <a:xfrm>
                <a:off x="1594" y="4838"/>
                <a:ext cx="27" cy="3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3" y="42"/>
                  </a:cxn>
                  <a:cxn ang="0">
                    <a:pos x="40" y="32"/>
                  </a:cxn>
                  <a:cxn ang="0">
                    <a:pos x="46" y="21"/>
                  </a:cxn>
                  <a:cxn ang="0">
                    <a:pos x="52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10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3" y="42"/>
                    </a:lnTo>
                    <a:lnTo>
                      <a:pt x="40" y="32"/>
                    </a:lnTo>
                    <a:lnTo>
                      <a:pt x="46" y="21"/>
                    </a:lnTo>
                    <a:lnTo>
                      <a:pt x="52" y="11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10"/>
              <p:cNvSpPr>
                <a:spLocks/>
              </p:cNvSpPr>
              <p:nvPr/>
            </p:nvSpPr>
            <p:spPr bwMode="auto">
              <a:xfrm>
                <a:off x="1558" y="4727"/>
                <a:ext cx="2" cy="1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4" y="34"/>
                  </a:cxn>
                  <a:cxn ang="0">
                    <a:pos x="2" y="17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lnTo>
                      <a:pt x="4" y="34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11"/>
              <p:cNvSpPr>
                <a:spLocks/>
              </p:cNvSpPr>
              <p:nvPr/>
            </p:nvSpPr>
            <p:spPr bwMode="auto">
              <a:xfrm>
                <a:off x="1392" y="4693"/>
                <a:ext cx="14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9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0" y="46"/>
                  </a:cxn>
                </a:cxnLst>
                <a:rect l="0" t="0" r="r" b="b"/>
                <a:pathLst>
                  <a:path w="29" h="46">
                    <a:moveTo>
                      <a:pt x="29" y="0"/>
                    </a:moveTo>
                    <a:lnTo>
                      <a:pt x="19" y="9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12"/>
              <p:cNvSpPr>
                <a:spLocks/>
              </p:cNvSpPr>
              <p:nvPr/>
            </p:nvSpPr>
            <p:spPr bwMode="auto">
              <a:xfrm>
                <a:off x="1267" y="4704"/>
                <a:ext cx="6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2" y="30"/>
                  </a:cxn>
                  <a:cxn ang="0">
                    <a:pos x="0" y="40"/>
                  </a:cxn>
                </a:cxnLst>
                <a:rect l="0" t="0" r="r" b="b"/>
                <a:pathLst>
                  <a:path w="13" h="40">
                    <a:moveTo>
                      <a:pt x="13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2" y="3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13"/>
              <p:cNvSpPr>
                <a:spLocks/>
              </p:cNvSpPr>
              <p:nvPr/>
            </p:nvSpPr>
            <p:spPr bwMode="auto">
              <a:xfrm>
                <a:off x="1122" y="4726"/>
                <a:ext cx="23" cy="15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39" y="29"/>
                  </a:cxn>
                  <a:cxn ang="0">
                    <a:pos x="27" y="17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39" y="29"/>
                    </a:lnTo>
                    <a:lnTo>
                      <a:pt x="27" y="17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14"/>
              <p:cNvSpPr>
                <a:spLocks/>
              </p:cNvSpPr>
              <p:nvPr/>
            </p:nvSpPr>
            <p:spPr bwMode="auto">
              <a:xfrm>
                <a:off x="941" y="4828"/>
                <a:ext cx="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0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4" y="21"/>
                    </a:lnTo>
                    <a:lnTo>
                      <a:pt x="1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Oval 300"/>
            <p:cNvSpPr>
              <a:spLocks noChangeArrowheads="1"/>
            </p:cNvSpPr>
            <p:nvPr/>
          </p:nvSpPr>
          <p:spPr bwMode="auto">
            <a:xfrm>
              <a:off x="5231344" y="5834238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20787351">
              <a:off x="5065095" y="5838203"/>
              <a:ext cx="260600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301"/>
            <p:cNvGrpSpPr>
              <a:grpSpLocks/>
            </p:cNvGrpSpPr>
            <p:nvPr/>
          </p:nvGrpSpPr>
          <p:grpSpPr bwMode="auto">
            <a:xfrm rot="21428176">
              <a:off x="5053544" y="5818363"/>
              <a:ext cx="282575" cy="236538"/>
              <a:chOff x="867" y="4664"/>
              <a:chExt cx="791" cy="507"/>
            </a:xfrm>
          </p:grpSpPr>
          <p:sp>
            <p:nvSpPr>
              <p:cNvPr id="86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4664"/>
                <a:ext cx="79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03"/>
              <p:cNvSpPr>
                <a:spLocks/>
              </p:cNvSpPr>
              <p:nvPr/>
            </p:nvSpPr>
            <p:spPr bwMode="auto">
              <a:xfrm>
                <a:off x="871" y="4668"/>
                <a:ext cx="775" cy="481"/>
              </a:xfrm>
              <a:custGeom>
                <a:avLst/>
                <a:gdLst/>
                <a:ahLst/>
                <a:cxnLst>
                  <a:cxn ang="0">
                    <a:pos x="80" y="439"/>
                  </a:cxn>
                  <a:cxn ang="0">
                    <a:pos x="19" y="508"/>
                  </a:cxn>
                  <a:cxn ang="0">
                    <a:pos x="0" y="596"/>
                  </a:cxn>
                  <a:cxn ang="0">
                    <a:pos x="17" y="659"/>
                  </a:cxn>
                  <a:cxn ang="0">
                    <a:pos x="57" y="711"/>
                  </a:cxn>
                  <a:cxn ang="0">
                    <a:pos x="65" y="755"/>
                  </a:cxn>
                  <a:cxn ang="0">
                    <a:pos x="38" y="847"/>
                  </a:cxn>
                  <a:cxn ang="0">
                    <a:pos x="67" y="941"/>
                  </a:cxn>
                  <a:cxn ang="0">
                    <a:pos x="144" y="1005"/>
                  </a:cxn>
                  <a:cxn ang="0">
                    <a:pos x="230" y="1016"/>
                  </a:cxn>
                  <a:cxn ang="0">
                    <a:pos x="291" y="1095"/>
                  </a:cxn>
                  <a:cxn ang="0">
                    <a:pos x="395" y="1154"/>
                  </a:cxn>
                  <a:cxn ang="0">
                    <a:pos x="514" y="1170"/>
                  </a:cxn>
                  <a:cxn ang="0">
                    <a:pos x="631" y="1137"/>
                  </a:cxn>
                  <a:cxn ang="0">
                    <a:pos x="692" y="1177"/>
                  </a:cxn>
                  <a:cxn ang="0">
                    <a:pos x="775" y="1227"/>
                  </a:cxn>
                  <a:cxn ang="0">
                    <a:pos x="871" y="1246"/>
                  </a:cxn>
                  <a:cxn ang="0">
                    <a:pos x="993" y="1216"/>
                  </a:cxn>
                  <a:cxn ang="0">
                    <a:pos x="1087" y="1133"/>
                  </a:cxn>
                  <a:cxn ang="0">
                    <a:pos x="1139" y="1066"/>
                  </a:cxn>
                  <a:cxn ang="0">
                    <a:pos x="1229" y="1091"/>
                  </a:cxn>
                  <a:cxn ang="0">
                    <a:pos x="1302" y="1085"/>
                  </a:cxn>
                  <a:cxn ang="0">
                    <a:pos x="1390" y="1041"/>
                  </a:cxn>
                  <a:cxn ang="0">
                    <a:pos x="1460" y="945"/>
                  </a:cxn>
                  <a:cxn ang="0">
                    <a:pos x="1473" y="878"/>
                  </a:cxn>
                  <a:cxn ang="0">
                    <a:pos x="1521" y="855"/>
                  </a:cxn>
                  <a:cxn ang="0">
                    <a:pos x="1621" y="794"/>
                  </a:cxn>
                  <a:cxn ang="0">
                    <a:pos x="1690" y="686"/>
                  </a:cxn>
                  <a:cxn ang="0">
                    <a:pos x="1701" y="615"/>
                  </a:cxn>
                  <a:cxn ang="0">
                    <a:pos x="1680" y="498"/>
                  </a:cxn>
                  <a:cxn ang="0">
                    <a:pos x="1653" y="422"/>
                  </a:cxn>
                  <a:cxn ang="0">
                    <a:pos x="1665" y="358"/>
                  </a:cxn>
                  <a:cxn ang="0">
                    <a:pos x="1640" y="259"/>
                  </a:cxn>
                  <a:cxn ang="0">
                    <a:pos x="1571" y="184"/>
                  </a:cxn>
                  <a:cxn ang="0">
                    <a:pos x="1506" y="138"/>
                  </a:cxn>
                  <a:cxn ang="0">
                    <a:pos x="1456" y="53"/>
                  </a:cxn>
                  <a:cxn ang="0">
                    <a:pos x="1371" y="5"/>
                  </a:cxn>
                  <a:cxn ang="0">
                    <a:pos x="1291" y="2"/>
                  </a:cxn>
                  <a:cxn ang="0">
                    <a:pos x="1231" y="21"/>
                  </a:cxn>
                  <a:cxn ang="0">
                    <a:pos x="1176" y="67"/>
                  </a:cxn>
                  <a:cxn ang="0">
                    <a:pos x="1107" y="13"/>
                  </a:cxn>
                  <a:cxn ang="0">
                    <a:pos x="1049" y="0"/>
                  </a:cxn>
                  <a:cxn ang="0">
                    <a:pos x="980" y="9"/>
                  </a:cxn>
                  <a:cxn ang="0">
                    <a:pos x="920" y="46"/>
                  </a:cxn>
                  <a:cxn ang="0">
                    <a:pos x="886" y="97"/>
                  </a:cxn>
                  <a:cxn ang="0">
                    <a:pos x="779" y="40"/>
                  </a:cxn>
                  <a:cxn ang="0">
                    <a:pos x="709" y="38"/>
                  </a:cxn>
                  <a:cxn ang="0">
                    <a:pos x="629" y="67"/>
                  </a:cxn>
                  <a:cxn ang="0">
                    <a:pos x="567" y="122"/>
                  </a:cxn>
                  <a:cxn ang="0">
                    <a:pos x="504" y="126"/>
                  </a:cxn>
                  <a:cxn ang="0">
                    <a:pos x="404" y="113"/>
                  </a:cxn>
                  <a:cxn ang="0">
                    <a:pos x="326" y="128"/>
                  </a:cxn>
                  <a:cxn ang="0">
                    <a:pos x="259" y="165"/>
                  </a:cxn>
                  <a:cxn ang="0">
                    <a:pos x="190" y="239"/>
                  </a:cxn>
                  <a:cxn ang="0">
                    <a:pos x="159" y="312"/>
                  </a:cxn>
                  <a:cxn ang="0">
                    <a:pos x="151" y="397"/>
                  </a:cxn>
                </a:cxnLst>
                <a:rect l="0" t="0" r="r" b="b"/>
                <a:pathLst>
                  <a:path w="1703" h="1246">
                    <a:moveTo>
                      <a:pt x="153" y="414"/>
                    </a:moveTo>
                    <a:lnTo>
                      <a:pt x="138" y="416"/>
                    </a:lnTo>
                    <a:lnTo>
                      <a:pt x="122" y="420"/>
                    </a:lnTo>
                    <a:lnTo>
                      <a:pt x="107" y="425"/>
                    </a:lnTo>
                    <a:lnTo>
                      <a:pt x="94" y="431"/>
                    </a:lnTo>
                    <a:lnTo>
                      <a:pt x="80" y="439"/>
                    </a:lnTo>
                    <a:lnTo>
                      <a:pt x="67" y="448"/>
                    </a:lnTo>
                    <a:lnTo>
                      <a:pt x="55" y="458"/>
                    </a:lnTo>
                    <a:lnTo>
                      <a:pt x="44" y="470"/>
                    </a:lnTo>
                    <a:lnTo>
                      <a:pt x="34" y="481"/>
                    </a:lnTo>
                    <a:lnTo>
                      <a:pt x="27" y="494"/>
                    </a:lnTo>
                    <a:lnTo>
                      <a:pt x="19" y="508"/>
                    </a:lnTo>
                    <a:lnTo>
                      <a:pt x="11" y="521"/>
                    </a:lnTo>
                    <a:lnTo>
                      <a:pt x="7" y="537"/>
                    </a:lnTo>
                    <a:lnTo>
                      <a:pt x="4" y="552"/>
                    </a:lnTo>
                    <a:lnTo>
                      <a:pt x="2" y="567"/>
                    </a:lnTo>
                    <a:lnTo>
                      <a:pt x="0" y="585"/>
                    </a:lnTo>
                    <a:lnTo>
                      <a:pt x="0" y="596"/>
                    </a:lnTo>
                    <a:lnTo>
                      <a:pt x="2" y="606"/>
                    </a:lnTo>
                    <a:lnTo>
                      <a:pt x="4" y="617"/>
                    </a:lnTo>
                    <a:lnTo>
                      <a:pt x="5" y="629"/>
                    </a:lnTo>
                    <a:lnTo>
                      <a:pt x="9" y="638"/>
                    </a:lnTo>
                    <a:lnTo>
                      <a:pt x="13" y="650"/>
                    </a:lnTo>
                    <a:lnTo>
                      <a:pt x="17" y="659"/>
                    </a:lnTo>
                    <a:lnTo>
                      <a:pt x="23" y="669"/>
                    </a:lnTo>
                    <a:lnTo>
                      <a:pt x="28" y="679"/>
                    </a:lnTo>
                    <a:lnTo>
                      <a:pt x="34" y="688"/>
                    </a:lnTo>
                    <a:lnTo>
                      <a:pt x="42" y="696"/>
                    </a:lnTo>
                    <a:lnTo>
                      <a:pt x="50" y="704"/>
                    </a:lnTo>
                    <a:lnTo>
                      <a:pt x="57" y="711"/>
                    </a:lnTo>
                    <a:lnTo>
                      <a:pt x="67" y="719"/>
                    </a:lnTo>
                    <a:lnTo>
                      <a:pt x="74" y="727"/>
                    </a:lnTo>
                    <a:lnTo>
                      <a:pt x="84" y="732"/>
                    </a:lnTo>
                    <a:lnTo>
                      <a:pt x="84" y="730"/>
                    </a:lnTo>
                    <a:lnTo>
                      <a:pt x="74" y="742"/>
                    </a:lnTo>
                    <a:lnTo>
                      <a:pt x="65" y="755"/>
                    </a:lnTo>
                    <a:lnTo>
                      <a:pt x="57" y="769"/>
                    </a:lnTo>
                    <a:lnTo>
                      <a:pt x="50" y="784"/>
                    </a:lnTo>
                    <a:lnTo>
                      <a:pt x="44" y="799"/>
                    </a:lnTo>
                    <a:lnTo>
                      <a:pt x="40" y="815"/>
                    </a:lnTo>
                    <a:lnTo>
                      <a:pt x="38" y="830"/>
                    </a:lnTo>
                    <a:lnTo>
                      <a:pt x="38" y="847"/>
                    </a:lnTo>
                    <a:lnTo>
                      <a:pt x="38" y="865"/>
                    </a:lnTo>
                    <a:lnTo>
                      <a:pt x="42" y="882"/>
                    </a:lnTo>
                    <a:lnTo>
                      <a:pt x="46" y="897"/>
                    </a:lnTo>
                    <a:lnTo>
                      <a:pt x="51" y="913"/>
                    </a:lnTo>
                    <a:lnTo>
                      <a:pt x="59" y="928"/>
                    </a:lnTo>
                    <a:lnTo>
                      <a:pt x="67" y="941"/>
                    </a:lnTo>
                    <a:lnTo>
                      <a:pt x="76" y="955"/>
                    </a:lnTo>
                    <a:lnTo>
                      <a:pt x="88" y="968"/>
                    </a:lnTo>
                    <a:lnTo>
                      <a:pt x="99" y="978"/>
                    </a:lnTo>
                    <a:lnTo>
                      <a:pt x="113" y="989"/>
                    </a:lnTo>
                    <a:lnTo>
                      <a:pt x="128" y="997"/>
                    </a:lnTo>
                    <a:lnTo>
                      <a:pt x="144" y="1005"/>
                    </a:lnTo>
                    <a:lnTo>
                      <a:pt x="159" y="1010"/>
                    </a:lnTo>
                    <a:lnTo>
                      <a:pt x="174" y="1014"/>
                    </a:lnTo>
                    <a:lnTo>
                      <a:pt x="192" y="1016"/>
                    </a:lnTo>
                    <a:lnTo>
                      <a:pt x="209" y="1018"/>
                    </a:lnTo>
                    <a:lnTo>
                      <a:pt x="220" y="1018"/>
                    </a:lnTo>
                    <a:lnTo>
                      <a:pt x="230" y="1016"/>
                    </a:lnTo>
                    <a:lnTo>
                      <a:pt x="228" y="1018"/>
                    </a:lnTo>
                    <a:lnTo>
                      <a:pt x="239" y="1035"/>
                    </a:lnTo>
                    <a:lnTo>
                      <a:pt x="251" y="1051"/>
                    </a:lnTo>
                    <a:lnTo>
                      <a:pt x="264" y="1066"/>
                    </a:lnTo>
                    <a:lnTo>
                      <a:pt x="278" y="1081"/>
                    </a:lnTo>
                    <a:lnTo>
                      <a:pt x="291" y="1095"/>
                    </a:lnTo>
                    <a:lnTo>
                      <a:pt x="307" y="1108"/>
                    </a:lnTo>
                    <a:lnTo>
                      <a:pt x="324" y="1120"/>
                    </a:lnTo>
                    <a:lnTo>
                      <a:pt x="339" y="1129"/>
                    </a:lnTo>
                    <a:lnTo>
                      <a:pt x="358" y="1139"/>
                    </a:lnTo>
                    <a:lnTo>
                      <a:pt x="376" y="1147"/>
                    </a:lnTo>
                    <a:lnTo>
                      <a:pt x="395" y="1154"/>
                    </a:lnTo>
                    <a:lnTo>
                      <a:pt x="412" y="1160"/>
                    </a:lnTo>
                    <a:lnTo>
                      <a:pt x="433" y="1164"/>
                    </a:lnTo>
                    <a:lnTo>
                      <a:pt x="452" y="1168"/>
                    </a:lnTo>
                    <a:lnTo>
                      <a:pt x="472" y="1170"/>
                    </a:lnTo>
                    <a:lnTo>
                      <a:pt x="493" y="1170"/>
                    </a:lnTo>
                    <a:lnTo>
                      <a:pt x="514" y="1170"/>
                    </a:lnTo>
                    <a:lnTo>
                      <a:pt x="533" y="1168"/>
                    </a:lnTo>
                    <a:lnTo>
                      <a:pt x="554" y="1164"/>
                    </a:lnTo>
                    <a:lnTo>
                      <a:pt x="573" y="1160"/>
                    </a:lnTo>
                    <a:lnTo>
                      <a:pt x="594" y="1152"/>
                    </a:lnTo>
                    <a:lnTo>
                      <a:pt x="614" y="1147"/>
                    </a:lnTo>
                    <a:lnTo>
                      <a:pt x="631" y="1137"/>
                    </a:lnTo>
                    <a:lnTo>
                      <a:pt x="650" y="1127"/>
                    </a:lnTo>
                    <a:lnTo>
                      <a:pt x="648" y="1127"/>
                    </a:lnTo>
                    <a:lnTo>
                      <a:pt x="658" y="1141"/>
                    </a:lnTo>
                    <a:lnTo>
                      <a:pt x="669" y="1154"/>
                    </a:lnTo>
                    <a:lnTo>
                      <a:pt x="681" y="1166"/>
                    </a:lnTo>
                    <a:lnTo>
                      <a:pt x="692" y="1177"/>
                    </a:lnTo>
                    <a:lnTo>
                      <a:pt x="704" y="1187"/>
                    </a:lnTo>
                    <a:lnTo>
                      <a:pt x="717" y="1197"/>
                    </a:lnTo>
                    <a:lnTo>
                      <a:pt x="731" y="1206"/>
                    </a:lnTo>
                    <a:lnTo>
                      <a:pt x="744" y="1214"/>
                    </a:lnTo>
                    <a:lnTo>
                      <a:pt x="759" y="1221"/>
                    </a:lnTo>
                    <a:lnTo>
                      <a:pt x="775" y="1227"/>
                    </a:lnTo>
                    <a:lnTo>
                      <a:pt x="790" y="1233"/>
                    </a:lnTo>
                    <a:lnTo>
                      <a:pt x="805" y="1237"/>
                    </a:lnTo>
                    <a:lnTo>
                      <a:pt x="821" y="1241"/>
                    </a:lnTo>
                    <a:lnTo>
                      <a:pt x="838" y="1243"/>
                    </a:lnTo>
                    <a:lnTo>
                      <a:pt x="853" y="1244"/>
                    </a:lnTo>
                    <a:lnTo>
                      <a:pt x="871" y="1246"/>
                    </a:lnTo>
                    <a:lnTo>
                      <a:pt x="892" y="1244"/>
                    </a:lnTo>
                    <a:lnTo>
                      <a:pt x="913" y="1243"/>
                    </a:lnTo>
                    <a:lnTo>
                      <a:pt x="934" y="1237"/>
                    </a:lnTo>
                    <a:lnTo>
                      <a:pt x="955" y="1231"/>
                    </a:lnTo>
                    <a:lnTo>
                      <a:pt x="974" y="1223"/>
                    </a:lnTo>
                    <a:lnTo>
                      <a:pt x="993" y="1216"/>
                    </a:lnTo>
                    <a:lnTo>
                      <a:pt x="1011" y="1204"/>
                    </a:lnTo>
                    <a:lnTo>
                      <a:pt x="1028" y="1193"/>
                    </a:lnTo>
                    <a:lnTo>
                      <a:pt x="1045" y="1179"/>
                    </a:lnTo>
                    <a:lnTo>
                      <a:pt x="1061" y="1166"/>
                    </a:lnTo>
                    <a:lnTo>
                      <a:pt x="1074" y="1150"/>
                    </a:lnTo>
                    <a:lnTo>
                      <a:pt x="1087" y="1133"/>
                    </a:lnTo>
                    <a:lnTo>
                      <a:pt x="1099" y="1116"/>
                    </a:lnTo>
                    <a:lnTo>
                      <a:pt x="1108" y="1097"/>
                    </a:lnTo>
                    <a:lnTo>
                      <a:pt x="1118" y="1078"/>
                    </a:lnTo>
                    <a:lnTo>
                      <a:pt x="1126" y="1056"/>
                    </a:lnTo>
                    <a:lnTo>
                      <a:pt x="1126" y="1058"/>
                    </a:lnTo>
                    <a:lnTo>
                      <a:pt x="1139" y="1066"/>
                    </a:lnTo>
                    <a:lnTo>
                      <a:pt x="1153" y="1074"/>
                    </a:lnTo>
                    <a:lnTo>
                      <a:pt x="1168" y="1079"/>
                    </a:lnTo>
                    <a:lnTo>
                      <a:pt x="1183" y="1083"/>
                    </a:lnTo>
                    <a:lnTo>
                      <a:pt x="1199" y="1087"/>
                    </a:lnTo>
                    <a:lnTo>
                      <a:pt x="1214" y="1091"/>
                    </a:lnTo>
                    <a:lnTo>
                      <a:pt x="1229" y="1091"/>
                    </a:lnTo>
                    <a:lnTo>
                      <a:pt x="1247" y="1093"/>
                    </a:lnTo>
                    <a:lnTo>
                      <a:pt x="1258" y="1093"/>
                    </a:lnTo>
                    <a:lnTo>
                      <a:pt x="1270" y="1091"/>
                    </a:lnTo>
                    <a:lnTo>
                      <a:pt x="1281" y="1089"/>
                    </a:lnTo>
                    <a:lnTo>
                      <a:pt x="1291" y="1087"/>
                    </a:lnTo>
                    <a:lnTo>
                      <a:pt x="1302" y="1085"/>
                    </a:lnTo>
                    <a:lnTo>
                      <a:pt x="1314" y="1081"/>
                    </a:lnTo>
                    <a:lnTo>
                      <a:pt x="1323" y="1079"/>
                    </a:lnTo>
                    <a:lnTo>
                      <a:pt x="1335" y="1076"/>
                    </a:lnTo>
                    <a:lnTo>
                      <a:pt x="1354" y="1066"/>
                    </a:lnTo>
                    <a:lnTo>
                      <a:pt x="1373" y="1055"/>
                    </a:lnTo>
                    <a:lnTo>
                      <a:pt x="1390" y="1041"/>
                    </a:lnTo>
                    <a:lnTo>
                      <a:pt x="1406" y="1026"/>
                    </a:lnTo>
                    <a:lnTo>
                      <a:pt x="1421" y="1010"/>
                    </a:lnTo>
                    <a:lnTo>
                      <a:pt x="1435" y="993"/>
                    </a:lnTo>
                    <a:lnTo>
                      <a:pt x="1446" y="974"/>
                    </a:lnTo>
                    <a:lnTo>
                      <a:pt x="1456" y="955"/>
                    </a:lnTo>
                    <a:lnTo>
                      <a:pt x="1460" y="945"/>
                    </a:lnTo>
                    <a:lnTo>
                      <a:pt x="1463" y="934"/>
                    </a:lnTo>
                    <a:lnTo>
                      <a:pt x="1465" y="924"/>
                    </a:lnTo>
                    <a:lnTo>
                      <a:pt x="1469" y="913"/>
                    </a:lnTo>
                    <a:lnTo>
                      <a:pt x="1471" y="901"/>
                    </a:lnTo>
                    <a:lnTo>
                      <a:pt x="1473" y="890"/>
                    </a:lnTo>
                    <a:lnTo>
                      <a:pt x="1473" y="878"/>
                    </a:lnTo>
                    <a:lnTo>
                      <a:pt x="1473" y="867"/>
                    </a:lnTo>
                    <a:lnTo>
                      <a:pt x="1473" y="867"/>
                    </a:lnTo>
                    <a:lnTo>
                      <a:pt x="1486" y="865"/>
                    </a:lnTo>
                    <a:lnTo>
                      <a:pt x="1498" y="863"/>
                    </a:lnTo>
                    <a:lnTo>
                      <a:pt x="1509" y="859"/>
                    </a:lnTo>
                    <a:lnTo>
                      <a:pt x="1521" y="855"/>
                    </a:lnTo>
                    <a:lnTo>
                      <a:pt x="1532" y="851"/>
                    </a:lnTo>
                    <a:lnTo>
                      <a:pt x="1544" y="847"/>
                    </a:lnTo>
                    <a:lnTo>
                      <a:pt x="1565" y="836"/>
                    </a:lnTo>
                    <a:lnTo>
                      <a:pt x="1584" y="824"/>
                    </a:lnTo>
                    <a:lnTo>
                      <a:pt x="1603" y="811"/>
                    </a:lnTo>
                    <a:lnTo>
                      <a:pt x="1621" y="794"/>
                    </a:lnTo>
                    <a:lnTo>
                      <a:pt x="1638" y="778"/>
                    </a:lnTo>
                    <a:lnTo>
                      <a:pt x="1651" y="759"/>
                    </a:lnTo>
                    <a:lnTo>
                      <a:pt x="1665" y="740"/>
                    </a:lnTo>
                    <a:lnTo>
                      <a:pt x="1676" y="719"/>
                    </a:lnTo>
                    <a:lnTo>
                      <a:pt x="1686" y="698"/>
                    </a:lnTo>
                    <a:lnTo>
                      <a:pt x="1690" y="686"/>
                    </a:lnTo>
                    <a:lnTo>
                      <a:pt x="1692" y="675"/>
                    </a:lnTo>
                    <a:lnTo>
                      <a:pt x="1695" y="663"/>
                    </a:lnTo>
                    <a:lnTo>
                      <a:pt x="1697" y="652"/>
                    </a:lnTo>
                    <a:lnTo>
                      <a:pt x="1699" y="640"/>
                    </a:lnTo>
                    <a:lnTo>
                      <a:pt x="1701" y="629"/>
                    </a:lnTo>
                    <a:lnTo>
                      <a:pt x="1701" y="615"/>
                    </a:lnTo>
                    <a:lnTo>
                      <a:pt x="1703" y="604"/>
                    </a:lnTo>
                    <a:lnTo>
                      <a:pt x="1701" y="581"/>
                    </a:lnTo>
                    <a:lnTo>
                      <a:pt x="1699" y="560"/>
                    </a:lnTo>
                    <a:lnTo>
                      <a:pt x="1694" y="539"/>
                    </a:lnTo>
                    <a:lnTo>
                      <a:pt x="1688" y="517"/>
                    </a:lnTo>
                    <a:lnTo>
                      <a:pt x="1680" y="498"/>
                    </a:lnTo>
                    <a:lnTo>
                      <a:pt x="1671" y="477"/>
                    </a:lnTo>
                    <a:lnTo>
                      <a:pt x="1659" y="458"/>
                    </a:lnTo>
                    <a:lnTo>
                      <a:pt x="1648" y="441"/>
                    </a:lnTo>
                    <a:lnTo>
                      <a:pt x="1648" y="441"/>
                    </a:lnTo>
                    <a:lnTo>
                      <a:pt x="1651" y="431"/>
                    </a:lnTo>
                    <a:lnTo>
                      <a:pt x="1653" y="422"/>
                    </a:lnTo>
                    <a:lnTo>
                      <a:pt x="1657" y="410"/>
                    </a:lnTo>
                    <a:lnTo>
                      <a:pt x="1659" y="400"/>
                    </a:lnTo>
                    <a:lnTo>
                      <a:pt x="1661" y="391"/>
                    </a:lnTo>
                    <a:lnTo>
                      <a:pt x="1663" y="379"/>
                    </a:lnTo>
                    <a:lnTo>
                      <a:pt x="1663" y="370"/>
                    </a:lnTo>
                    <a:lnTo>
                      <a:pt x="1665" y="358"/>
                    </a:lnTo>
                    <a:lnTo>
                      <a:pt x="1663" y="341"/>
                    </a:lnTo>
                    <a:lnTo>
                      <a:pt x="1661" y="324"/>
                    </a:lnTo>
                    <a:lnTo>
                      <a:pt x="1657" y="306"/>
                    </a:lnTo>
                    <a:lnTo>
                      <a:pt x="1653" y="291"/>
                    </a:lnTo>
                    <a:lnTo>
                      <a:pt x="1646" y="274"/>
                    </a:lnTo>
                    <a:lnTo>
                      <a:pt x="1640" y="259"/>
                    </a:lnTo>
                    <a:lnTo>
                      <a:pt x="1630" y="245"/>
                    </a:lnTo>
                    <a:lnTo>
                      <a:pt x="1621" y="232"/>
                    </a:lnTo>
                    <a:lnTo>
                      <a:pt x="1609" y="218"/>
                    </a:lnTo>
                    <a:lnTo>
                      <a:pt x="1598" y="207"/>
                    </a:lnTo>
                    <a:lnTo>
                      <a:pt x="1586" y="195"/>
                    </a:lnTo>
                    <a:lnTo>
                      <a:pt x="1571" y="184"/>
                    </a:lnTo>
                    <a:lnTo>
                      <a:pt x="1557" y="176"/>
                    </a:lnTo>
                    <a:lnTo>
                      <a:pt x="1542" y="168"/>
                    </a:lnTo>
                    <a:lnTo>
                      <a:pt x="1527" y="161"/>
                    </a:lnTo>
                    <a:lnTo>
                      <a:pt x="1509" y="155"/>
                    </a:lnTo>
                    <a:lnTo>
                      <a:pt x="1509" y="155"/>
                    </a:lnTo>
                    <a:lnTo>
                      <a:pt x="1506" y="138"/>
                    </a:lnTo>
                    <a:lnTo>
                      <a:pt x="1500" y="122"/>
                    </a:lnTo>
                    <a:lnTo>
                      <a:pt x="1494" y="107"/>
                    </a:lnTo>
                    <a:lnTo>
                      <a:pt x="1486" y="92"/>
                    </a:lnTo>
                    <a:lnTo>
                      <a:pt x="1477" y="78"/>
                    </a:lnTo>
                    <a:lnTo>
                      <a:pt x="1467" y="67"/>
                    </a:lnTo>
                    <a:lnTo>
                      <a:pt x="1456" y="53"/>
                    </a:lnTo>
                    <a:lnTo>
                      <a:pt x="1444" y="44"/>
                    </a:lnTo>
                    <a:lnTo>
                      <a:pt x="1431" y="32"/>
                    </a:lnTo>
                    <a:lnTo>
                      <a:pt x="1417" y="25"/>
                    </a:lnTo>
                    <a:lnTo>
                      <a:pt x="1402" y="17"/>
                    </a:lnTo>
                    <a:lnTo>
                      <a:pt x="1387" y="11"/>
                    </a:lnTo>
                    <a:lnTo>
                      <a:pt x="1371" y="5"/>
                    </a:lnTo>
                    <a:lnTo>
                      <a:pt x="1356" y="2"/>
                    </a:lnTo>
                    <a:lnTo>
                      <a:pt x="1339" y="0"/>
                    </a:lnTo>
                    <a:lnTo>
                      <a:pt x="1321" y="0"/>
                    </a:lnTo>
                    <a:lnTo>
                      <a:pt x="1310" y="0"/>
                    </a:lnTo>
                    <a:lnTo>
                      <a:pt x="1300" y="0"/>
                    </a:lnTo>
                    <a:lnTo>
                      <a:pt x="1291" y="2"/>
                    </a:lnTo>
                    <a:lnTo>
                      <a:pt x="1279" y="3"/>
                    </a:lnTo>
                    <a:lnTo>
                      <a:pt x="1270" y="5"/>
                    </a:lnTo>
                    <a:lnTo>
                      <a:pt x="1260" y="9"/>
                    </a:lnTo>
                    <a:lnTo>
                      <a:pt x="1250" y="13"/>
                    </a:lnTo>
                    <a:lnTo>
                      <a:pt x="1241" y="17"/>
                    </a:lnTo>
                    <a:lnTo>
                      <a:pt x="1231" y="21"/>
                    </a:lnTo>
                    <a:lnTo>
                      <a:pt x="1222" y="26"/>
                    </a:lnTo>
                    <a:lnTo>
                      <a:pt x="1214" y="32"/>
                    </a:lnTo>
                    <a:lnTo>
                      <a:pt x="1206" y="38"/>
                    </a:lnTo>
                    <a:lnTo>
                      <a:pt x="1189" y="51"/>
                    </a:lnTo>
                    <a:lnTo>
                      <a:pt x="1176" y="67"/>
                    </a:lnTo>
                    <a:lnTo>
                      <a:pt x="1176" y="67"/>
                    </a:lnTo>
                    <a:lnTo>
                      <a:pt x="1162" y="51"/>
                    </a:lnTo>
                    <a:lnTo>
                      <a:pt x="1149" y="38"/>
                    </a:lnTo>
                    <a:lnTo>
                      <a:pt x="1131" y="26"/>
                    </a:lnTo>
                    <a:lnTo>
                      <a:pt x="1124" y="21"/>
                    </a:lnTo>
                    <a:lnTo>
                      <a:pt x="1114" y="17"/>
                    </a:lnTo>
                    <a:lnTo>
                      <a:pt x="1107" y="13"/>
                    </a:lnTo>
                    <a:lnTo>
                      <a:pt x="1097" y="9"/>
                    </a:lnTo>
                    <a:lnTo>
                      <a:pt x="1087" y="5"/>
                    </a:lnTo>
                    <a:lnTo>
                      <a:pt x="1078" y="3"/>
                    </a:lnTo>
                    <a:lnTo>
                      <a:pt x="1068" y="2"/>
                    </a:lnTo>
                    <a:lnTo>
                      <a:pt x="1059" y="0"/>
                    </a:lnTo>
                    <a:lnTo>
                      <a:pt x="1049" y="0"/>
                    </a:lnTo>
                    <a:lnTo>
                      <a:pt x="1039" y="0"/>
                    </a:lnTo>
                    <a:lnTo>
                      <a:pt x="1026" y="0"/>
                    </a:lnTo>
                    <a:lnTo>
                      <a:pt x="1014" y="0"/>
                    </a:lnTo>
                    <a:lnTo>
                      <a:pt x="1003" y="2"/>
                    </a:lnTo>
                    <a:lnTo>
                      <a:pt x="991" y="5"/>
                    </a:lnTo>
                    <a:lnTo>
                      <a:pt x="980" y="9"/>
                    </a:lnTo>
                    <a:lnTo>
                      <a:pt x="968" y="13"/>
                    </a:lnTo>
                    <a:lnTo>
                      <a:pt x="959" y="19"/>
                    </a:lnTo>
                    <a:lnTo>
                      <a:pt x="947" y="25"/>
                    </a:lnTo>
                    <a:lnTo>
                      <a:pt x="938" y="30"/>
                    </a:lnTo>
                    <a:lnTo>
                      <a:pt x="928" y="38"/>
                    </a:lnTo>
                    <a:lnTo>
                      <a:pt x="920" y="46"/>
                    </a:lnTo>
                    <a:lnTo>
                      <a:pt x="913" y="55"/>
                    </a:lnTo>
                    <a:lnTo>
                      <a:pt x="905" y="63"/>
                    </a:lnTo>
                    <a:lnTo>
                      <a:pt x="897" y="72"/>
                    </a:lnTo>
                    <a:lnTo>
                      <a:pt x="890" y="82"/>
                    </a:lnTo>
                    <a:lnTo>
                      <a:pt x="884" y="94"/>
                    </a:lnTo>
                    <a:lnTo>
                      <a:pt x="886" y="97"/>
                    </a:lnTo>
                    <a:lnTo>
                      <a:pt x="871" y="82"/>
                    </a:lnTo>
                    <a:lnTo>
                      <a:pt x="853" y="71"/>
                    </a:lnTo>
                    <a:lnTo>
                      <a:pt x="836" y="61"/>
                    </a:lnTo>
                    <a:lnTo>
                      <a:pt x="817" y="51"/>
                    </a:lnTo>
                    <a:lnTo>
                      <a:pt x="798" y="46"/>
                    </a:lnTo>
                    <a:lnTo>
                      <a:pt x="779" y="40"/>
                    </a:lnTo>
                    <a:lnTo>
                      <a:pt x="769" y="38"/>
                    </a:lnTo>
                    <a:lnTo>
                      <a:pt x="759" y="38"/>
                    </a:lnTo>
                    <a:lnTo>
                      <a:pt x="748" y="36"/>
                    </a:lnTo>
                    <a:lnTo>
                      <a:pt x="738" y="36"/>
                    </a:lnTo>
                    <a:lnTo>
                      <a:pt x="723" y="36"/>
                    </a:lnTo>
                    <a:lnTo>
                      <a:pt x="709" y="38"/>
                    </a:lnTo>
                    <a:lnTo>
                      <a:pt x="694" y="40"/>
                    </a:lnTo>
                    <a:lnTo>
                      <a:pt x="681" y="44"/>
                    </a:lnTo>
                    <a:lnTo>
                      <a:pt x="667" y="48"/>
                    </a:lnTo>
                    <a:lnTo>
                      <a:pt x="654" y="53"/>
                    </a:lnTo>
                    <a:lnTo>
                      <a:pt x="642" y="59"/>
                    </a:lnTo>
                    <a:lnTo>
                      <a:pt x="629" y="67"/>
                    </a:lnTo>
                    <a:lnTo>
                      <a:pt x="617" y="74"/>
                    </a:lnTo>
                    <a:lnTo>
                      <a:pt x="606" y="82"/>
                    </a:lnTo>
                    <a:lnTo>
                      <a:pt x="596" y="92"/>
                    </a:lnTo>
                    <a:lnTo>
                      <a:pt x="587" y="101"/>
                    </a:lnTo>
                    <a:lnTo>
                      <a:pt x="577" y="113"/>
                    </a:lnTo>
                    <a:lnTo>
                      <a:pt x="567" y="122"/>
                    </a:lnTo>
                    <a:lnTo>
                      <a:pt x="560" y="136"/>
                    </a:lnTo>
                    <a:lnTo>
                      <a:pt x="552" y="147"/>
                    </a:lnTo>
                    <a:lnTo>
                      <a:pt x="552" y="149"/>
                    </a:lnTo>
                    <a:lnTo>
                      <a:pt x="537" y="140"/>
                    </a:lnTo>
                    <a:lnTo>
                      <a:pt x="520" y="134"/>
                    </a:lnTo>
                    <a:lnTo>
                      <a:pt x="504" y="126"/>
                    </a:lnTo>
                    <a:lnTo>
                      <a:pt x="487" y="122"/>
                    </a:lnTo>
                    <a:lnTo>
                      <a:pt x="470" y="119"/>
                    </a:lnTo>
                    <a:lnTo>
                      <a:pt x="452" y="115"/>
                    </a:lnTo>
                    <a:lnTo>
                      <a:pt x="435" y="113"/>
                    </a:lnTo>
                    <a:lnTo>
                      <a:pt x="418" y="113"/>
                    </a:lnTo>
                    <a:lnTo>
                      <a:pt x="404" y="113"/>
                    </a:lnTo>
                    <a:lnTo>
                      <a:pt x="389" y="115"/>
                    </a:lnTo>
                    <a:lnTo>
                      <a:pt x="378" y="115"/>
                    </a:lnTo>
                    <a:lnTo>
                      <a:pt x="364" y="119"/>
                    </a:lnTo>
                    <a:lnTo>
                      <a:pt x="351" y="120"/>
                    </a:lnTo>
                    <a:lnTo>
                      <a:pt x="337" y="124"/>
                    </a:lnTo>
                    <a:lnTo>
                      <a:pt x="326" y="128"/>
                    </a:lnTo>
                    <a:lnTo>
                      <a:pt x="314" y="134"/>
                    </a:lnTo>
                    <a:lnTo>
                      <a:pt x="301" y="140"/>
                    </a:lnTo>
                    <a:lnTo>
                      <a:pt x="291" y="145"/>
                    </a:lnTo>
                    <a:lnTo>
                      <a:pt x="280" y="151"/>
                    </a:lnTo>
                    <a:lnTo>
                      <a:pt x="268" y="159"/>
                    </a:lnTo>
                    <a:lnTo>
                      <a:pt x="259" y="165"/>
                    </a:lnTo>
                    <a:lnTo>
                      <a:pt x="247" y="172"/>
                    </a:lnTo>
                    <a:lnTo>
                      <a:pt x="230" y="189"/>
                    </a:lnTo>
                    <a:lnTo>
                      <a:pt x="213" y="209"/>
                    </a:lnTo>
                    <a:lnTo>
                      <a:pt x="203" y="218"/>
                    </a:lnTo>
                    <a:lnTo>
                      <a:pt x="197" y="230"/>
                    </a:lnTo>
                    <a:lnTo>
                      <a:pt x="190" y="239"/>
                    </a:lnTo>
                    <a:lnTo>
                      <a:pt x="184" y="251"/>
                    </a:lnTo>
                    <a:lnTo>
                      <a:pt x="178" y="262"/>
                    </a:lnTo>
                    <a:lnTo>
                      <a:pt x="172" y="274"/>
                    </a:lnTo>
                    <a:lnTo>
                      <a:pt x="167" y="287"/>
                    </a:lnTo>
                    <a:lnTo>
                      <a:pt x="163" y="299"/>
                    </a:lnTo>
                    <a:lnTo>
                      <a:pt x="159" y="312"/>
                    </a:lnTo>
                    <a:lnTo>
                      <a:pt x="157" y="324"/>
                    </a:lnTo>
                    <a:lnTo>
                      <a:pt x="153" y="337"/>
                    </a:lnTo>
                    <a:lnTo>
                      <a:pt x="153" y="351"/>
                    </a:lnTo>
                    <a:lnTo>
                      <a:pt x="151" y="364"/>
                    </a:lnTo>
                    <a:lnTo>
                      <a:pt x="151" y="377"/>
                    </a:lnTo>
                    <a:lnTo>
                      <a:pt x="151" y="397"/>
                    </a:lnTo>
                    <a:lnTo>
                      <a:pt x="153" y="414"/>
                    </a:lnTo>
                    <a:lnTo>
                      <a:pt x="153" y="4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04"/>
              <p:cNvSpPr>
                <a:spLocks/>
              </p:cNvSpPr>
              <p:nvPr/>
            </p:nvSpPr>
            <p:spPr bwMode="auto">
              <a:xfrm>
                <a:off x="909" y="4951"/>
                <a:ext cx="4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21" y="10"/>
                  </a:cxn>
                  <a:cxn ang="0">
                    <a:pos x="33" y="14"/>
                  </a:cxn>
                  <a:cxn ang="0">
                    <a:pos x="42" y="18"/>
                  </a:cxn>
                  <a:cxn ang="0">
                    <a:pos x="54" y="19"/>
                  </a:cxn>
                  <a:cxn ang="0">
                    <a:pos x="65" y="21"/>
                  </a:cxn>
                  <a:cxn ang="0">
                    <a:pos x="77" y="23"/>
                  </a:cxn>
                  <a:cxn ang="0">
                    <a:pos x="88" y="23"/>
                  </a:cxn>
                  <a:cxn ang="0">
                    <a:pos x="94" y="23"/>
                  </a:cxn>
                  <a:cxn ang="0">
                    <a:pos x="102" y="23"/>
                  </a:cxn>
                </a:cxnLst>
                <a:rect l="0" t="0" r="r" b="b"/>
                <a:pathLst>
                  <a:path w="102" h="23">
                    <a:moveTo>
                      <a:pt x="0" y="0"/>
                    </a:moveTo>
                    <a:lnTo>
                      <a:pt x="12" y="6"/>
                    </a:lnTo>
                    <a:lnTo>
                      <a:pt x="21" y="10"/>
                    </a:lnTo>
                    <a:lnTo>
                      <a:pt x="33" y="14"/>
                    </a:lnTo>
                    <a:lnTo>
                      <a:pt x="42" y="18"/>
                    </a:lnTo>
                    <a:lnTo>
                      <a:pt x="54" y="19"/>
                    </a:lnTo>
                    <a:lnTo>
                      <a:pt x="65" y="21"/>
                    </a:lnTo>
                    <a:lnTo>
                      <a:pt x="77" y="23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102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05"/>
              <p:cNvSpPr>
                <a:spLocks/>
              </p:cNvSpPr>
              <p:nvPr/>
            </p:nvSpPr>
            <p:spPr bwMode="auto">
              <a:xfrm>
                <a:off x="975" y="5056"/>
                <a:ext cx="20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9"/>
                  </a:cxn>
                  <a:cxn ang="0">
                    <a:pos x="21" y="7"/>
                  </a:cxn>
                  <a:cxn ang="0">
                    <a:pos x="32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11">
                    <a:moveTo>
                      <a:pt x="0" y="11"/>
                    </a:moveTo>
                    <a:lnTo>
                      <a:pt x="11" y="9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06"/>
              <p:cNvSpPr>
                <a:spLocks/>
              </p:cNvSpPr>
              <p:nvPr/>
            </p:nvSpPr>
            <p:spPr bwMode="auto">
              <a:xfrm>
                <a:off x="1155" y="5084"/>
                <a:ext cx="1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3"/>
                  </a:cxn>
                  <a:cxn ang="0">
                    <a:pos x="12" y="25"/>
                  </a:cxn>
                  <a:cxn ang="0">
                    <a:pos x="17" y="38"/>
                  </a:cxn>
                  <a:cxn ang="0">
                    <a:pos x="25" y="49"/>
                  </a:cxn>
                </a:cxnLst>
                <a:rect l="0" t="0" r="r" b="b"/>
                <a:pathLst>
                  <a:path w="25" h="49">
                    <a:moveTo>
                      <a:pt x="0" y="0"/>
                    </a:moveTo>
                    <a:lnTo>
                      <a:pt x="6" y="13"/>
                    </a:lnTo>
                    <a:lnTo>
                      <a:pt x="12" y="25"/>
                    </a:lnTo>
                    <a:lnTo>
                      <a:pt x="17" y="38"/>
                    </a:lnTo>
                    <a:lnTo>
                      <a:pt x="25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07"/>
              <p:cNvSpPr>
                <a:spLocks/>
              </p:cNvSpPr>
              <p:nvPr/>
            </p:nvSpPr>
            <p:spPr bwMode="auto">
              <a:xfrm>
                <a:off x="1383" y="5054"/>
                <a:ext cx="5" cy="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2"/>
                  </a:cxn>
                  <a:cxn ang="0">
                    <a:pos x="5" y="29"/>
                  </a:cxn>
                  <a:cxn ang="0">
                    <a:pos x="7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55">
                    <a:moveTo>
                      <a:pt x="0" y="55"/>
                    </a:moveTo>
                    <a:lnTo>
                      <a:pt x="2" y="42"/>
                    </a:lnTo>
                    <a:lnTo>
                      <a:pt x="5" y="29"/>
                    </a:lnTo>
                    <a:lnTo>
                      <a:pt x="7" y="15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08"/>
              <p:cNvSpPr>
                <a:spLocks/>
              </p:cNvSpPr>
              <p:nvPr/>
            </p:nvSpPr>
            <p:spPr bwMode="auto">
              <a:xfrm>
                <a:off x="1483" y="4924"/>
                <a:ext cx="58" cy="79"/>
              </a:xfrm>
              <a:custGeom>
                <a:avLst/>
                <a:gdLst/>
                <a:ahLst/>
                <a:cxnLst>
                  <a:cxn ang="0">
                    <a:pos x="127" y="206"/>
                  </a:cxn>
                  <a:cxn ang="0">
                    <a:pos x="129" y="204"/>
                  </a:cxn>
                  <a:cxn ang="0">
                    <a:pos x="127" y="188"/>
                  </a:cxn>
                  <a:cxn ang="0">
                    <a:pos x="125" y="173"/>
                  </a:cxn>
                  <a:cxn ang="0">
                    <a:pos x="123" y="156"/>
                  </a:cxn>
                  <a:cxn ang="0">
                    <a:pos x="119" y="140"/>
                  </a:cxn>
                  <a:cxn ang="0">
                    <a:pos x="114" y="127"/>
                  </a:cxn>
                  <a:cxn ang="0">
                    <a:pos x="108" y="112"/>
                  </a:cxn>
                  <a:cxn ang="0">
                    <a:pos x="102" y="98"/>
                  </a:cxn>
                  <a:cxn ang="0">
                    <a:pos x="92" y="85"/>
                  </a:cxn>
                  <a:cxn ang="0">
                    <a:pos x="85" y="71"/>
                  </a:cxn>
                  <a:cxn ang="0">
                    <a:pos x="75" y="58"/>
                  </a:cxn>
                  <a:cxn ang="0">
                    <a:pos x="64" y="46"/>
                  </a:cxn>
                  <a:cxn ang="0">
                    <a:pos x="52" y="37"/>
                  </a:cxn>
                  <a:cxn ang="0">
                    <a:pos x="41" y="25"/>
                  </a:cxn>
                  <a:cxn ang="0">
                    <a:pos x="27" y="16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29" h="206">
                    <a:moveTo>
                      <a:pt x="127" y="206"/>
                    </a:moveTo>
                    <a:lnTo>
                      <a:pt x="129" y="204"/>
                    </a:lnTo>
                    <a:lnTo>
                      <a:pt x="127" y="188"/>
                    </a:lnTo>
                    <a:lnTo>
                      <a:pt x="125" y="173"/>
                    </a:lnTo>
                    <a:lnTo>
                      <a:pt x="123" y="156"/>
                    </a:lnTo>
                    <a:lnTo>
                      <a:pt x="119" y="140"/>
                    </a:lnTo>
                    <a:lnTo>
                      <a:pt x="114" y="127"/>
                    </a:lnTo>
                    <a:lnTo>
                      <a:pt x="108" y="112"/>
                    </a:lnTo>
                    <a:lnTo>
                      <a:pt x="102" y="98"/>
                    </a:lnTo>
                    <a:lnTo>
                      <a:pt x="92" y="85"/>
                    </a:lnTo>
                    <a:lnTo>
                      <a:pt x="85" y="71"/>
                    </a:lnTo>
                    <a:lnTo>
                      <a:pt x="75" y="58"/>
                    </a:lnTo>
                    <a:lnTo>
                      <a:pt x="64" y="46"/>
                    </a:lnTo>
                    <a:lnTo>
                      <a:pt x="52" y="37"/>
                    </a:lnTo>
                    <a:lnTo>
                      <a:pt x="41" y="25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09"/>
              <p:cNvSpPr>
                <a:spLocks/>
              </p:cNvSpPr>
              <p:nvPr/>
            </p:nvSpPr>
            <p:spPr bwMode="auto">
              <a:xfrm>
                <a:off x="1594" y="4838"/>
                <a:ext cx="27" cy="3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3" y="42"/>
                  </a:cxn>
                  <a:cxn ang="0">
                    <a:pos x="40" y="32"/>
                  </a:cxn>
                  <a:cxn ang="0">
                    <a:pos x="46" y="21"/>
                  </a:cxn>
                  <a:cxn ang="0">
                    <a:pos x="52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10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3" y="42"/>
                    </a:lnTo>
                    <a:lnTo>
                      <a:pt x="40" y="32"/>
                    </a:lnTo>
                    <a:lnTo>
                      <a:pt x="46" y="21"/>
                    </a:lnTo>
                    <a:lnTo>
                      <a:pt x="52" y="11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10"/>
              <p:cNvSpPr>
                <a:spLocks/>
              </p:cNvSpPr>
              <p:nvPr/>
            </p:nvSpPr>
            <p:spPr bwMode="auto">
              <a:xfrm>
                <a:off x="1558" y="4727"/>
                <a:ext cx="2" cy="1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4" y="34"/>
                  </a:cxn>
                  <a:cxn ang="0">
                    <a:pos x="2" y="17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lnTo>
                      <a:pt x="4" y="34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11"/>
              <p:cNvSpPr>
                <a:spLocks/>
              </p:cNvSpPr>
              <p:nvPr/>
            </p:nvSpPr>
            <p:spPr bwMode="auto">
              <a:xfrm>
                <a:off x="1392" y="4693"/>
                <a:ext cx="14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9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0" y="46"/>
                  </a:cxn>
                </a:cxnLst>
                <a:rect l="0" t="0" r="r" b="b"/>
                <a:pathLst>
                  <a:path w="29" h="46">
                    <a:moveTo>
                      <a:pt x="29" y="0"/>
                    </a:moveTo>
                    <a:lnTo>
                      <a:pt x="19" y="9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312"/>
              <p:cNvSpPr>
                <a:spLocks/>
              </p:cNvSpPr>
              <p:nvPr/>
            </p:nvSpPr>
            <p:spPr bwMode="auto">
              <a:xfrm>
                <a:off x="1267" y="4704"/>
                <a:ext cx="6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2" y="30"/>
                  </a:cxn>
                  <a:cxn ang="0">
                    <a:pos x="0" y="40"/>
                  </a:cxn>
                </a:cxnLst>
                <a:rect l="0" t="0" r="r" b="b"/>
                <a:pathLst>
                  <a:path w="13" h="40">
                    <a:moveTo>
                      <a:pt x="13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2" y="3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313"/>
              <p:cNvSpPr>
                <a:spLocks/>
              </p:cNvSpPr>
              <p:nvPr/>
            </p:nvSpPr>
            <p:spPr bwMode="auto">
              <a:xfrm>
                <a:off x="1122" y="4726"/>
                <a:ext cx="23" cy="15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39" y="29"/>
                  </a:cxn>
                  <a:cxn ang="0">
                    <a:pos x="27" y="17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39" y="29"/>
                    </a:lnTo>
                    <a:lnTo>
                      <a:pt x="27" y="17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314"/>
              <p:cNvSpPr>
                <a:spLocks/>
              </p:cNvSpPr>
              <p:nvPr/>
            </p:nvSpPr>
            <p:spPr bwMode="auto">
              <a:xfrm>
                <a:off x="941" y="4828"/>
                <a:ext cx="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0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4" y="21"/>
                    </a:lnTo>
                    <a:lnTo>
                      <a:pt x="1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9" name="Picture 337" descr="bal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88078" y="5543374"/>
              <a:ext cx="379413" cy="371475"/>
            </a:xfrm>
            <a:prstGeom prst="rect">
              <a:avLst/>
            </a:prstGeom>
            <a:noFill/>
          </p:spPr>
        </p:pic>
        <p:sp>
          <p:nvSpPr>
            <p:cNvPr id="100" name="Oval 341"/>
            <p:cNvSpPr>
              <a:spLocks noChangeArrowheads="1"/>
            </p:cNvSpPr>
            <p:nvPr/>
          </p:nvSpPr>
          <p:spPr bwMode="auto">
            <a:xfrm flipH="1">
              <a:off x="6344888" y="5587910"/>
              <a:ext cx="69850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54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01" name="Picture 100" descr="BlueBall.g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165853" y="5082999"/>
              <a:ext cx="383424" cy="374904"/>
            </a:xfrm>
            <a:prstGeom prst="rect">
              <a:avLst/>
            </a:prstGeom>
          </p:spPr>
        </p:pic>
        <p:sp>
          <p:nvSpPr>
            <p:cNvPr id="102" name="Oval 336"/>
            <p:cNvSpPr>
              <a:spLocks noChangeArrowheads="1"/>
            </p:cNvSpPr>
            <p:nvPr/>
          </p:nvSpPr>
          <p:spPr bwMode="auto">
            <a:xfrm flipH="1">
              <a:off x="6037266" y="5335411"/>
              <a:ext cx="71437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2400000" rev="0"/>
              </a:camera>
              <a:lightRig rig="legacyFlat2" dir="t"/>
            </a:scene3d>
            <a:sp3d extrusionH="2143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b="0"/>
            </a:p>
          </p:txBody>
        </p:sp>
        <p:sp>
          <p:nvSpPr>
            <p:cNvPr id="103" name="Oval 339"/>
            <p:cNvSpPr>
              <a:spLocks noChangeArrowheads="1"/>
            </p:cNvSpPr>
            <p:nvPr/>
          </p:nvSpPr>
          <p:spPr bwMode="auto">
            <a:xfrm flipH="1">
              <a:off x="6037266" y="5783086"/>
              <a:ext cx="71437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2400000" rev="0"/>
              </a:camera>
              <a:lightRig rig="legacyFlat2" dir="t"/>
            </a:scene3d>
            <a:sp3d extrusionH="2143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b="0"/>
            </a:p>
          </p:txBody>
        </p:sp>
        <p:pic>
          <p:nvPicPr>
            <p:cNvPr id="104" name="Picture 103" descr="GreenBall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800728" y="5649736"/>
              <a:ext cx="383424" cy="374904"/>
            </a:xfrm>
            <a:prstGeom prst="rect">
              <a:avLst/>
            </a:prstGeom>
          </p:spPr>
        </p:pic>
        <p:sp>
          <p:nvSpPr>
            <p:cNvPr id="105" name="Oval 343"/>
            <p:cNvSpPr>
              <a:spLocks noChangeArrowheads="1"/>
            </p:cNvSpPr>
            <p:nvPr/>
          </p:nvSpPr>
          <p:spPr bwMode="auto">
            <a:xfrm flipH="1">
              <a:off x="5676903" y="5930724"/>
              <a:ext cx="71438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1800000" rev="0"/>
              </a:camera>
              <a:lightRig rig="legacyFlat2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06" name="Picture 105" descr="GreenBall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779122" y="5217143"/>
              <a:ext cx="383424" cy="374904"/>
            </a:xfrm>
            <a:prstGeom prst="rect">
              <a:avLst/>
            </a:prstGeom>
          </p:spPr>
        </p:pic>
        <p:sp>
          <p:nvSpPr>
            <p:cNvPr id="107" name="Oval 350"/>
            <p:cNvSpPr>
              <a:spLocks noChangeArrowheads="1"/>
            </p:cNvSpPr>
            <p:nvPr/>
          </p:nvSpPr>
          <p:spPr bwMode="auto">
            <a:xfrm flipH="1">
              <a:off x="6653220" y="5752126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8" name="Oval 350"/>
            <p:cNvSpPr>
              <a:spLocks noChangeArrowheads="1"/>
            </p:cNvSpPr>
            <p:nvPr/>
          </p:nvSpPr>
          <p:spPr bwMode="auto">
            <a:xfrm flipH="1">
              <a:off x="6643690" y="5278261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9" name="Oval 343"/>
            <p:cNvSpPr>
              <a:spLocks noChangeArrowheads="1"/>
            </p:cNvSpPr>
            <p:nvPr/>
          </p:nvSpPr>
          <p:spPr bwMode="auto">
            <a:xfrm flipH="1">
              <a:off x="5659969" y="5496102"/>
              <a:ext cx="71438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1800000" rev="0"/>
              </a:camera>
              <a:lightRig rig="legacyFlat2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0" name="Oval 300"/>
            <p:cNvSpPr>
              <a:spLocks noChangeArrowheads="1"/>
            </p:cNvSpPr>
            <p:nvPr/>
          </p:nvSpPr>
          <p:spPr bwMode="auto">
            <a:xfrm>
              <a:off x="5656794" y="5484989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20787351">
              <a:off x="5490545" y="5488954"/>
              <a:ext cx="260600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301"/>
            <p:cNvGrpSpPr>
              <a:grpSpLocks/>
            </p:cNvGrpSpPr>
            <p:nvPr/>
          </p:nvGrpSpPr>
          <p:grpSpPr bwMode="auto">
            <a:xfrm rot="21428176">
              <a:off x="5478994" y="5469114"/>
              <a:ext cx="282575" cy="236538"/>
              <a:chOff x="867" y="4664"/>
              <a:chExt cx="791" cy="507"/>
            </a:xfrm>
          </p:grpSpPr>
          <p:sp>
            <p:nvSpPr>
              <p:cNvPr id="113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4664"/>
                <a:ext cx="79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03"/>
              <p:cNvSpPr>
                <a:spLocks/>
              </p:cNvSpPr>
              <p:nvPr/>
            </p:nvSpPr>
            <p:spPr bwMode="auto">
              <a:xfrm>
                <a:off x="871" y="4668"/>
                <a:ext cx="775" cy="481"/>
              </a:xfrm>
              <a:custGeom>
                <a:avLst/>
                <a:gdLst/>
                <a:ahLst/>
                <a:cxnLst>
                  <a:cxn ang="0">
                    <a:pos x="80" y="439"/>
                  </a:cxn>
                  <a:cxn ang="0">
                    <a:pos x="19" y="508"/>
                  </a:cxn>
                  <a:cxn ang="0">
                    <a:pos x="0" y="596"/>
                  </a:cxn>
                  <a:cxn ang="0">
                    <a:pos x="17" y="659"/>
                  </a:cxn>
                  <a:cxn ang="0">
                    <a:pos x="57" y="711"/>
                  </a:cxn>
                  <a:cxn ang="0">
                    <a:pos x="65" y="755"/>
                  </a:cxn>
                  <a:cxn ang="0">
                    <a:pos x="38" y="847"/>
                  </a:cxn>
                  <a:cxn ang="0">
                    <a:pos x="67" y="941"/>
                  </a:cxn>
                  <a:cxn ang="0">
                    <a:pos x="144" y="1005"/>
                  </a:cxn>
                  <a:cxn ang="0">
                    <a:pos x="230" y="1016"/>
                  </a:cxn>
                  <a:cxn ang="0">
                    <a:pos x="291" y="1095"/>
                  </a:cxn>
                  <a:cxn ang="0">
                    <a:pos x="395" y="1154"/>
                  </a:cxn>
                  <a:cxn ang="0">
                    <a:pos x="514" y="1170"/>
                  </a:cxn>
                  <a:cxn ang="0">
                    <a:pos x="631" y="1137"/>
                  </a:cxn>
                  <a:cxn ang="0">
                    <a:pos x="692" y="1177"/>
                  </a:cxn>
                  <a:cxn ang="0">
                    <a:pos x="775" y="1227"/>
                  </a:cxn>
                  <a:cxn ang="0">
                    <a:pos x="871" y="1246"/>
                  </a:cxn>
                  <a:cxn ang="0">
                    <a:pos x="993" y="1216"/>
                  </a:cxn>
                  <a:cxn ang="0">
                    <a:pos x="1087" y="1133"/>
                  </a:cxn>
                  <a:cxn ang="0">
                    <a:pos x="1139" y="1066"/>
                  </a:cxn>
                  <a:cxn ang="0">
                    <a:pos x="1229" y="1091"/>
                  </a:cxn>
                  <a:cxn ang="0">
                    <a:pos x="1302" y="1085"/>
                  </a:cxn>
                  <a:cxn ang="0">
                    <a:pos x="1390" y="1041"/>
                  </a:cxn>
                  <a:cxn ang="0">
                    <a:pos x="1460" y="945"/>
                  </a:cxn>
                  <a:cxn ang="0">
                    <a:pos x="1473" y="878"/>
                  </a:cxn>
                  <a:cxn ang="0">
                    <a:pos x="1521" y="855"/>
                  </a:cxn>
                  <a:cxn ang="0">
                    <a:pos x="1621" y="794"/>
                  </a:cxn>
                  <a:cxn ang="0">
                    <a:pos x="1690" y="686"/>
                  </a:cxn>
                  <a:cxn ang="0">
                    <a:pos x="1701" y="615"/>
                  </a:cxn>
                  <a:cxn ang="0">
                    <a:pos x="1680" y="498"/>
                  </a:cxn>
                  <a:cxn ang="0">
                    <a:pos x="1653" y="422"/>
                  </a:cxn>
                  <a:cxn ang="0">
                    <a:pos x="1665" y="358"/>
                  </a:cxn>
                  <a:cxn ang="0">
                    <a:pos x="1640" y="259"/>
                  </a:cxn>
                  <a:cxn ang="0">
                    <a:pos x="1571" y="184"/>
                  </a:cxn>
                  <a:cxn ang="0">
                    <a:pos x="1506" y="138"/>
                  </a:cxn>
                  <a:cxn ang="0">
                    <a:pos x="1456" y="53"/>
                  </a:cxn>
                  <a:cxn ang="0">
                    <a:pos x="1371" y="5"/>
                  </a:cxn>
                  <a:cxn ang="0">
                    <a:pos x="1291" y="2"/>
                  </a:cxn>
                  <a:cxn ang="0">
                    <a:pos x="1231" y="21"/>
                  </a:cxn>
                  <a:cxn ang="0">
                    <a:pos x="1176" y="67"/>
                  </a:cxn>
                  <a:cxn ang="0">
                    <a:pos x="1107" y="13"/>
                  </a:cxn>
                  <a:cxn ang="0">
                    <a:pos x="1049" y="0"/>
                  </a:cxn>
                  <a:cxn ang="0">
                    <a:pos x="980" y="9"/>
                  </a:cxn>
                  <a:cxn ang="0">
                    <a:pos x="920" y="46"/>
                  </a:cxn>
                  <a:cxn ang="0">
                    <a:pos x="886" y="97"/>
                  </a:cxn>
                  <a:cxn ang="0">
                    <a:pos x="779" y="40"/>
                  </a:cxn>
                  <a:cxn ang="0">
                    <a:pos x="709" y="38"/>
                  </a:cxn>
                  <a:cxn ang="0">
                    <a:pos x="629" y="67"/>
                  </a:cxn>
                  <a:cxn ang="0">
                    <a:pos x="567" y="122"/>
                  </a:cxn>
                  <a:cxn ang="0">
                    <a:pos x="504" y="126"/>
                  </a:cxn>
                  <a:cxn ang="0">
                    <a:pos x="404" y="113"/>
                  </a:cxn>
                  <a:cxn ang="0">
                    <a:pos x="326" y="128"/>
                  </a:cxn>
                  <a:cxn ang="0">
                    <a:pos x="259" y="165"/>
                  </a:cxn>
                  <a:cxn ang="0">
                    <a:pos x="190" y="239"/>
                  </a:cxn>
                  <a:cxn ang="0">
                    <a:pos x="159" y="312"/>
                  </a:cxn>
                  <a:cxn ang="0">
                    <a:pos x="151" y="397"/>
                  </a:cxn>
                </a:cxnLst>
                <a:rect l="0" t="0" r="r" b="b"/>
                <a:pathLst>
                  <a:path w="1703" h="1246">
                    <a:moveTo>
                      <a:pt x="153" y="414"/>
                    </a:moveTo>
                    <a:lnTo>
                      <a:pt x="138" y="416"/>
                    </a:lnTo>
                    <a:lnTo>
                      <a:pt x="122" y="420"/>
                    </a:lnTo>
                    <a:lnTo>
                      <a:pt x="107" y="425"/>
                    </a:lnTo>
                    <a:lnTo>
                      <a:pt x="94" y="431"/>
                    </a:lnTo>
                    <a:lnTo>
                      <a:pt x="80" y="439"/>
                    </a:lnTo>
                    <a:lnTo>
                      <a:pt x="67" y="448"/>
                    </a:lnTo>
                    <a:lnTo>
                      <a:pt x="55" y="458"/>
                    </a:lnTo>
                    <a:lnTo>
                      <a:pt x="44" y="470"/>
                    </a:lnTo>
                    <a:lnTo>
                      <a:pt x="34" y="481"/>
                    </a:lnTo>
                    <a:lnTo>
                      <a:pt x="27" y="494"/>
                    </a:lnTo>
                    <a:lnTo>
                      <a:pt x="19" y="508"/>
                    </a:lnTo>
                    <a:lnTo>
                      <a:pt x="11" y="521"/>
                    </a:lnTo>
                    <a:lnTo>
                      <a:pt x="7" y="537"/>
                    </a:lnTo>
                    <a:lnTo>
                      <a:pt x="4" y="552"/>
                    </a:lnTo>
                    <a:lnTo>
                      <a:pt x="2" y="567"/>
                    </a:lnTo>
                    <a:lnTo>
                      <a:pt x="0" y="585"/>
                    </a:lnTo>
                    <a:lnTo>
                      <a:pt x="0" y="596"/>
                    </a:lnTo>
                    <a:lnTo>
                      <a:pt x="2" y="606"/>
                    </a:lnTo>
                    <a:lnTo>
                      <a:pt x="4" y="617"/>
                    </a:lnTo>
                    <a:lnTo>
                      <a:pt x="5" y="629"/>
                    </a:lnTo>
                    <a:lnTo>
                      <a:pt x="9" y="638"/>
                    </a:lnTo>
                    <a:lnTo>
                      <a:pt x="13" y="650"/>
                    </a:lnTo>
                    <a:lnTo>
                      <a:pt x="17" y="659"/>
                    </a:lnTo>
                    <a:lnTo>
                      <a:pt x="23" y="669"/>
                    </a:lnTo>
                    <a:lnTo>
                      <a:pt x="28" y="679"/>
                    </a:lnTo>
                    <a:lnTo>
                      <a:pt x="34" y="688"/>
                    </a:lnTo>
                    <a:lnTo>
                      <a:pt x="42" y="696"/>
                    </a:lnTo>
                    <a:lnTo>
                      <a:pt x="50" y="704"/>
                    </a:lnTo>
                    <a:lnTo>
                      <a:pt x="57" y="711"/>
                    </a:lnTo>
                    <a:lnTo>
                      <a:pt x="67" y="719"/>
                    </a:lnTo>
                    <a:lnTo>
                      <a:pt x="74" y="727"/>
                    </a:lnTo>
                    <a:lnTo>
                      <a:pt x="84" y="732"/>
                    </a:lnTo>
                    <a:lnTo>
                      <a:pt x="84" y="730"/>
                    </a:lnTo>
                    <a:lnTo>
                      <a:pt x="74" y="742"/>
                    </a:lnTo>
                    <a:lnTo>
                      <a:pt x="65" y="755"/>
                    </a:lnTo>
                    <a:lnTo>
                      <a:pt x="57" y="769"/>
                    </a:lnTo>
                    <a:lnTo>
                      <a:pt x="50" y="784"/>
                    </a:lnTo>
                    <a:lnTo>
                      <a:pt x="44" y="799"/>
                    </a:lnTo>
                    <a:lnTo>
                      <a:pt x="40" y="815"/>
                    </a:lnTo>
                    <a:lnTo>
                      <a:pt x="38" y="830"/>
                    </a:lnTo>
                    <a:lnTo>
                      <a:pt x="38" y="847"/>
                    </a:lnTo>
                    <a:lnTo>
                      <a:pt x="38" y="865"/>
                    </a:lnTo>
                    <a:lnTo>
                      <a:pt x="42" y="882"/>
                    </a:lnTo>
                    <a:lnTo>
                      <a:pt x="46" y="897"/>
                    </a:lnTo>
                    <a:lnTo>
                      <a:pt x="51" y="913"/>
                    </a:lnTo>
                    <a:lnTo>
                      <a:pt x="59" y="928"/>
                    </a:lnTo>
                    <a:lnTo>
                      <a:pt x="67" y="941"/>
                    </a:lnTo>
                    <a:lnTo>
                      <a:pt x="76" y="955"/>
                    </a:lnTo>
                    <a:lnTo>
                      <a:pt x="88" y="968"/>
                    </a:lnTo>
                    <a:lnTo>
                      <a:pt x="99" y="978"/>
                    </a:lnTo>
                    <a:lnTo>
                      <a:pt x="113" y="989"/>
                    </a:lnTo>
                    <a:lnTo>
                      <a:pt x="128" y="997"/>
                    </a:lnTo>
                    <a:lnTo>
                      <a:pt x="144" y="1005"/>
                    </a:lnTo>
                    <a:lnTo>
                      <a:pt x="159" y="1010"/>
                    </a:lnTo>
                    <a:lnTo>
                      <a:pt x="174" y="1014"/>
                    </a:lnTo>
                    <a:lnTo>
                      <a:pt x="192" y="1016"/>
                    </a:lnTo>
                    <a:lnTo>
                      <a:pt x="209" y="1018"/>
                    </a:lnTo>
                    <a:lnTo>
                      <a:pt x="220" y="1018"/>
                    </a:lnTo>
                    <a:lnTo>
                      <a:pt x="230" y="1016"/>
                    </a:lnTo>
                    <a:lnTo>
                      <a:pt x="228" y="1018"/>
                    </a:lnTo>
                    <a:lnTo>
                      <a:pt x="239" y="1035"/>
                    </a:lnTo>
                    <a:lnTo>
                      <a:pt x="251" y="1051"/>
                    </a:lnTo>
                    <a:lnTo>
                      <a:pt x="264" y="1066"/>
                    </a:lnTo>
                    <a:lnTo>
                      <a:pt x="278" y="1081"/>
                    </a:lnTo>
                    <a:lnTo>
                      <a:pt x="291" y="1095"/>
                    </a:lnTo>
                    <a:lnTo>
                      <a:pt x="307" y="1108"/>
                    </a:lnTo>
                    <a:lnTo>
                      <a:pt x="324" y="1120"/>
                    </a:lnTo>
                    <a:lnTo>
                      <a:pt x="339" y="1129"/>
                    </a:lnTo>
                    <a:lnTo>
                      <a:pt x="358" y="1139"/>
                    </a:lnTo>
                    <a:lnTo>
                      <a:pt x="376" y="1147"/>
                    </a:lnTo>
                    <a:lnTo>
                      <a:pt x="395" y="1154"/>
                    </a:lnTo>
                    <a:lnTo>
                      <a:pt x="412" y="1160"/>
                    </a:lnTo>
                    <a:lnTo>
                      <a:pt x="433" y="1164"/>
                    </a:lnTo>
                    <a:lnTo>
                      <a:pt x="452" y="1168"/>
                    </a:lnTo>
                    <a:lnTo>
                      <a:pt x="472" y="1170"/>
                    </a:lnTo>
                    <a:lnTo>
                      <a:pt x="493" y="1170"/>
                    </a:lnTo>
                    <a:lnTo>
                      <a:pt x="514" y="1170"/>
                    </a:lnTo>
                    <a:lnTo>
                      <a:pt x="533" y="1168"/>
                    </a:lnTo>
                    <a:lnTo>
                      <a:pt x="554" y="1164"/>
                    </a:lnTo>
                    <a:lnTo>
                      <a:pt x="573" y="1160"/>
                    </a:lnTo>
                    <a:lnTo>
                      <a:pt x="594" y="1152"/>
                    </a:lnTo>
                    <a:lnTo>
                      <a:pt x="614" y="1147"/>
                    </a:lnTo>
                    <a:lnTo>
                      <a:pt x="631" y="1137"/>
                    </a:lnTo>
                    <a:lnTo>
                      <a:pt x="650" y="1127"/>
                    </a:lnTo>
                    <a:lnTo>
                      <a:pt x="648" y="1127"/>
                    </a:lnTo>
                    <a:lnTo>
                      <a:pt x="658" y="1141"/>
                    </a:lnTo>
                    <a:lnTo>
                      <a:pt x="669" y="1154"/>
                    </a:lnTo>
                    <a:lnTo>
                      <a:pt x="681" y="1166"/>
                    </a:lnTo>
                    <a:lnTo>
                      <a:pt x="692" y="1177"/>
                    </a:lnTo>
                    <a:lnTo>
                      <a:pt x="704" y="1187"/>
                    </a:lnTo>
                    <a:lnTo>
                      <a:pt x="717" y="1197"/>
                    </a:lnTo>
                    <a:lnTo>
                      <a:pt x="731" y="1206"/>
                    </a:lnTo>
                    <a:lnTo>
                      <a:pt x="744" y="1214"/>
                    </a:lnTo>
                    <a:lnTo>
                      <a:pt x="759" y="1221"/>
                    </a:lnTo>
                    <a:lnTo>
                      <a:pt x="775" y="1227"/>
                    </a:lnTo>
                    <a:lnTo>
                      <a:pt x="790" y="1233"/>
                    </a:lnTo>
                    <a:lnTo>
                      <a:pt x="805" y="1237"/>
                    </a:lnTo>
                    <a:lnTo>
                      <a:pt x="821" y="1241"/>
                    </a:lnTo>
                    <a:lnTo>
                      <a:pt x="838" y="1243"/>
                    </a:lnTo>
                    <a:lnTo>
                      <a:pt x="853" y="1244"/>
                    </a:lnTo>
                    <a:lnTo>
                      <a:pt x="871" y="1246"/>
                    </a:lnTo>
                    <a:lnTo>
                      <a:pt x="892" y="1244"/>
                    </a:lnTo>
                    <a:lnTo>
                      <a:pt x="913" y="1243"/>
                    </a:lnTo>
                    <a:lnTo>
                      <a:pt x="934" y="1237"/>
                    </a:lnTo>
                    <a:lnTo>
                      <a:pt x="955" y="1231"/>
                    </a:lnTo>
                    <a:lnTo>
                      <a:pt x="974" y="1223"/>
                    </a:lnTo>
                    <a:lnTo>
                      <a:pt x="993" y="1216"/>
                    </a:lnTo>
                    <a:lnTo>
                      <a:pt x="1011" y="1204"/>
                    </a:lnTo>
                    <a:lnTo>
                      <a:pt x="1028" y="1193"/>
                    </a:lnTo>
                    <a:lnTo>
                      <a:pt x="1045" y="1179"/>
                    </a:lnTo>
                    <a:lnTo>
                      <a:pt x="1061" y="1166"/>
                    </a:lnTo>
                    <a:lnTo>
                      <a:pt x="1074" y="1150"/>
                    </a:lnTo>
                    <a:lnTo>
                      <a:pt x="1087" y="1133"/>
                    </a:lnTo>
                    <a:lnTo>
                      <a:pt x="1099" y="1116"/>
                    </a:lnTo>
                    <a:lnTo>
                      <a:pt x="1108" y="1097"/>
                    </a:lnTo>
                    <a:lnTo>
                      <a:pt x="1118" y="1078"/>
                    </a:lnTo>
                    <a:lnTo>
                      <a:pt x="1126" y="1056"/>
                    </a:lnTo>
                    <a:lnTo>
                      <a:pt x="1126" y="1058"/>
                    </a:lnTo>
                    <a:lnTo>
                      <a:pt x="1139" y="1066"/>
                    </a:lnTo>
                    <a:lnTo>
                      <a:pt x="1153" y="1074"/>
                    </a:lnTo>
                    <a:lnTo>
                      <a:pt x="1168" y="1079"/>
                    </a:lnTo>
                    <a:lnTo>
                      <a:pt x="1183" y="1083"/>
                    </a:lnTo>
                    <a:lnTo>
                      <a:pt x="1199" y="1087"/>
                    </a:lnTo>
                    <a:lnTo>
                      <a:pt x="1214" y="1091"/>
                    </a:lnTo>
                    <a:lnTo>
                      <a:pt x="1229" y="1091"/>
                    </a:lnTo>
                    <a:lnTo>
                      <a:pt x="1247" y="1093"/>
                    </a:lnTo>
                    <a:lnTo>
                      <a:pt x="1258" y="1093"/>
                    </a:lnTo>
                    <a:lnTo>
                      <a:pt x="1270" y="1091"/>
                    </a:lnTo>
                    <a:lnTo>
                      <a:pt x="1281" y="1089"/>
                    </a:lnTo>
                    <a:lnTo>
                      <a:pt x="1291" y="1087"/>
                    </a:lnTo>
                    <a:lnTo>
                      <a:pt x="1302" y="1085"/>
                    </a:lnTo>
                    <a:lnTo>
                      <a:pt x="1314" y="1081"/>
                    </a:lnTo>
                    <a:lnTo>
                      <a:pt x="1323" y="1079"/>
                    </a:lnTo>
                    <a:lnTo>
                      <a:pt x="1335" y="1076"/>
                    </a:lnTo>
                    <a:lnTo>
                      <a:pt x="1354" y="1066"/>
                    </a:lnTo>
                    <a:lnTo>
                      <a:pt x="1373" y="1055"/>
                    </a:lnTo>
                    <a:lnTo>
                      <a:pt x="1390" y="1041"/>
                    </a:lnTo>
                    <a:lnTo>
                      <a:pt x="1406" y="1026"/>
                    </a:lnTo>
                    <a:lnTo>
                      <a:pt x="1421" y="1010"/>
                    </a:lnTo>
                    <a:lnTo>
                      <a:pt x="1435" y="993"/>
                    </a:lnTo>
                    <a:lnTo>
                      <a:pt x="1446" y="974"/>
                    </a:lnTo>
                    <a:lnTo>
                      <a:pt x="1456" y="955"/>
                    </a:lnTo>
                    <a:lnTo>
                      <a:pt x="1460" y="945"/>
                    </a:lnTo>
                    <a:lnTo>
                      <a:pt x="1463" y="934"/>
                    </a:lnTo>
                    <a:lnTo>
                      <a:pt x="1465" y="924"/>
                    </a:lnTo>
                    <a:lnTo>
                      <a:pt x="1469" y="913"/>
                    </a:lnTo>
                    <a:lnTo>
                      <a:pt x="1471" y="901"/>
                    </a:lnTo>
                    <a:lnTo>
                      <a:pt x="1473" y="890"/>
                    </a:lnTo>
                    <a:lnTo>
                      <a:pt x="1473" y="878"/>
                    </a:lnTo>
                    <a:lnTo>
                      <a:pt x="1473" y="867"/>
                    </a:lnTo>
                    <a:lnTo>
                      <a:pt x="1473" y="867"/>
                    </a:lnTo>
                    <a:lnTo>
                      <a:pt x="1486" y="865"/>
                    </a:lnTo>
                    <a:lnTo>
                      <a:pt x="1498" y="863"/>
                    </a:lnTo>
                    <a:lnTo>
                      <a:pt x="1509" y="859"/>
                    </a:lnTo>
                    <a:lnTo>
                      <a:pt x="1521" y="855"/>
                    </a:lnTo>
                    <a:lnTo>
                      <a:pt x="1532" y="851"/>
                    </a:lnTo>
                    <a:lnTo>
                      <a:pt x="1544" y="847"/>
                    </a:lnTo>
                    <a:lnTo>
                      <a:pt x="1565" y="836"/>
                    </a:lnTo>
                    <a:lnTo>
                      <a:pt x="1584" y="824"/>
                    </a:lnTo>
                    <a:lnTo>
                      <a:pt x="1603" y="811"/>
                    </a:lnTo>
                    <a:lnTo>
                      <a:pt x="1621" y="794"/>
                    </a:lnTo>
                    <a:lnTo>
                      <a:pt x="1638" y="778"/>
                    </a:lnTo>
                    <a:lnTo>
                      <a:pt x="1651" y="759"/>
                    </a:lnTo>
                    <a:lnTo>
                      <a:pt x="1665" y="740"/>
                    </a:lnTo>
                    <a:lnTo>
                      <a:pt x="1676" y="719"/>
                    </a:lnTo>
                    <a:lnTo>
                      <a:pt x="1686" y="698"/>
                    </a:lnTo>
                    <a:lnTo>
                      <a:pt x="1690" y="686"/>
                    </a:lnTo>
                    <a:lnTo>
                      <a:pt x="1692" y="675"/>
                    </a:lnTo>
                    <a:lnTo>
                      <a:pt x="1695" y="663"/>
                    </a:lnTo>
                    <a:lnTo>
                      <a:pt x="1697" y="652"/>
                    </a:lnTo>
                    <a:lnTo>
                      <a:pt x="1699" y="640"/>
                    </a:lnTo>
                    <a:lnTo>
                      <a:pt x="1701" y="629"/>
                    </a:lnTo>
                    <a:lnTo>
                      <a:pt x="1701" y="615"/>
                    </a:lnTo>
                    <a:lnTo>
                      <a:pt x="1703" y="604"/>
                    </a:lnTo>
                    <a:lnTo>
                      <a:pt x="1701" y="581"/>
                    </a:lnTo>
                    <a:lnTo>
                      <a:pt x="1699" y="560"/>
                    </a:lnTo>
                    <a:lnTo>
                      <a:pt x="1694" y="539"/>
                    </a:lnTo>
                    <a:lnTo>
                      <a:pt x="1688" y="517"/>
                    </a:lnTo>
                    <a:lnTo>
                      <a:pt x="1680" y="498"/>
                    </a:lnTo>
                    <a:lnTo>
                      <a:pt x="1671" y="477"/>
                    </a:lnTo>
                    <a:lnTo>
                      <a:pt x="1659" y="458"/>
                    </a:lnTo>
                    <a:lnTo>
                      <a:pt x="1648" y="441"/>
                    </a:lnTo>
                    <a:lnTo>
                      <a:pt x="1648" y="441"/>
                    </a:lnTo>
                    <a:lnTo>
                      <a:pt x="1651" y="431"/>
                    </a:lnTo>
                    <a:lnTo>
                      <a:pt x="1653" y="422"/>
                    </a:lnTo>
                    <a:lnTo>
                      <a:pt x="1657" y="410"/>
                    </a:lnTo>
                    <a:lnTo>
                      <a:pt x="1659" y="400"/>
                    </a:lnTo>
                    <a:lnTo>
                      <a:pt x="1661" y="391"/>
                    </a:lnTo>
                    <a:lnTo>
                      <a:pt x="1663" y="379"/>
                    </a:lnTo>
                    <a:lnTo>
                      <a:pt x="1663" y="370"/>
                    </a:lnTo>
                    <a:lnTo>
                      <a:pt x="1665" y="358"/>
                    </a:lnTo>
                    <a:lnTo>
                      <a:pt x="1663" y="341"/>
                    </a:lnTo>
                    <a:lnTo>
                      <a:pt x="1661" y="324"/>
                    </a:lnTo>
                    <a:lnTo>
                      <a:pt x="1657" y="306"/>
                    </a:lnTo>
                    <a:lnTo>
                      <a:pt x="1653" y="291"/>
                    </a:lnTo>
                    <a:lnTo>
                      <a:pt x="1646" y="274"/>
                    </a:lnTo>
                    <a:lnTo>
                      <a:pt x="1640" y="259"/>
                    </a:lnTo>
                    <a:lnTo>
                      <a:pt x="1630" y="245"/>
                    </a:lnTo>
                    <a:lnTo>
                      <a:pt x="1621" y="232"/>
                    </a:lnTo>
                    <a:lnTo>
                      <a:pt x="1609" y="218"/>
                    </a:lnTo>
                    <a:lnTo>
                      <a:pt x="1598" y="207"/>
                    </a:lnTo>
                    <a:lnTo>
                      <a:pt x="1586" y="195"/>
                    </a:lnTo>
                    <a:lnTo>
                      <a:pt x="1571" y="184"/>
                    </a:lnTo>
                    <a:lnTo>
                      <a:pt x="1557" y="176"/>
                    </a:lnTo>
                    <a:lnTo>
                      <a:pt x="1542" y="168"/>
                    </a:lnTo>
                    <a:lnTo>
                      <a:pt x="1527" y="161"/>
                    </a:lnTo>
                    <a:lnTo>
                      <a:pt x="1509" y="155"/>
                    </a:lnTo>
                    <a:lnTo>
                      <a:pt x="1509" y="155"/>
                    </a:lnTo>
                    <a:lnTo>
                      <a:pt x="1506" y="138"/>
                    </a:lnTo>
                    <a:lnTo>
                      <a:pt x="1500" y="122"/>
                    </a:lnTo>
                    <a:lnTo>
                      <a:pt x="1494" y="107"/>
                    </a:lnTo>
                    <a:lnTo>
                      <a:pt x="1486" y="92"/>
                    </a:lnTo>
                    <a:lnTo>
                      <a:pt x="1477" y="78"/>
                    </a:lnTo>
                    <a:lnTo>
                      <a:pt x="1467" y="67"/>
                    </a:lnTo>
                    <a:lnTo>
                      <a:pt x="1456" y="53"/>
                    </a:lnTo>
                    <a:lnTo>
                      <a:pt x="1444" y="44"/>
                    </a:lnTo>
                    <a:lnTo>
                      <a:pt x="1431" y="32"/>
                    </a:lnTo>
                    <a:lnTo>
                      <a:pt x="1417" y="25"/>
                    </a:lnTo>
                    <a:lnTo>
                      <a:pt x="1402" y="17"/>
                    </a:lnTo>
                    <a:lnTo>
                      <a:pt x="1387" y="11"/>
                    </a:lnTo>
                    <a:lnTo>
                      <a:pt x="1371" y="5"/>
                    </a:lnTo>
                    <a:lnTo>
                      <a:pt x="1356" y="2"/>
                    </a:lnTo>
                    <a:lnTo>
                      <a:pt x="1339" y="0"/>
                    </a:lnTo>
                    <a:lnTo>
                      <a:pt x="1321" y="0"/>
                    </a:lnTo>
                    <a:lnTo>
                      <a:pt x="1310" y="0"/>
                    </a:lnTo>
                    <a:lnTo>
                      <a:pt x="1300" y="0"/>
                    </a:lnTo>
                    <a:lnTo>
                      <a:pt x="1291" y="2"/>
                    </a:lnTo>
                    <a:lnTo>
                      <a:pt x="1279" y="3"/>
                    </a:lnTo>
                    <a:lnTo>
                      <a:pt x="1270" y="5"/>
                    </a:lnTo>
                    <a:lnTo>
                      <a:pt x="1260" y="9"/>
                    </a:lnTo>
                    <a:lnTo>
                      <a:pt x="1250" y="13"/>
                    </a:lnTo>
                    <a:lnTo>
                      <a:pt x="1241" y="17"/>
                    </a:lnTo>
                    <a:lnTo>
                      <a:pt x="1231" y="21"/>
                    </a:lnTo>
                    <a:lnTo>
                      <a:pt x="1222" y="26"/>
                    </a:lnTo>
                    <a:lnTo>
                      <a:pt x="1214" y="32"/>
                    </a:lnTo>
                    <a:lnTo>
                      <a:pt x="1206" y="38"/>
                    </a:lnTo>
                    <a:lnTo>
                      <a:pt x="1189" y="51"/>
                    </a:lnTo>
                    <a:lnTo>
                      <a:pt x="1176" y="67"/>
                    </a:lnTo>
                    <a:lnTo>
                      <a:pt x="1176" y="67"/>
                    </a:lnTo>
                    <a:lnTo>
                      <a:pt x="1162" y="51"/>
                    </a:lnTo>
                    <a:lnTo>
                      <a:pt x="1149" y="38"/>
                    </a:lnTo>
                    <a:lnTo>
                      <a:pt x="1131" y="26"/>
                    </a:lnTo>
                    <a:lnTo>
                      <a:pt x="1124" y="21"/>
                    </a:lnTo>
                    <a:lnTo>
                      <a:pt x="1114" y="17"/>
                    </a:lnTo>
                    <a:lnTo>
                      <a:pt x="1107" y="13"/>
                    </a:lnTo>
                    <a:lnTo>
                      <a:pt x="1097" y="9"/>
                    </a:lnTo>
                    <a:lnTo>
                      <a:pt x="1087" y="5"/>
                    </a:lnTo>
                    <a:lnTo>
                      <a:pt x="1078" y="3"/>
                    </a:lnTo>
                    <a:lnTo>
                      <a:pt x="1068" y="2"/>
                    </a:lnTo>
                    <a:lnTo>
                      <a:pt x="1059" y="0"/>
                    </a:lnTo>
                    <a:lnTo>
                      <a:pt x="1049" y="0"/>
                    </a:lnTo>
                    <a:lnTo>
                      <a:pt x="1039" y="0"/>
                    </a:lnTo>
                    <a:lnTo>
                      <a:pt x="1026" y="0"/>
                    </a:lnTo>
                    <a:lnTo>
                      <a:pt x="1014" y="0"/>
                    </a:lnTo>
                    <a:lnTo>
                      <a:pt x="1003" y="2"/>
                    </a:lnTo>
                    <a:lnTo>
                      <a:pt x="991" y="5"/>
                    </a:lnTo>
                    <a:lnTo>
                      <a:pt x="980" y="9"/>
                    </a:lnTo>
                    <a:lnTo>
                      <a:pt x="968" y="13"/>
                    </a:lnTo>
                    <a:lnTo>
                      <a:pt x="959" y="19"/>
                    </a:lnTo>
                    <a:lnTo>
                      <a:pt x="947" y="25"/>
                    </a:lnTo>
                    <a:lnTo>
                      <a:pt x="938" y="30"/>
                    </a:lnTo>
                    <a:lnTo>
                      <a:pt x="928" y="38"/>
                    </a:lnTo>
                    <a:lnTo>
                      <a:pt x="920" y="46"/>
                    </a:lnTo>
                    <a:lnTo>
                      <a:pt x="913" y="55"/>
                    </a:lnTo>
                    <a:lnTo>
                      <a:pt x="905" y="63"/>
                    </a:lnTo>
                    <a:lnTo>
                      <a:pt x="897" y="72"/>
                    </a:lnTo>
                    <a:lnTo>
                      <a:pt x="890" y="82"/>
                    </a:lnTo>
                    <a:lnTo>
                      <a:pt x="884" y="94"/>
                    </a:lnTo>
                    <a:lnTo>
                      <a:pt x="886" y="97"/>
                    </a:lnTo>
                    <a:lnTo>
                      <a:pt x="871" y="82"/>
                    </a:lnTo>
                    <a:lnTo>
                      <a:pt x="853" y="71"/>
                    </a:lnTo>
                    <a:lnTo>
                      <a:pt x="836" y="61"/>
                    </a:lnTo>
                    <a:lnTo>
                      <a:pt x="817" y="51"/>
                    </a:lnTo>
                    <a:lnTo>
                      <a:pt x="798" y="46"/>
                    </a:lnTo>
                    <a:lnTo>
                      <a:pt x="779" y="40"/>
                    </a:lnTo>
                    <a:lnTo>
                      <a:pt x="769" y="38"/>
                    </a:lnTo>
                    <a:lnTo>
                      <a:pt x="759" y="38"/>
                    </a:lnTo>
                    <a:lnTo>
                      <a:pt x="748" y="36"/>
                    </a:lnTo>
                    <a:lnTo>
                      <a:pt x="738" y="36"/>
                    </a:lnTo>
                    <a:lnTo>
                      <a:pt x="723" y="36"/>
                    </a:lnTo>
                    <a:lnTo>
                      <a:pt x="709" y="38"/>
                    </a:lnTo>
                    <a:lnTo>
                      <a:pt x="694" y="40"/>
                    </a:lnTo>
                    <a:lnTo>
                      <a:pt x="681" y="44"/>
                    </a:lnTo>
                    <a:lnTo>
                      <a:pt x="667" y="48"/>
                    </a:lnTo>
                    <a:lnTo>
                      <a:pt x="654" y="53"/>
                    </a:lnTo>
                    <a:lnTo>
                      <a:pt x="642" y="59"/>
                    </a:lnTo>
                    <a:lnTo>
                      <a:pt x="629" y="67"/>
                    </a:lnTo>
                    <a:lnTo>
                      <a:pt x="617" y="74"/>
                    </a:lnTo>
                    <a:lnTo>
                      <a:pt x="606" y="82"/>
                    </a:lnTo>
                    <a:lnTo>
                      <a:pt x="596" y="92"/>
                    </a:lnTo>
                    <a:lnTo>
                      <a:pt x="587" y="101"/>
                    </a:lnTo>
                    <a:lnTo>
                      <a:pt x="577" y="113"/>
                    </a:lnTo>
                    <a:lnTo>
                      <a:pt x="567" y="122"/>
                    </a:lnTo>
                    <a:lnTo>
                      <a:pt x="560" y="136"/>
                    </a:lnTo>
                    <a:lnTo>
                      <a:pt x="552" y="147"/>
                    </a:lnTo>
                    <a:lnTo>
                      <a:pt x="552" y="149"/>
                    </a:lnTo>
                    <a:lnTo>
                      <a:pt x="537" y="140"/>
                    </a:lnTo>
                    <a:lnTo>
                      <a:pt x="520" y="134"/>
                    </a:lnTo>
                    <a:lnTo>
                      <a:pt x="504" y="126"/>
                    </a:lnTo>
                    <a:lnTo>
                      <a:pt x="487" y="122"/>
                    </a:lnTo>
                    <a:lnTo>
                      <a:pt x="470" y="119"/>
                    </a:lnTo>
                    <a:lnTo>
                      <a:pt x="452" y="115"/>
                    </a:lnTo>
                    <a:lnTo>
                      <a:pt x="435" y="113"/>
                    </a:lnTo>
                    <a:lnTo>
                      <a:pt x="418" y="113"/>
                    </a:lnTo>
                    <a:lnTo>
                      <a:pt x="404" y="113"/>
                    </a:lnTo>
                    <a:lnTo>
                      <a:pt x="389" y="115"/>
                    </a:lnTo>
                    <a:lnTo>
                      <a:pt x="378" y="115"/>
                    </a:lnTo>
                    <a:lnTo>
                      <a:pt x="364" y="119"/>
                    </a:lnTo>
                    <a:lnTo>
                      <a:pt x="351" y="120"/>
                    </a:lnTo>
                    <a:lnTo>
                      <a:pt x="337" y="124"/>
                    </a:lnTo>
                    <a:lnTo>
                      <a:pt x="326" y="128"/>
                    </a:lnTo>
                    <a:lnTo>
                      <a:pt x="314" y="134"/>
                    </a:lnTo>
                    <a:lnTo>
                      <a:pt x="301" y="140"/>
                    </a:lnTo>
                    <a:lnTo>
                      <a:pt x="291" y="145"/>
                    </a:lnTo>
                    <a:lnTo>
                      <a:pt x="280" y="151"/>
                    </a:lnTo>
                    <a:lnTo>
                      <a:pt x="268" y="159"/>
                    </a:lnTo>
                    <a:lnTo>
                      <a:pt x="259" y="165"/>
                    </a:lnTo>
                    <a:lnTo>
                      <a:pt x="247" y="172"/>
                    </a:lnTo>
                    <a:lnTo>
                      <a:pt x="230" y="189"/>
                    </a:lnTo>
                    <a:lnTo>
                      <a:pt x="213" y="209"/>
                    </a:lnTo>
                    <a:lnTo>
                      <a:pt x="203" y="218"/>
                    </a:lnTo>
                    <a:lnTo>
                      <a:pt x="197" y="230"/>
                    </a:lnTo>
                    <a:lnTo>
                      <a:pt x="190" y="239"/>
                    </a:lnTo>
                    <a:lnTo>
                      <a:pt x="184" y="251"/>
                    </a:lnTo>
                    <a:lnTo>
                      <a:pt x="178" y="262"/>
                    </a:lnTo>
                    <a:lnTo>
                      <a:pt x="172" y="274"/>
                    </a:lnTo>
                    <a:lnTo>
                      <a:pt x="167" y="287"/>
                    </a:lnTo>
                    <a:lnTo>
                      <a:pt x="163" y="299"/>
                    </a:lnTo>
                    <a:lnTo>
                      <a:pt x="159" y="312"/>
                    </a:lnTo>
                    <a:lnTo>
                      <a:pt x="157" y="324"/>
                    </a:lnTo>
                    <a:lnTo>
                      <a:pt x="153" y="337"/>
                    </a:lnTo>
                    <a:lnTo>
                      <a:pt x="153" y="351"/>
                    </a:lnTo>
                    <a:lnTo>
                      <a:pt x="151" y="364"/>
                    </a:lnTo>
                    <a:lnTo>
                      <a:pt x="151" y="377"/>
                    </a:lnTo>
                    <a:lnTo>
                      <a:pt x="151" y="397"/>
                    </a:lnTo>
                    <a:lnTo>
                      <a:pt x="153" y="414"/>
                    </a:lnTo>
                    <a:lnTo>
                      <a:pt x="153" y="4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04"/>
              <p:cNvSpPr>
                <a:spLocks/>
              </p:cNvSpPr>
              <p:nvPr/>
            </p:nvSpPr>
            <p:spPr bwMode="auto">
              <a:xfrm>
                <a:off x="909" y="4951"/>
                <a:ext cx="4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21" y="10"/>
                  </a:cxn>
                  <a:cxn ang="0">
                    <a:pos x="33" y="14"/>
                  </a:cxn>
                  <a:cxn ang="0">
                    <a:pos x="42" y="18"/>
                  </a:cxn>
                  <a:cxn ang="0">
                    <a:pos x="54" y="19"/>
                  </a:cxn>
                  <a:cxn ang="0">
                    <a:pos x="65" y="21"/>
                  </a:cxn>
                  <a:cxn ang="0">
                    <a:pos x="77" y="23"/>
                  </a:cxn>
                  <a:cxn ang="0">
                    <a:pos x="88" y="23"/>
                  </a:cxn>
                  <a:cxn ang="0">
                    <a:pos x="94" y="23"/>
                  </a:cxn>
                  <a:cxn ang="0">
                    <a:pos x="102" y="23"/>
                  </a:cxn>
                </a:cxnLst>
                <a:rect l="0" t="0" r="r" b="b"/>
                <a:pathLst>
                  <a:path w="102" h="23">
                    <a:moveTo>
                      <a:pt x="0" y="0"/>
                    </a:moveTo>
                    <a:lnTo>
                      <a:pt x="12" y="6"/>
                    </a:lnTo>
                    <a:lnTo>
                      <a:pt x="21" y="10"/>
                    </a:lnTo>
                    <a:lnTo>
                      <a:pt x="33" y="14"/>
                    </a:lnTo>
                    <a:lnTo>
                      <a:pt x="42" y="18"/>
                    </a:lnTo>
                    <a:lnTo>
                      <a:pt x="54" y="19"/>
                    </a:lnTo>
                    <a:lnTo>
                      <a:pt x="65" y="21"/>
                    </a:lnTo>
                    <a:lnTo>
                      <a:pt x="77" y="23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102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5"/>
              <p:cNvSpPr>
                <a:spLocks/>
              </p:cNvSpPr>
              <p:nvPr/>
            </p:nvSpPr>
            <p:spPr bwMode="auto">
              <a:xfrm>
                <a:off x="975" y="5056"/>
                <a:ext cx="20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9"/>
                  </a:cxn>
                  <a:cxn ang="0">
                    <a:pos x="21" y="7"/>
                  </a:cxn>
                  <a:cxn ang="0">
                    <a:pos x="32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11">
                    <a:moveTo>
                      <a:pt x="0" y="11"/>
                    </a:moveTo>
                    <a:lnTo>
                      <a:pt x="11" y="9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06"/>
              <p:cNvSpPr>
                <a:spLocks/>
              </p:cNvSpPr>
              <p:nvPr/>
            </p:nvSpPr>
            <p:spPr bwMode="auto">
              <a:xfrm>
                <a:off x="1155" y="5084"/>
                <a:ext cx="1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3"/>
                  </a:cxn>
                  <a:cxn ang="0">
                    <a:pos x="12" y="25"/>
                  </a:cxn>
                  <a:cxn ang="0">
                    <a:pos x="17" y="38"/>
                  </a:cxn>
                  <a:cxn ang="0">
                    <a:pos x="25" y="49"/>
                  </a:cxn>
                </a:cxnLst>
                <a:rect l="0" t="0" r="r" b="b"/>
                <a:pathLst>
                  <a:path w="25" h="49">
                    <a:moveTo>
                      <a:pt x="0" y="0"/>
                    </a:moveTo>
                    <a:lnTo>
                      <a:pt x="6" y="13"/>
                    </a:lnTo>
                    <a:lnTo>
                      <a:pt x="12" y="25"/>
                    </a:lnTo>
                    <a:lnTo>
                      <a:pt x="17" y="38"/>
                    </a:lnTo>
                    <a:lnTo>
                      <a:pt x="25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307"/>
              <p:cNvSpPr>
                <a:spLocks/>
              </p:cNvSpPr>
              <p:nvPr/>
            </p:nvSpPr>
            <p:spPr bwMode="auto">
              <a:xfrm>
                <a:off x="1383" y="5054"/>
                <a:ext cx="5" cy="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2"/>
                  </a:cxn>
                  <a:cxn ang="0">
                    <a:pos x="5" y="29"/>
                  </a:cxn>
                  <a:cxn ang="0">
                    <a:pos x="7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55">
                    <a:moveTo>
                      <a:pt x="0" y="55"/>
                    </a:moveTo>
                    <a:lnTo>
                      <a:pt x="2" y="42"/>
                    </a:lnTo>
                    <a:lnTo>
                      <a:pt x="5" y="29"/>
                    </a:lnTo>
                    <a:lnTo>
                      <a:pt x="7" y="15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308"/>
              <p:cNvSpPr>
                <a:spLocks/>
              </p:cNvSpPr>
              <p:nvPr/>
            </p:nvSpPr>
            <p:spPr bwMode="auto">
              <a:xfrm>
                <a:off x="1483" y="4924"/>
                <a:ext cx="58" cy="79"/>
              </a:xfrm>
              <a:custGeom>
                <a:avLst/>
                <a:gdLst/>
                <a:ahLst/>
                <a:cxnLst>
                  <a:cxn ang="0">
                    <a:pos x="127" y="206"/>
                  </a:cxn>
                  <a:cxn ang="0">
                    <a:pos x="129" y="204"/>
                  </a:cxn>
                  <a:cxn ang="0">
                    <a:pos x="127" y="188"/>
                  </a:cxn>
                  <a:cxn ang="0">
                    <a:pos x="125" y="173"/>
                  </a:cxn>
                  <a:cxn ang="0">
                    <a:pos x="123" y="156"/>
                  </a:cxn>
                  <a:cxn ang="0">
                    <a:pos x="119" y="140"/>
                  </a:cxn>
                  <a:cxn ang="0">
                    <a:pos x="114" y="127"/>
                  </a:cxn>
                  <a:cxn ang="0">
                    <a:pos x="108" y="112"/>
                  </a:cxn>
                  <a:cxn ang="0">
                    <a:pos x="102" y="98"/>
                  </a:cxn>
                  <a:cxn ang="0">
                    <a:pos x="92" y="85"/>
                  </a:cxn>
                  <a:cxn ang="0">
                    <a:pos x="85" y="71"/>
                  </a:cxn>
                  <a:cxn ang="0">
                    <a:pos x="75" y="58"/>
                  </a:cxn>
                  <a:cxn ang="0">
                    <a:pos x="64" y="46"/>
                  </a:cxn>
                  <a:cxn ang="0">
                    <a:pos x="52" y="37"/>
                  </a:cxn>
                  <a:cxn ang="0">
                    <a:pos x="41" y="25"/>
                  </a:cxn>
                  <a:cxn ang="0">
                    <a:pos x="27" y="16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29" h="206">
                    <a:moveTo>
                      <a:pt x="127" y="206"/>
                    </a:moveTo>
                    <a:lnTo>
                      <a:pt x="129" y="204"/>
                    </a:lnTo>
                    <a:lnTo>
                      <a:pt x="127" y="188"/>
                    </a:lnTo>
                    <a:lnTo>
                      <a:pt x="125" y="173"/>
                    </a:lnTo>
                    <a:lnTo>
                      <a:pt x="123" y="156"/>
                    </a:lnTo>
                    <a:lnTo>
                      <a:pt x="119" y="140"/>
                    </a:lnTo>
                    <a:lnTo>
                      <a:pt x="114" y="127"/>
                    </a:lnTo>
                    <a:lnTo>
                      <a:pt x="108" y="112"/>
                    </a:lnTo>
                    <a:lnTo>
                      <a:pt x="102" y="98"/>
                    </a:lnTo>
                    <a:lnTo>
                      <a:pt x="92" y="85"/>
                    </a:lnTo>
                    <a:lnTo>
                      <a:pt x="85" y="71"/>
                    </a:lnTo>
                    <a:lnTo>
                      <a:pt x="75" y="58"/>
                    </a:lnTo>
                    <a:lnTo>
                      <a:pt x="64" y="46"/>
                    </a:lnTo>
                    <a:lnTo>
                      <a:pt x="52" y="37"/>
                    </a:lnTo>
                    <a:lnTo>
                      <a:pt x="41" y="25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309"/>
              <p:cNvSpPr>
                <a:spLocks/>
              </p:cNvSpPr>
              <p:nvPr/>
            </p:nvSpPr>
            <p:spPr bwMode="auto">
              <a:xfrm>
                <a:off x="1594" y="4838"/>
                <a:ext cx="27" cy="3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3" y="42"/>
                  </a:cxn>
                  <a:cxn ang="0">
                    <a:pos x="40" y="32"/>
                  </a:cxn>
                  <a:cxn ang="0">
                    <a:pos x="46" y="21"/>
                  </a:cxn>
                  <a:cxn ang="0">
                    <a:pos x="52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10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3" y="42"/>
                    </a:lnTo>
                    <a:lnTo>
                      <a:pt x="40" y="32"/>
                    </a:lnTo>
                    <a:lnTo>
                      <a:pt x="46" y="21"/>
                    </a:lnTo>
                    <a:lnTo>
                      <a:pt x="52" y="11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310"/>
              <p:cNvSpPr>
                <a:spLocks/>
              </p:cNvSpPr>
              <p:nvPr/>
            </p:nvSpPr>
            <p:spPr bwMode="auto">
              <a:xfrm>
                <a:off x="1558" y="4727"/>
                <a:ext cx="2" cy="1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4" y="34"/>
                  </a:cxn>
                  <a:cxn ang="0">
                    <a:pos x="2" y="17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lnTo>
                      <a:pt x="4" y="34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311"/>
              <p:cNvSpPr>
                <a:spLocks/>
              </p:cNvSpPr>
              <p:nvPr/>
            </p:nvSpPr>
            <p:spPr bwMode="auto">
              <a:xfrm>
                <a:off x="1392" y="4693"/>
                <a:ext cx="14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9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0" y="46"/>
                  </a:cxn>
                </a:cxnLst>
                <a:rect l="0" t="0" r="r" b="b"/>
                <a:pathLst>
                  <a:path w="29" h="46">
                    <a:moveTo>
                      <a:pt x="29" y="0"/>
                    </a:moveTo>
                    <a:lnTo>
                      <a:pt x="19" y="9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312"/>
              <p:cNvSpPr>
                <a:spLocks/>
              </p:cNvSpPr>
              <p:nvPr/>
            </p:nvSpPr>
            <p:spPr bwMode="auto">
              <a:xfrm>
                <a:off x="1267" y="4704"/>
                <a:ext cx="6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2" y="30"/>
                  </a:cxn>
                  <a:cxn ang="0">
                    <a:pos x="0" y="40"/>
                  </a:cxn>
                </a:cxnLst>
                <a:rect l="0" t="0" r="r" b="b"/>
                <a:pathLst>
                  <a:path w="13" h="40">
                    <a:moveTo>
                      <a:pt x="13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2" y="3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313"/>
              <p:cNvSpPr>
                <a:spLocks/>
              </p:cNvSpPr>
              <p:nvPr/>
            </p:nvSpPr>
            <p:spPr bwMode="auto">
              <a:xfrm>
                <a:off x="1122" y="4726"/>
                <a:ext cx="23" cy="15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39" y="29"/>
                  </a:cxn>
                  <a:cxn ang="0">
                    <a:pos x="27" y="17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39" y="29"/>
                    </a:lnTo>
                    <a:lnTo>
                      <a:pt x="27" y="17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314"/>
              <p:cNvSpPr>
                <a:spLocks/>
              </p:cNvSpPr>
              <p:nvPr/>
            </p:nvSpPr>
            <p:spPr bwMode="auto">
              <a:xfrm>
                <a:off x="941" y="4828"/>
                <a:ext cx="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0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4" y="21"/>
                    </a:lnTo>
                    <a:lnTo>
                      <a:pt x="1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Oval 300"/>
            <p:cNvSpPr>
              <a:spLocks noChangeArrowheads="1"/>
            </p:cNvSpPr>
            <p:nvPr/>
          </p:nvSpPr>
          <p:spPr bwMode="auto">
            <a:xfrm>
              <a:off x="5675844" y="591361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20787351">
              <a:off x="5509595" y="5917578"/>
              <a:ext cx="260600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301"/>
            <p:cNvGrpSpPr>
              <a:grpSpLocks/>
            </p:cNvGrpSpPr>
            <p:nvPr/>
          </p:nvGrpSpPr>
          <p:grpSpPr bwMode="auto">
            <a:xfrm rot="21428176">
              <a:off x="5498044" y="5897738"/>
              <a:ext cx="282575" cy="236538"/>
              <a:chOff x="867" y="4664"/>
              <a:chExt cx="791" cy="507"/>
            </a:xfrm>
          </p:grpSpPr>
          <p:sp>
            <p:nvSpPr>
              <p:cNvPr id="129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4664"/>
                <a:ext cx="79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303"/>
              <p:cNvSpPr>
                <a:spLocks/>
              </p:cNvSpPr>
              <p:nvPr/>
            </p:nvSpPr>
            <p:spPr bwMode="auto">
              <a:xfrm>
                <a:off x="871" y="4668"/>
                <a:ext cx="775" cy="481"/>
              </a:xfrm>
              <a:custGeom>
                <a:avLst/>
                <a:gdLst/>
                <a:ahLst/>
                <a:cxnLst>
                  <a:cxn ang="0">
                    <a:pos x="80" y="439"/>
                  </a:cxn>
                  <a:cxn ang="0">
                    <a:pos x="19" y="508"/>
                  </a:cxn>
                  <a:cxn ang="0">
                    <a:pos x="0" y="596"/>
                  </a:cxn>
                  <a:cxn ang="0">
                    <a:pos x="17" y="659"/>
                  </a:cxn>
                  <a:cxn ang="0">
                    <a:pos x="57" y="711"/>
                  </a:cxn>
                  <a:cxn ang="0">
                    <a:pos x="65" y="755"/>
                  </a:cxn>
                  <a:cxn ang="0">
                    <a:pos x="38" y="847"/>
                  </a:cxn>
                  <a:cxn ang="0">
                    <a:pos x="67" y="941"/>
                  </a:cxn>
                  <a:cxn ang="0">
                    <a:pos x="144" y="1005"/>
                  </a:cxn>
                  <a:cxn ang="0">
                    <a:pos x="230" y="1016"/>
                  </a:cxn>
                  <a:cxn ang="0">
                    <a:pos x="291" y="1095"/>
                  </a:cxn>
                  <a:cxn ang="0">
                    <a:pos x="395" y="1154"/>
                  </a:cxn>
                  <a:cxn ang="0">
                    <a:pos x="514" y="1170"/>
                  </a:cxn>
                  <a:cxn ang="0">
                    <a:pos x="631" y="1137"/>
                  </a:cxn>
                  <a:cxn ang="0">
                    <a:pos x="692" y="1177"/>
                  </a:cxn>
                  <a:cxn ang="0">
                    <a:pos x="775" y="1227"/>
                  </a:cxn>
                  <a:cxn ang="0">
                    <a:pos x="871" y="1246"/>
                  </a:cxn>
                  <a:cxn ang="0">
                    <a:pos x="993" y="1216"/>
                  </a:cxn>
                  <a:cxn ang="0">
                    <a:pos x="1087" y="1133"/>
                  </a:cxn>
                  <a:cxn ang="0">
                    <a:pos x="1139" y="1066"/>
                  </a:cxn>
                  <a:cxn ang="0">
                    <a:pos x="1229" y="1091"/>
                  </a:cxn>
                  <a:cxn ang="0">
                    <a:pos x="1302" y="1085"/>
                  </a:cxn>
                  <a:cxn ang="0">
                    <a:pos x="1390" y="1041"/>
                  </a:cxn>
                  <a:cxn ang="0">
                    <a:pos x="1460" y="945"/>
                  </a:cxn>
                  <a:cxn ang="0">
                    <a:pos x="1473" y="878"/>
                  </a:cxn>
                  <a:cxn ang="0">
                    <a:pos x="1521" y="855"/>
                  </a:cxn>
                  <a:cxn ang="0">
                    <a:pos x="1621" y="794"/>
                  </a:cxn>
                  <a:cxn ang="0">
                    <a:pos x="1690" y="686"/>
                  </a:cxn>
                  <a:cxn ang="0">
                    <a:pos x="1701" y="615"/>
                  </a:cxn>
                  <a:cxn ang="0">
                    <a:pos x="1680" y="498"/>
                  </a:cxn>
                  <a:cxn ang="0">
                    <a:pos x="1653" y="422"/>
                  </a:cxn>
                  <a:cxn ang="0">
                    <a:pos x="1665" y="358"/>
                  </a:cxn>
                  <a:cxn ang="0">
                    <a:pos x="1640" y="259"/>
                  </a:cxn>
                  <a:cxn ang="0">
                    <a:pos x="1571" y="184"/>
                  </a:cxn>
                  <a:cxn ang="0">
                    <a:pos x="1506" y="138"/>
                  </a:cxn>
                  <a:cxn ang="0">
                    <a:pos x="1456" y="53"/>
                  </a:cxn>
                  <a:cxn ang="0">
                    <a:pos x="1371" y="5"/>
                  </a:cxn>
                  <a:cxn ang="0">
                    <a:pos x="1291" y="2"/>
                  </a:cxn>
                  <a:cxn ang="0">
                    <a:pos x="1231" y="21"/>
                  </a:cxn>
                  <a:cxn ang="0">
                    <a:pos x="1176" y="67"/>
                  </a:cxn>
                  <a:cxn ang="0">
                    <a:pos x="1107" y="13"/>
                  </a:cxn>
                  <a:cxn ang="0">
                    <a:pos x="1049" y="0"/>
                  </a:cxn>
                  <a:cxn ang="0">
                    <a:pos x="980" y="9"/>
                  </a:cxn>
                  <a:cxn ang="0">
                    <a:pos x="920" y="46"/>
                  </a:cxn>
                  <a:cxn ang="0">
                    <a:pos x="886" y="97"/>
                  </a:cxn>
                  <a:cxn ang="0">
                    <a:pos x="779" y="40"/>
                  </a:cxn>
                  <a:cxn ang="0">
                    <a:pos x="709" y="38"/>
                  </a:cxn>
                  <a:cxn ang="0">
                    <a:pos x="629" y="67"/>
                  </a:cxn>
                  <a:cxn ang="0">
                    <a:pos x="567" y="122"/>
                  </a:cxn>
                  <a:cxn ang="0">
                    <a:pos x="504" y="126"/>
                  </a:cxn>
                  <a:cxn ang="0">
                    <a:pos x="404" y="113"/>
                  </a:cxn>
                  <a:cxn ang="0">
                    <a:pos x="326" y="128"/>
                  </a:cxn>
                  <a:cxn ang="0">
                    <a:pos x="259" y="165"/>
                  </a:cxn>
                  <a:cxn ang="0">
                    <a:pos x="190" y="239"/>
                  </a:cxn>
                  <a:cxn ang="0">
                    <a:pos x="159" y="312"/>
                  </a:cxn>
                  <a:cxn ang="0">
                    <a:pos x="151" y="397"/>
                  </a:cxn>
                </a:cxnLst>
                <a:rect l="0" t="0" r="r" b="b"/>
                <a:pathLst>
                  <a:path w="1703" h="1246">
                    <a:moveTo>
                      <a:pt x="153" y="414"/>
                    </a:moveTo>
                    <a:lnTo>
                      <a:pt x="138" y="416"/>
                    </a:lnTo>
                    <a:lnTo>
                      <a:pt x="122" y="420"/>
                    </a:lnTo>
                    <a:lnTo>
                      <a:pt x="107" y="425"/>
                    </a:lnTo>
                    <a:lnTo>
                      <a:pt x="94" y="431"/>
                    </a:lnTo>
                    <a:lnTo>
                      <a:pt x="80" y="439"/>
                    </a:lnTo>
                    <a:lnTo>
                      <a:pt x="67" y="448"/>
                    </a:lnTo>
                    <a:lnTo>
                      <a:pt x="55" y="458"/>
                    </a:lnTo>
                    <a:lnTo>
                      <a:pt x="44" y="470"/>
                    </a:lnTo>
                    <a:lnTo>
                      <a:pt x="34" y="481"/>
                    </a:lnTo>
                    <a:lnTo>
                      <a:pt x="27" y="494"/>
                    </a:lnTo>
                    <a:lnTo>
                      <a:pt x="19" y="508"/>
                    </a:lnTo>
                    <a:lnTo>
                      <a:pt x="11" y="521"/>
                    </a:lnTo>
                    <a:lnTo>
                      <a:pt x="7" y="537"/>
                    </a:lnTo>
                    <a:lnTo>
                      <a:pt x="4" y="552"/>
                    </a:lnTo>
                    <a:lnTo>
                      <a:pt x="2" y="567"/>
                    </a:lnTo>
                    <a:lnTo>
                      <a:pt x="0" y="585"/>
                    </a:lnTo>
                    <a:lnTo>
                      <a:pt x="0" y="596"/>
                    </a:lnTo>
                    <a:lnTo>
                      <a:pt x="2" y="606"/>
                    </a:lnTo>
                    <a:lnTo>
                      <a:pt x="4" y="617"/>
                    </a:lnTo>
                    <a:lnTo>
                      <a:pt x="5" y="629"/>
                    </a:lnTo>
                    <a:lnTo>
                      <a:pt x="9" y="638"/>
                    </a:lnTo>
                    <a:lnTo>
                      <a:pt x="13" y="650"/>
                    </a:lnTo>
                    <a:lnTo>
                      <a:pt x="17" y="659"/>
                    </a:lnTo>
                    <a:lnTo>
                      <a:pt x="23" y="669"/>
                    </a:lnTo>
                    <a:lnTo>
                      <a:pt x="28" y="679"/>
                    </a:lnTo>
                    <a:lnTo>
                      <a:pt x="34" y="688"/>
                    </a:lnTo>
                    <a:lnTo>
                      <a:pt x="42" y="696"/>
                    </a:lnTo>
                    <a:lnTo>
                      <a:pt x="50" y="704"/>
                    </a:lnTo>
                    <a:lnTo>
                      <a:pt x="57" y="711"/>
                    </a:lnTo>
                    <a:lnTo>
                      <a:pt x="67" y="719"/>
                    </a:lnTo>
                    <a:lnTo>
                      <a:pt x="74" y="727"/>
                    </a:lnTo>
                    <a:lnTo>
                      <a:pt x="84" y="732"/>
                    </a:lnTo>
                    <a:lnTo>
                      <a:pt x="84" y="730"/>
                    </a:lnTo>
                    <a:lnTo>
                      <a:pt x="74" y="742"/>
                    </a:lnTo>
                    <a:lnTo>
                      <a:pt x="65" y="755"/>
                    </a:lnTo>
                    <a:lnTo>
                      <a:pt x="57" y="769"/>
                    </a:lnTo>
                    <a:lnTo>
                      <a:pt x="50" y="784"/>
                    </a:lnTo>
                    <a:lnTo>
                      <a:pt x="44" y="799"/>
                    </a:lnTo>
                    <a:lnTo>
                      <a:pt x="40" y="815"/>
                    </a:lnTo>
                    <a:lnTo>
                      <a:pt x="38" y="830"/>
                    </a:lnTo>
                    <a:lnTo>
                      <a:pt x="38" y="847"/>
                    </a:lnTo>
                    <a:lnTo>
                      <a:pt x="38" y="865"/>
                    </a:lnTo>
                    <a:lnTo>
                      <a:pt x="42" y="882"/>
                    </a:lnTo>
                    <a:lnTo>
                      <a:pt x="46" y="897"/>
                    </a:lnTo>
                    <a:lnTo>
                      <a:pt x="51" y="913"/>
                    </a:lnTo>
                    <a:lnTo>
                      <a:pt x="59" y="928"/>
                    </a:lnTo>
                    <a:lnTo>
                      <a:pt x="67" y="941"/>
                    </a:lnTo>
                    <a:lnTo>
                      <a:pt x="76" y="955"/>
                    </a:lnTo>
                    <a:lnTo>
                      <a:pt x="88" y="968"/>
                    </a:lnTo>
                    <a:lnTo>
                      <a:pt x="99" y="978"/>
                    </a:lnTo>
                    <a:lnTo>
                      <a:pt x="113" y="989"/>
                    </a:lnTo>
                    <a:lnTo>
                      <a:pt x="128" y="997"/>
                    </a:lnTo>
                    <a:lnTo>
                      <a:pt x="144" y="1005"/>
                    </a:lnTo>
                    <a:lnTo>
                      <a:pt x="159" y="1010"/>
                    </a:lnTo>
                    <a:lnTo>
                      <a:pt x="174" y="1014"/>
                    </a:lnTo>
                    <a:lnTo>
                      <a:pt x="192" y="1016"/>
                    </a:lnTo>
                    <a:lnTo>
                      <a:pt x="209" y="1018"/>
                    </a:lnTo>
                    <a:lnTo>
                      <a:pt x="220" y="1018"/>
                    </a:lnTo>
                    <a:lnTo>
                      <a:pt x="230" y="1016"/>
                    </a:lnTo>
                    <a:lnTo>
                      <a:pt x="228" y="1018"/>
                    </a:lnTo>
                    <a:lnTo>
                      <a:pt x="239" y="1035"/>
                    </a:lnTo>
                    <a:lnTo>
                      <a:pt x="251" y="1051"/>
                    </a:lnTo>
                    <a:lnTo>
                      <a:pt x="264" y="1066"/>
                    </a:lnTo>
                    <a:lnTo>
                      <a:pt x="278" y="1081"/>
                    </a:lnTo>
                    <a:lnTo>
                      <a:pt x="291" y="1095"/>
                    </a:lnTo>
                    <a:lnTo>
                      <a:pt x="307" y="1108"/>
                    </a:lnTo>
                    <a:lnTo>
                      <a:pt x="324" y="1120"/>
                    </a:lnTo>
                    <a:lnTo>
                      <a:pt x="339" y="1129"/>
                    </a:lnTo>
                    <a:lnTo>
                      <a:pt x="358" y="1139"/>
                    </a:lnTo>
                    <a:lnTo>
                      <a:pt x="376" y="1147"/>
                    </a:lnTo>
                    <a:lnTo>
                      <a:pt x="395" y="1154"/>
                    </a:lnTo>
                    <a:lnTo>
                      <a:pt x="412" y="1160"/>
                    </a:lnTo>
                    <a:lnTo>
                      <a:pt x="433" y="1164"/>
                    </a:lnTo>
                    <a:lnTo>
                      <a:pt x="452" y="1168"/>
                    </a:lnTo>
                    <a:lnTo>
                      <a:pt x="472" y="1170"/>
                    </a:lnTo>
                    <a:lnTo>
                      <a:pt x="493" y="1170"/>
                    </a:lnTo>
                    <a:lnTo>
                      <a:pt x="514" y="1170"/>
                    </a:lnTo>
                    <a:lnTo>
                      <a:pt x="533" y="1168"/>
                    </a:lnTo>
                    <a:lnTo>
                      <a:pt x="554" y="1164"/>
                    </a:lnTo>
                    <a:lnTo>
                      <a:pt x="573" y="1160"/>
                    </a:lnTo>
                    <a:lnTo>
                      <a:pt x="594" y="1152"/>
                    </a:lnTo>
                    <a:lnTo>
                      <a:pt x="614" y="1147"/>
                    </a:lnTo>
                    <a:lnTo>
                      <a:pt x="631" y="1137"/>
                    </a:lnTo>
                    <a:lnTo>
                      <a:pt x="650" y="1127"/>
                    </a:lnTo>
                    <a:lnTo>
                      <a:pt x="648" y="1127"/>
                    </a:lnTo>
                    <a:lnTo>
                      <a:pt x="658" y="1141"/>
                    </a:lnTo>
                    <a:lnTo>
                      <a:pt x="669" y="1154"/>
                    </a:lnTo>
                    <a:lnTo>
                      <a:pt x="681" y="1166"/>
                    </a:lnTo>
                    <a:lnTo>
                      <a:pt x="692" y="1177"/>
                    </a:lnTo>
                    <a:lnTo>
                      <a:pt x="704" y="1187"/>
                    </a:lnTo>
                    <a:lnTo>
                      <a:pt x="717" y="1197"/>
                    </a:lnTo>
                    <a:lnTo>
                      <a:pt x="731" y="1206"/>
                    </a:lnTo>
                    <a:lnTo>
                      <a:pt x="744" y="1214"/>
                    </a:lnTo>
                    <a:lnTo>
                      <a:pt x="759" y="1221"/>
                    </a:lnTo>
                    <a:lnTo>
                      <a:pt x="775" y="1227"/>
                    </a:lnTo>
                    <a:lnTo>
                      <a:pt x="790" y="1233"/>
                    </a:lnTo>
                    <a:lnTo>
                      <a:pt x="805" y="1237"/>
                    </a:lnTo>
                    <a:lnTo>
                      <a:pt x="821" y="1241"/>
                    </a:lnTo>
                    <a:lnTo>
                      <a:pt x="838" y="1243"/>
                    </a:lnTo>
                    <a:lnTo>
                      <a:pt x="853" y="1244"/>
                    </a:lnTo>
                    <a:lnTo>
                      <a:pt x="871" y="1246"/>
                    </a:lnTo>
                    <a:lnTo>
                      <a:pt x="892" y="1244"/>
                    </a:lnTo>
                    <a:lnTo>
                      <a:pt x="913" y="1243"/>
                    </a:lnTo>
                    <a:lnTo>
                      <a:pt x="934" y="1237"/>
                    </a:lnTo>
                    <a:lnTo>
                      <a:pt x="955" y="1231"/>
                    </a:lnTo>
                    <a:lnTo>
                      <a:pt x="974" y="1223"/>
                    </a:lnTo>
                    <a:lnTo>
                      <a:pt x="993" y="1216"/>
                    </a:lnTo>
                    <a:lnTo>
                      <a:pt x="1011" y="1204"/>
                    </a:lnTo>
                    <a:lnTo>
                      <a:pt x="1028" y="1193"/>
                    </a:lnTo>
                    <a:lnTo>
                      <a:pt x="1045" y="1179"/>
                    </a:lnTo>
                    <a:lnTo>
                      <a:pt x="1061" y="1166"/>
                    </a:lnTo>
                    <a:lnTo>
                      <a:pt x="1074" y="1150"/>
                    </a:lnTo>
                    <a:lnTo>
                      <a:pt x="1087" y="1133"/>
                    </a:lnTo>
                    <a:lnTo>
                      <a:pt x="1099" y="1116"/>
                    </a:lnTo>
                    <a:lnTo>
                      <a:pt x="1108" y="1097"/>
                    </a:lnTo>
                    <a:lnTo>
                      <a:pt x="1118" y="1078"/>
                    </a:lnTo>
                    <a:lnTo>
                      <a:pt x="1126" y="1056"/>
                    </a:lnTo>
                    <a:lnTo>
                      <a:pt x="1126" y="1058"/>
                    </a:lnTo>
                    <a:lnTo>
                      <a:pt x="1139" y="1066"/>
                    </a:lnTo>
                    <a:lnTo>
                      <a:pt x="1153" y="1074"/>
                    </a:lnTo>
                    <a:lnTo>
                      <a:pt x="1168" y="1079"/>
                    </a:lnTo>
                    <a:lnTo>
                      <a:pt x="1183" y="1083"/>
                    </a:lnTo>
                    <a:lnTo>
                      <a:pt x="1199" y="1087"/>
                    </a:lnTo>
                    <a:lnTo>
                      <a:pt x="1214" y="1091"/>
                    </a:lnTo>
                    <a:lnTo>
                      <a:pt x="1229" y="1091"/>
                    </a:lnTo>
                    <a:lnTo>
                      <a:pt x="1247" y="1093"/>
                    </a:lnTo>
                    <a:lnTo>
                      <a:pt x="1258" y="1093"/>
                    </a:lnTo>
                    <a:lnTo>
                      <a:pt x="1270" y="1091"/>
                    </a:lnTo>
                    <a:lnTo>
                      <a:pt x="1281" y="1089"/>
                    </a:lnTo>
                    <a:lnTo>
                      <a:pt x="1291" y="1087"/>
                    </a:lnTo>
                    <a:lnTo>
                      <a:pt x="1302" y="1085"/>
                    </a:lnTo>
                    <a:lnTo>
                      <a:pt x="1314" y="1081"/>
                    </a:lnTo>
                    <a:lnTo>
                      <a:pt x="1323" y="1079"/>
                    </a:lnTo>
                    <a:lnTo>
                      <a:pt x="1335" y="1076"/>
                    </a:lnTo>
                    <a:lnTo>
                      <a:pt x="1354" y="1066"/>
                    </a:lnTo>
                    <a:lnTo>
                      <a:pt x="1373" y="1055"/>
                    </a:lnTo>
                    <a:lnTo>
                      <a:pt x="1390" y="1041"/>
                    </a:lnTo>
                    <a:lnTo>
                      <a:pt x="1406" y="1026"/>
                    </a:lnTo>
                    <a:lnTo>
                      <a:pt x="1421" y="1010"/>
                    </a:lnTo>
                    <a:lnTo>
                      <a:pt x="1435" y="993"/>
                    </a:lnTo>
                    <a:lnTo>
                      <a:pt x="1446" y="974"/>
                    </a:lnTo>
                    <a:lnTo>
                      <a:pt x="1456" y="955"/>
                    </a:lnTo>
                    <a:lnTo>
                      <a:pt x="1460" y="945"/>
                    </a:lnTo>
                    <a:lnTo>
                      <a:pt x="1463" y="934"/>
                    </a:lnTo>
                    <a:lnTo>
                      <a:pt x="1465" y="924"/>
                    </a:lnTo>
                    <a:lnTo>
                      <a:pt x="1469" y="913"/>
                    </a:lnTo>
                    <a:lnTo>
                      <a:pt x="1471" y="901"/>
                    </a:lnTo>
                    <a:lnTo>
                      <a:pt x="1473" y="890"/>
                    </a:lnTo>
                    <a:lnTo>
                      <a:pt x="1473" y="878"/>
                    </a:lnTo>
                    <a:lnTo>
                      <a:pt x="1473" y="867"/>
                    </a:lnTo>
                    <a:lnTo>
                      <a:pt x="1473" y="867"/>
                    </a:lnTo>
                    <a:lnTo>
                      <a:pt x="1486" y="865"/>
                    </a:lnTo>
                    <a:lnTo>
                      <a:pt x="1498" y="863"/>
                    </a:lnTo>
                    <a:lnTo>
                      <a:pt x="1509" y="859"/>
                    </a:lnTo>
                    <a:lnTo>
                      <a:pt x="1521" y="855"/>
                    </a:lnTo>
                    <a:lnTo>
                      <a:pt x="1532" y="851"/>
                    </a:lnTo>
                    <a:lnTo>
                      <a:pt x="1544" y="847"/>
                    </a:lnTo>
                    <a:lnTo>
                      <a:pt x="1565" y="836"/>
                    </a:lnTo>
                    <a:lnTo>
                      <a:pt x="1584" y="824"/>
                    </a:lnTo>
                    <a:lnTo>
                      <a:pt x="1603" y="811"/>
                    </a:lnTo>
                    <a:lnTo>
                      <a:pt x="1621" y="794"/>
                    </a:lnTo>
                    <a:lnTo>
                      <a:pt x="1638" y="778"/>
                    </a:lnTo>
                    <a:lnTo>
                      <a:pt x="1651" y="759"/>
                    </a:lnTo>
                    <a:lnTo>
                      <a:pt x="1665" y="740"/>
                    </a:lnTo>
                    <a:lnTo>
                      <a:pt x="1676" y="719"/>
                    </a:lnTo>
                    <a:lnTo>
                      <a:pt x="1686" y="698"/>
                    </a:lnTo>
                    <a:lnTo>
                      <a:pt x="1690" y="686"/>
                    </a:lnTo>
                    <a:lnTo>
                      <a:pt x="1692" y="675"/>
                    </a:lnTo>
                    <a:lnTo>
                      <a:pt x="1695" y="663"/>
                    </a:lnTo>
                    <a:lnTo>
                      <a:pt x="1697" y="652"/>
                    </a:lnTo>
                    <a:lnTo>
                      <a:pt x="1699" y="640"/>
                    </a:lnTo>
                    <a:lnTo>
                      <a:pt x="1701" y="629"/>
                    </a:lnTo>
                    <a:lnTo>
                      <a:pt x="1701" y="615"/>
                    </a:lnTo>
                    <a:lnTo>
                      <a:pt x="1703" y="604"/>
                    </a:lnTo>
                    <a:lnTo>
                      <a:pt x="1701" y="581"/>
                    </a:lnTo>
                    <a:lnTo>
                      <a:pt x="1699" y="560"/>
                    </a:lnTo>
                    <a:lnTo>
                      <a:pt x="1694" y="539"/>
                    </a:lnTo>
                    <a:lnTo>
                      <a:pt x="1688" y="517"/>
                    </a:lnTo>
                    <a:lnTo>
                      <a:pt x="1680" y="498"/>
                    </a:lnTo>
                    <a:lnTo>
                      <a:pt x="1671" y="477"/>
                    </a:lnTo>
                    <a:lnTo>
                      <a:pt x="1659" y="458"/>
                    </a:lnTo>
                    <a:lnTo>
                      <a:pt x="1648" y="441"/>
                    </a:lnTo>
                    <a:lnTo>
                      <a:pt x="1648" y="441"/>
                    </a:lnTo>
                    <a:lnTo>
                      <a:pt x="1651" y="431"/>
                    </a:lnTo>
                    <a:lnTo>
                      <a:pt x="1653" y="422"/>
                    </a:lnTo>
                    <a:lnTo>
                      <a:pt x="1657" y="410"/>
                    </a:lnTo>
                    <a:lnTo>
                      <a:pt x="1659" y="400"/>
                    </a:lnTo>
                    <a:lnTo>
                      <a:pt x="1661" y="391"/>
                    </a:lnTo>
                    <a:lnTo>
                      <a:pt x="1663" y="379"/>
                    </a:lnTo>
                    <a:lnTo>
                      <a:pt x="1663" y="370"/>
                    </a:lnTo>
                    <a:lnTo>
                      <a:pt x="1665" y="358"/>
                    </a:lnTo>
                    <a:lnTo>
                      <a:pt x="1663" y="341"/>
                    </a:lnTo>
                    <a:lnTo>
                      <a:pt x="1661" y="324"/>
                    </a:lnTo>
                    <a:lnTo>
                      <a:pt x="1657" y="306"/>
                    </a:lnTo>
                    <a:lnTo>
                      <a:pt x="1653" y="291"/>
                    </a:lnTo>
                    <a:lnTo>
                      <a:pt x="1646" y="274"/>
                    </a:lnTo>
                    <a:lnTo>
                      <a:pt x="1640" y="259"/>
                    </a:lnTo>
                    <a:lnTo>
                      <a:pt x="1630" y="245"/>
                    </a:lnTo>
                    <a:lnTo>
                      <a:pt x="1621" y="232"/>
                    </a:lnTo>
                    <a:lnTo>
                      <a:pt x="1609" y="218"/>
                    </a:lnTo>
                    <a:lnTo>
                      <a:pt x="1598" y="207"/>
                    </a:lnTo>
                    <a:lnTo>
                      <a:pt x="1586" y="195"/>
                    </a:lnTo>
                    <a:lnTo>
                      <a:pt x="1571" y="184"/>
                    </a:lnTo>
                    <a:lnTo>
                      <a:pt x="1557" y="176"/>
                    </a:lnTo>
                    <a:lnTo>
                      <a:pt x="1542" y="168"/>
                    </a:lnTo>
                    <a:lnTo>
                      <a:pt x="1527" y="161"/>
                    </a:lnTo>
                    <a:lnTo>
                      <a:pt x="1509" y="155"/>
                    </a:lnTo>
                    <a:lnTo>
                      <a:pt x="1509" y="155"/>
                    </a:lnTo>
                    <a:lnTo>
                      <a:pt x="1506" y="138"/>
                    </a:lnTo>
                    <a:lnTo>
                      <a:pt x="1500" y="122"/>
                    </a:lnTo>
                    <a:lnTo>
                      <a:pt x="1494" y="107"/>
                    </a:lnTo>
                    <a:lnTo>
                      <a:pt x="1486" y="92"/>
                    </a:lnTo>
                    <a:lnTo>
                      <a:pt x="1477" y="78"/>
                    </a:lnTo>
                    <a:lnTo>
                      <a:pt x="1467" y="67"/>
                    </a:lnTo>
                    <a:lnTo>
                      <a:pt x="1456" y="53"/>
                    </a:lnTo>
                    <a:lnTo>
                      <a:pt x="1444" y="44"/>
                    </a:lnTo>
                    <a:lnTo>
                      <a:pt x="1431" y="32"/>
                    </a:lnTo>
                    <a:lnTo>
                      <a:pt x="1417" y="25"/>
                    </a:lnTo>
                    <a:lnTo>
                      <a:pt x="1402" y="17"/>
                    </a:lnTo>
                    <a:lnTo>
                      <a:pt x="1387" y="11"/>
                    </a:lnTo>
                    <a:lnTo>
                      <a:pt x="1371" y="5"/>
                    </a:lnTo>
                    <a:lnTo>
                      <a:pt x="1356" y="2"/>
                    </a:lnTo>
                    <a:lnTo>
                      <a:pt x="1339" y="0"/>
                    </a:lnTo>
                    <a:lnTo>
                      <a:pt x="1321" y="0"/>
                    </a:lnTo>
                    <a:lnTo>
                      <a:pt x="1310" y="0"/>
                    </a:lnTo>
                    <a:lnTo>
                      <a:pt x="1300" y="0"/>
                    </a:lnTo>
                    <a:lnTo>
                      <a:pt x="1291" y="2"/>
                    </a:lnTo>
                    <a:lnTo>
                      <a:pt x="1279" y="3"/>
                    </a:lnTo>
                    <a:lnTo>
                      <a:pt x="1270" y="5"/>
                    </a:lnTo>
                    <a:lnTo>
                      <a:pt x="1260" y="9"/>
                    </a:lnTo>
                    <a:lnTo>
                      <a:pt x="1250" y="13"/>
                    </a:lnTo>
                    <a:lnTo>
                      <a:pt x="1241" y="17"/>
                    </a:lnTo>
                    <a:lnTo>
                      <a:pt x="1231" y="21"/>
                    </a:lnTo>
                    <a:lnTo>
                      <a:pt x="1222" y="26"/>
                    </a:lnTo>
                    <a:lnTo>
                      <a:pt x="1214" y="32"/>
                    </a:lnTo>
                    <a:lnTo>
                      <a:pt x="1206" y="38"/>
                    </a:lnTo>
                    <a:lnTo>
                      <a:pt x="1189" y="51"/>
                    </a:lnTo>
                    <a:lnTo>
                      <a:pt x="1176" y="67"/>
                    </a:lnTo>
                    <a:lnTo>
                      <a:pt x="1176" y="67"/>
                    </a:lnTo>
                    <a:lnTo>
                      <a:pt x="1162" y="51"/>
                    </a:lnTo>
                    <a:lnTo>
                      <a:pt x="1149" y="38"/>
                    </a:lnTo>
                    <a:lnTo>
                      <a:pt x="1131" y="26"/>
                    </a:lnTo>
                    <a:lnTo>
                      <a:pt x="1124" y="21"/>
                    </a:lnTo>
                    <a:lnTo>
                      <a:pt x="1114" y="17"/>
                    </a:lnTo>
                    <a:lnTo>
                      <a:pt x="1107" y="13"/>
                    </a:lnTo>
                    <a:lnTo>
                      <a:pt x="1097" y="9"/>
                    </a:lnTo>
                    <a:lnTo>
                      <a:pt x="1087" y="5"/>
                    </a:lnTo>
                    <a:lnTo>
                      <a:pt x="1078" y="3"/>
                    </a:lnTo>
                    <a:lnTo>
                      <a:pt x="1068" y="2"/>
                    </a:lnTo>
                    <a:lnTo>
                      <a:pt x="1059" y="0"/>
                    </a:lnTo>
                    <a:lnTo>
                      <a:pt x="1049" y="0"/>
                    </a:lnTo>
                    <a:lnTo>
                      <a:pt x="1039" y="0"/>
                    </a:lnTo>
                    <a:lnTo>
                      <a:pt x="1026" y="0"/>
                    </a:lnTo>
                    <a:lnTo>
                      <a:pt x="1014" y="0"/>
                    </a:lnTo>
                    <a:lnTo>
                      <a:pt x="1003" y="2"/>
                    </a:lnTo>
                    <a:lnTo>
                      <a:pt x="991" y="5"/>
                    </a:lnTo>
                    <a:lnTo>
                      <a:pt x="980" y="9"/>
                    </a:lnTo>
                    <a:lnTo>
                      <a:pt x="968" y="13"/>
                    </a:lnTo>
                    <a:lnTo>
                      <a:pt x="959" y="19"/>
                    </a:lnTo>
                    <a:lnTo>
                      <a:pt x="947" y="25"/>
                    </a:lnTo>
                    <a:lnTo>
                      <a:pt x="938" y="30"/>
                    </a:lnTo>
                    <a:lnTo>
                      <a:pt x="928" y="38"/>
                    </a:lnTo>
                    <a:lnTo>
                      <a:pt x="920" y="46"/>
                    </a:lnTo>
                    <a:lnTo>
                      <a:pt x="913" y="55"/>
                    </a:lnTo>
                    <a:lnTo>
                      <a:pt x="905" y="63"/>
                    </a:lnTo>
                    <a:lnTo>
                      <a:pt x="897" y="72"/>
                    </a:lnTo>
                    <a:lnTo>
                      <a:pt x="890" y="82"/>
                    </a:lnTo>
                    <a:lnTo>
                      <a:pt x="884" y="94"/>
                    </a:lnTo>
                    <a:lnTo>
                      <a:pt x="886" y="97"/>
                    </a:lnTo>
                    <a:lnTo>
                      <a:pt x="871" y="82"/>
                    </a:lnTo>
                    <a:lnTo>
                      <a:pt x="853" y="71"/>
                    </a:lnTo>
                    <a:lnTo>
                      <a:pt x="836" y="61"/>
                    </a:lnTo>
                    <a:lnTo>
                      <a:pt x="817" y="51"/>
                    </a:lnTo>
                    <a:lnTo>
                      <a:pt x="798" y="46"/>
                    </a:lnTo>
                    <a:lnTo>
                      <a:pt x="779" y="40"/>
                    </a:lnTo>
                    <a:lnTo>
                      <a:pt x="769" y="38"/>
                    </a:lnTo>
                    <a:lnTo>
                      <a:pt x="759" y="38"/>
                    </a:lnTo>
                    <a:lnTo>
                      <a:pt x="748" y="36"/>
                    </a:lnTo>
                    <a:lnTo>
                      <a:pt x="738" y="36"/>
                    </a:lnTo>
                    <a:lnTo>
                      <a:pt x="723" y="36"/>
                    </a:lnTo>
                    <a:lnTo>
                      <a:pt x="709" y="38"/>
                    </a:lnTo>
                    <a:lnTo>
                      <a:pt x="694" y="40"/>
                    </a:lnTo>
                    <a:lnTo>
                      <a:pt x="681" y="44"/>
                    </a:lnTo>
                    <a:lnTo>
                      <a:pt x="667" y="48"/>
                    </a:lnTo>
                    <a:lnTo>
                      <a:pt x="654" y="53"/>
                    </a:lnTo>
                    <a:lnTo>
                      <a:pt x="642" y="59"/>
                    </a:lnTo>
                    <a:lnTo>
                      <a:pt x="629" y="67"/>
                    </a:lnTo>
                    <a:lnTo>
                      <a:pt x="617" y="74"/>
                    </a:lnTo>
                    <a:lnTo>
                      <a:pt x="606" y="82"/>
                    </a:lnTo>
                    <a:lnTo>
                      <a:pt x="596" y="92"/>
                    </a:lnTo>
                    <a:lnTo>
                      <a:pt x="587" y="101"/>
                    </a:lnTo>
                    <a:lnTo>
                      <a:pt x="577" y="113"/>
                    </a:lnTo>
                    <a:lnTo>
                      <a:pt x="567" y="122"/>
                    </a:lnTo>
                    <a:lnTo>
                      <a:pt x="560" y="136"/>
                    </a:lnTo>
                    <a:lnTo>
                      <a:pt x="552" y="147"/>
                    </a:lnTo>
                    <a:lnTo>
                      <a:pt x="552" y="149"/>
                    </a:lnTo>
                    <a:lnTo>
                      <a:pt x="537" y="140"/>
                    </a:lnTo>
                    <a:lnTo>
                      <a:pt x="520" y="134"/>
                    </a:lnTo>
                    <a:lnTo>
                      <a:pt x="504" y="126"/>
                    </a:lnTo>
                    <a:lnTo>
                      <a:pt x="487" y="122"/>
                    </a:lnTo>
                    <a:lnTo>
                      <a:pt x="470" y="119"/>
                    </a:lnTo>
                    <a:lnTo>
                      <a:pt x="452" y="115"/>
                    </a:lnTo>
                    <a:lnTo>
                      <a:pt x="435" y="113"/>
                    </a:lnTo>
                    <a:lnTo>
                      <a:pt x="418" y="113"/>
                    </a:lnTo>
                    <a:lnTo>
                      <a:pt x="404" y="113"/>
                    </a:lnTo>
                    <a:lnTo>
                      <a:pt x="389" y="115"/>
                    </a:lnTo>
                    <a:lnTo>
                      <a:pt x="378" y="115"/>
                    </a:lnTo>
                    <a:lnTo>
                      <a:pt x="364" y="119"/>
                    </a:lnTo>
                    <a:lnTo>
                      <a:pt x="351" y="120"/>
                    </a:lnTo>
                    <a:lnTo>
                      <a:pt x="337" y="124"/>
                    </a:lnTo>
                    <a:lnTo>
                      <a:pt x="326" y="128"/>
                    </a:lnTo>
                    <a:lnTo>
                      <a:pt x="314" y="134"/>
                    </a:lnTo>
                    <a:lnTo>
                      <a:pt x="301" y="140"/>
                    </a:lnTo>
                    <a:lnTo>
                      <a:pt x="291" y="145"/>
                    </a:lnTo>
                    <a:lnTo>
                      <a:pt x="280" y="151"/>
                    </a:lnTo>
                    <a:lnTo>
                      <a:pt x="268" y="159"/>
                    </a:lnTo>
                    <a:lnTo>
                      <a:pt x="259" y="165"/>
                    </a:lnTo>
                    <a:lnTo>
                      <a:pt x="247" y="172"/>
                    </a:lnTo>
                    <a:lnTo>
                      <a:pt x="230" y="189"/>
                    </a:lnTo>
                    <a:lnTo>
                      <a:pt x="213" y="209"/>
                    </a:lnTo>
                    <a:lnTo>
                      <a:pt x="203" y="218"/>
                    </a:lnTo>
                    <a:lnTo>
                      <a:pt x="197" y="230"/>
                    </a:lnTo>
                    <a:lnTo>
                      <a:pt x="190" y="239"/>
                    </a:lnTo>
                    <a:lnTo>
                      <a:pt x="184" y="251"/>
                    </a:lnTo>
                    <a:lnTo>
                      <a:pt x="178" y="262"/>
                    </a:lnTo>
                    <a:lnTo>
                      <a:pt x="172" y="274"/>
                    </a:lnTo>
                    <a:lnTo>
                      <a:pt x="167" y="287"/>
                    </a:lnTo>
                    <a:lnTo>
                      <a:pt x="163" y="299"/>
                    </a:lnTo>
                    <a:lnTo>
                      <a:pt x="159" y="312"/>
                    </a:lnTo>
                    <a:lnTo>
                      <a:pt x="157" y="324"/>
                    </a:lnTo>
                    <a:lnTo>
                      <a:pt x="153" y="337"/>
                    </a:lnTo>
                    <a:lnTo>
                      <a:pt x="153" y="351"/>
                    </a:lnTo>
                    <a:lnTo>
                      <a:pt x="151" y="364"/>
                    </a:lnTo>
                    <a:lnTo>
                      <a:pt x="151" y="377"/>
                    </a:lnTo>
                    <a:lnTo>
                      <a:pt x="151" y="397"/>
                    </a:lnTo>
                    <a:lnTo>
                      <a:pt x="153" y="414"/>
                    </a:lnTo>
                    <a:lnTo>
                      <a:pt x="153" y="4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304"/>
              <p:cNvSpPr>
                <a:spLocks/>
              </p:cNvSpPr>
              <p:nvPr/>
            </p:nvSpPr>
            <p:spPr bwMode="auto">
              <a:xfrm>
                <a:off x="909" y="4951"/>
                <a:ext cx="4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21" y="10"/>
                  </a:cxn>
                  <a:cxn ang="0">
                    <a:pos x="33" y="14"/>
                  </a:cxn>
                  <a:cxn ang="0">
                    <a:pos x="42" y="18"/>
                  </a:cxn>
                  <a:cxn ang="0">
                    <a:pos x="54" y="19"/>
                  </a:cxn>
                  <a:cxn ang="0">
                    <a:pos x="65" y="21"/>
                  </a:cxn>
                  <a:cxn ang="0">
                    <a:pos x="77" y="23"/>
                  </a:cxn>
                  <a:cxn ang="0">
                    <a:pos x="88" y="23"/>
                  </a:cxn>
                  <a:cxn ang="0">
                    <a:pos x="94" y="23"/>
                  </a:cxn>
                  <a:cxn ang="0">
                    <a:pos x="102" y="23"/>
                  </a:cxn>
                </a:cxnLst>
                <a:rect l="0" t="0" r="r" b="b"/>
                <a:pathLst>
                  <a:path w="102" h="23">
                    <a:moveTo>
                      <a:pt x="0" y="0"/>
                    </a:moveTo>
                    <a:lnTo>
                      <a:pt x="12" y="6"/>
                    </a:lnTo>
                    <a:lnTo>
                      <a:pt x="21" y="10"/>
                    </a:lnTo>
                    <a:lnTo>
                      <a:pt x="33" y="14"/>
                    </a:lnTo>
                    <a:lnTo>
                      <a:pt x="42" y="18"/>
                    </a:lnTo>
                    <a:lnTo>
                      <a:pt x="54" y="19"/>
                    </a:lnTo>
                    <a:lnTo>
                      <a:pt x="65" y="21"/>
                    </a:lnTo>
                    <a:lnTo>
                      <a:pt x="77" y="23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102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305"/>
              <p:cNvSpPr>
                <a:spLocks/>
              </p:cNvSpPr>
              <p:nvPr/>
            </p:nvSpPr>
            <p:spPr bwMode="auto">
              <a:xfrm>
                <a:off x="975" y="5056"/>
                <a:ext cx="20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9"/>
                  </a:cxn>
                  <a:cxn ang="0">
                    <a:pos x="21" y="7"/>
                  </a:cxn>
                  <a:cxn ang="0">
                    <a:pos x="32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11">
                    <a:moveTo>
                      <a:pt x="0" y="11"/>
                    </a:moveTo>
                    <a:lnTo>
                      <a:pt x="11" y="9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306"/>
              <p:cNvSpPr>
                <a:spLocks/>
              </p:cNvSpPr>
              <p:nvPr/>
            </p:nvSpPr>
            <p:spPr bwMode="auto">
              <a:xfrm>
                <a:off x="1155" y="5084"/>
                <a:ext cx="1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3"/>
                  </a:cxn>
                  <a:cxn ang="0">
                    <a:pos x="12" y="25"/>
                  </a:cxn>
                  <a:cxn ang="0">
                    <a:pos x="17" y="38"/>
                  </a:cxn>
                  <a:cxn ang="0">
                    <a:pos x="25" y="49"/>
                  </a:cxn>
                </a:cxnLst>
                <a:rect l="0" t="0" r="r" b="b"/>
                <a:pathLst>
                  <a:path w="25" h="49">
                    <a:moveTo>
                      <a:pt x="0" y="0"/>
                    </a:moveTo>
                    <a:lnTo>
                      <a:pt x="6" y="13"/>
                    </a:lnTo>
                    <a:lnTo>
                      <a:pt x="12" y="25"/>
                    </a:lnTo>
                    <a:lnTo>
                      <a:pt x="17" y="38"/>
                    </a:lnTo>
                    <a:lnTo>
                      <a:pt x="25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307"/>
              <p:cNvSpPr>
                <a:spLocks/>
              </p:cNvSpPr>
              <p:nvPr/>
            </p:nvSpPr>
            <p:spPr bwMode="auto">
              <a:xfrm>
                <a:off x="1383" y="5054"/>
                <a:ext cx="5" cy="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2"/>
                  </a:cxn>
                  <a:cxn ang="0">
                    <a:pos x="5" y="29"/>
                  </a:cxn>
                  <a:cxn ang="0">
                    <a:pos x="7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55">
                    <a:moveTo>
                      <a:pt x="0" y="55"/>
                    </a:moveTo>
                    <a:lnTo>
                      <a:pt x="2" y="42"/>
                    </a:lnTo>
                    <a:lnTo>
                      <a:pt x="5" y="29"/>
                    </a:lnTo>
                    <a:lnTo>
                      <a:pt x="7" y="15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308"/>
              <p:cNvSpPr>
                <a:spLocks/>
              </p:cNvSpPr>
              <p:nvPr/>
            </p:nvSpPr>
            <p:spPr bwMode="auto">
              <a:xfrm>
                <a:off x="1483" y="4924"/>
                <a:ext cx="58" cy="79"/>
              </a:xfrm>
              <a:custGeom>
                <a:avLst/>
                <a:gdLst/>
                <a:ahLst/>
                <a:cxnLst>
                  <a:cxn ang="0">
                    <a:pos x="127" y="206"/>
                  </a:cxn>
                  <a:cxn ang="0">
                    <a:pos x="129" y="204"/>
                  </a:cxn>
                  <a:cxn ang="0">
                    <a:pos x="127" y="188"/>
                  </a:cxn>
                  <a:cxn ang="0">
                    <a:pos x="125" y="173"/>
                  </a:cxn>
                  <a:cxn ang="0">
                    <a:pos x="123" y="156"/>
                  </a:cxn>
                  <a:cxn ang="0">
                    <a:pos x="119" y="140"/>
                  </a:cxn>
                  <a:cxn ang="0">
                    <a:pos x="114" y="127"/>
                  </a:cxn>
                  <a:cxn ang="0">
                    <a:pos x="108" y="112"/>
                  </a:cxn>
                  <a:cxn ang="0">
                    <a:pos x="102" y="98"/>
                  </a:cxn>
                  <a:cxn ang="0">
                    <a:pos x="92" y="85"/>
                  </a:cxn>
                  <a:cxn ang="0">
                    <a:pos x="85" y="71"/>
                  </a:cxn>
                  <a:cxn ang="0">
                    <a:pos x="75" y="58"/>
                  </a:cxn>
                  <a:cxn ang="0">
                    <a:pos x="64" y="46"/>
                  </a:cxn>
                  <a:cxn ang="0">
                    <a:pos x="52" y="37"/>
                  </a:cxn>
                  <a:cxn ang="0">
                    <a:pos x="41" y="25"/>
                  </a:cxn>
                  <a:cxn ang="0">
                    <a:pos x="27" y="16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29" h="206">
                    <a:moveTo>
                      <a:pt x="127" y="206"/>
                    </a:moveTo>
                    <a:lnTo>
                      <a:pt x="129" y="204"/>
                    </a:lnTo>
                    <a:lnTo>
                      <a:pt x="127" y="188"/>
                    </a:lnTo>
                    <a:lnTo>
                      <a:pt x="125" y="173"/>
                    </a:lnTo>
                    <a:lnTo>
                      <a:pt x="123" y="156"/>
                    </a:lnTo>
                    <a:lnTo>
                      <a:pt x="119" y="140"/>
                    </a:lnTo>
                    <a:lnTo>
                      <a:pt x="114" y="127"/>
                    </a:lnTo>
                    <a:lnTo>
                      <a:pt x="108" y="112"/>
                    </a:lnTo>
                    <a:lnTo>
                      <a:pt x="102" y="98"/>
                    </a:lnTo>
                    <a:lnTo>
                      <a:pt x="92" y="85"/>
                    </a:lnTo>
                    <a:lnTo>
                      <a:pt x="85" y="71"/>
                    </a:lnTo>
                    <a:lnTo>
                      <a:pt x="75" y="58"/>
                    </a:lnTo>
                    <a:lnTo>
                      <a:pt x="64" y="46"/>
                    </a:lnTo>
                    <a:lnTo>
                      <a:pt x="52" y="37"/>
                    </a:lnTo>
                    <a:lnTo>
                      <a:pt x="41" y="25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309"/>
              <p:cNvSpPr>
                <a:spLocks/>
              </p:cNvSpPr>
              <p:nvPr/>
            </p:nvSpPr>
            <p:spPr bwMode="auto">
              <a:xfrm>
                <a:off x="1594" y="4838"/>
                <a:ext cx="27" cy="3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3" y="42"/>
                  </a:cxn>
                  <a:cxn ang="0">
                    <a:pos x="40" y="32"/>
                  </a:cxn>
                  <a:cxn ang="0">
                    <a:pos x="46" y="21"/>
                  </a:cxn>
                  <a:cxn ang="0">
                    <a:pos x="52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10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3" y="42"/>
                    </a:lnTo>
                    <a:lnTo>
                      <a:pt x="40" y="32"/>
                    </a:lnTo>
                    <a:lnTo>
                      <a:pt x="46" y="21"/>
                    </a:lnTo>
                    <a:lnTo>
                      <a:pt x="52" y="11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310"/>
              <p:cNvSpPr>
                <a:spLocks/>
              </p:cNvSpPr>
              <p:nvPr/>
            </p:nvSpPr>
            <p:spPr bwMode="auto">
              <a:xfrm>
                <a:off x="1558" y="4727"/>
                <a:ext cx="2" cy="1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4" y="34"/>
                  </a:cxn>
                  <a:cxn ang="0">
                    <a:pos x="2" y="17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lnTo>
                      <a:pt x="4" y="34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311"/>
              <p:cNvSpPr>
                <a:spLocks/>
              </p:cNvSpPr>
              <p:nvPr/>
            </p:nvSpPr>
            <p:spPr bwMode="auto">
              <a:xfrm>
                <a:off x="1392" y="4693"/>
                <a:ext cx="14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9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0" y="46"/>
                  </a:cxn>
                </a:cxnLst>
                <a:rect l="0" t="0" r="r" b="b"/>
                <a:pathLst>
                  <a:path w="29" h="46">
                    <a:moveTo>
                      <a:pt x="29" y="0"/>
                    </a:moveTo>
                    <a:lnTo>
                      <a:pt x="19" y="9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312"/>
              <p:cNvSpPr>
                <a:spLocks/>
              </p:cNvSpPr>
              <p:nvPr/>
            </p:nvSpPr>
            <p:spPr bwMode="auto">
              <a:xfrm>
                <a:off x="1267" y="4704"/>
                <a:ext cx="6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2" y="30"/>
                  </a:cxn>
                  <a:cxn ang="0">
                    <a:pos x="0" y="40"/>
                  </a:cxn>
                </a:cxnLst>
                <a:rect l="0" t="0" r="r" b="b"/>
                <a:pathLst>
                  <a:path w="13" h="40">
                    <a:moveTo>
                      <a:pt x="13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2" y="3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313"/>
              <p:cNvSpPr>
                <a:spLocks/>
              </p:cNvSpPr>
              <p:nvPr/>
            </p:nvSpPr>
            <p:spPr bwMode="auto">
              <a:xfrm>
                <a:off x="1122" y="4726"/>
                <a:ext cx="23" cy="15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39" y="29"/>
                  </a:cxn>
                  <a:cxn ang="0">
                    <a:pos x="27" y="17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39" y="29"/>
                    </a:lnTo>
                    <a:lnTo>
                      <a:pt x="27" y="17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314"/>
              <p:cNvSpPr>
                <a:spLocks/>
              </p:cNvSpPr>
              <p:nvPr/>
            </p:nvSpPr>
            <p:spPr bwMode="auto">
              <a:xfrm>
                <a:off x="941" y="4828"/>
                <a:ext cx="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0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4" y="21"/>
                    </a:lnTo>
                    <a:lnTo>
                      <a:pt x="1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42" name="Picture 337" descr="bal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632578" y="5613224"/>
              <a:ext cx="379413" cy="371475"/>
            </a:xfrm>
            <a:prstGeom prst="rect">
              <a:avLst/>
            </a:prstGeom>
            <a:noFill/>
          </p:spPr>
        </p:pic>
        <p:sp>
          <p:nvSpPr>
            <p:cNvPr id="143" name="Oval 341"/>
            <p:cNvSpPr>
              <a:spLocks noChangeArrowheads="1"/>
            </p:cNvSpPr>
            <p:nvPr/>
          </p:nvSpPr>
          <p:spPr bwMode="auto">
            <a:xfrm flipH="1">
              <a:off x="6789388" y="5657760"/>
              <a:ext cx="69850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54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44" name="Picture 143" descr="BlueBall.g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610353" y="5152849"/>
              <a:ext cx="383424" cy="374904"/>
            </a:xfrm>
            <a:prstGeom prst="rect">
              <a:avLst/>
            </a:prstGeom>
          </p:spPr>
        </p:pic>
        <p:sp>
          <p:nvSpPr>
            <p:cNvPr id="145" name="Oval 336"/>
            <p:cNvSpPr>
              <a:spLocks noChangeArrowheads="1"/>
            </p:cNvSpPr>
            <p:nvPr/>
          </p:nvSpPr>
          <p:spPr bwMode="auto">
            <a:xfrm flipH="1">
              <a:off x="6481766" y="5405261"/>
              <a:ext cx="71437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2400000" rev="0"/>
              </a:camera>
              <a:lightRig rig="legacyFlat2" dir="t"/>
            </a:scene3d>
            <a:sp3d extrusionH="2143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b="0"/>
            </a:p>
          </p:txBody>
        </p:sp>
        <p:sp>
          <p:nvSpPr>
            <p:cNvPr id="146" name="Oval 339"/>
            <p:cNvSpPr>
              <a:spLocks noChangeArrowheads="1"/>
            </p:cNvSpPr>
            <p:nvPr/>
          </p:nvSpPr>
          <p:spPr bwMode="auto">
            <a:xfrm flipH="1">
              <a:off x="6481766" y="5852936"/>
              <a:ext cx="71437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2400000" rev="0"/>
              </a:camera>
              <a:lightRig rig="legacyFlat2" dir="t"/>
            </a:scene3d>
            <a:sp3d extrusionH="2143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b="0"/>
            </a:p>
          </p:txBody>
        </p:sp>
        <p:pic>
          <p:nvPicPr>
            <p:cNvPr id="147" name="Picture 146" descr="GreenBall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245228" y="5719586"/>
              <a:ext cx="383424" cy="374904"/>
            </a:xfrm>
            <a:prstGeom prst="rect">
              <a:avLst/>
            </a:prstGeom>
          </p:spPr>
        </p:pic>
        <p:sp>
          <p:nvSpPr>
            <p:cNvPr id="148" name="Oval 343"/>
            <p:cNvSpPr>
              <a:spLocks noChangeArrowheads="1"/>
            </p:cNvSpPr>
            <p:nvPr/>
          </p:nvSpPr>
          <p:spPr bwMode="auto">
            <a:xfrm flipH="1">
              <a:off x="6121403" y="6000574"/>
              <a:ext cx="71438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1800000" rev="0"/>
              </a:camera>
              <a:lightRig rig="legacyFlat2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49" name="Picture 148" descr="GreenBall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223622" y="5286993"/>
              <a:ext cx="383424" cy="374904"/>
            </a:xfrm>
            <a:prstGeom prst="rect">
              <a:avLst/>
            </a:prstGeom>
          </p:spPr>
        </p:pic>
        <p:sp>
          <p:nvSpPr>
            <p:cNvPr id="150" name="Oval 350"/>
            <p:cNvSpPr>
              <a:spLocks noChangeArrowheads="1"/>
            </p:cNvSpPr>
            <p:nvPr/>
          </p:nvSpPr>
          <p:spPr bwMode="auto">
            <a:xfrm flipH="1">
              <a:off x="7097720" y="5821976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1" name="Oval 350"/>
            <p:cNvSpPr>
              <a:spLocks noChangeArrowheads="1"/>
            </p:cNvSpPr>
            <p:nvPr/>
          </p:nvSpPr>
          <p:spPr bwMode="auto">
            <a:xfrm flipH="1">
              <a:off x="7088190" y="5348111"/>
              <a:ext cx="71438" cy="7143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900000" lon="17699998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2" name="Oval 343"/>
            <p:cNvSpPr>
              <a:spLocks noChangeArrowheads="1"/>
            </p:cNvSpPr>
            <p:nvPr/>
          </p:nvSpPr>
          <p:spPr bwMode="auto">
            <a:xfrm flipH="1">
              <a:off x="6104469" y="5565952"/>
              <a:ext cx="71438" cy="69850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1800000" rev="0"/>
              </a:camera>
              <a:lightRig rig="legacyFlat2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3" name="Oval 300"/>
            <p:cNvSpPr>
              <a:spLocks noChangeArrowheads="1"/>
            </p:cNvSpPr>
            <p:nvPr/>
          </p:nvSpPr>
          <p:spPr bwMode="auto">
            <a:xfrm>
              <a:off x="6101294" y="5554839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20787351">
              <a:off x="5935045" y="5558804"/>
              <a:ext cx="260600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301"/>
            <p:cNvGrpSpPr>
              <a:grpSpLocks/>
            </p:cNvGrpSpPr>
            <p:nvPr/>
          </p:nvGrpSpPr>
          <p:grpSpPr bwMode="auto">
            <a:xfrm rot="21428176">
              <a:off x="5923494" y="5538964"/>
              <a:ext cx="282575" cy="236538"/>
              <a:chOff x="867" y="4664"/>
              <a:chExt cx="791" cy="507"/>
            </a:xfrm>
          </p:grpSpPr>
          <p:sp>
            <p:nvSpPr>
              <p:cNvPr id="156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4664"/>
                <a:ext cx="79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03"/>
              <p:cNvSpPr>
                <a:spLocks/>
              </p:cNvSpPr>
              <p:nvPr/>
            </p:nvSpPr>
            <p:spPr bwMode="auto">
              <a:xfrm>
                <a:off x="871" y="4668"/>
                <a:ext cx="775" cy="481"/>
              </a:xfrm>
              <a:custGeom>
                <a:avLst/>
                <a:gdLst/>
                <a:ahLst/>
                <a:cxnLst>
                  <a:cxn ang="0">
                    <a:pos x="80" y="439"/>
                  </a:cxn>
                  <a:cxn ang="0">
                    <a:pos x="19" y="508"/>
                  </a:cxn>
                  <a:cxn ang="0">
                    <a:pos x="0" y="596"/>
                  </a:cxn>
                  <a:cxn ang="0">
                    <a:pos x="17" y="659"/>
                  </a:cxn>
                  <a:cxn ang="0">
                    <a:pos x="57" y="711"/>
                  </a:cxn>
                  <a:cxn ang="0">
                    <a:pos x="65" y="755"/>
                  </a:cxn>
                  <a:cxn ang="0">
                    <a:pos x="38" y="847"/>
                  </a:cxn>
                  <a:cxn ang="0">
                    <a:pos x="67" y="941"/>
                  </a:cxn>
                  <a:cxn ang="0">
                    <a:pos x="144" y="1005"/>
                  </a:cxn>
                  <a:cxn ang="0">
                    <a:pos x="230" y="1016"/>
                  </a:cxn>
                  <a:cxn ang="0">
                    <a:pos x="291" y="1095"/>
                  </a:cxn>
                  <a:cxn ang="0">
                    <a:pos x="395" y="1154"/>
                  </a:cxn>
                  <a:cxn ang="0">
                    <a:pos x="514" y="1170"/>
                  </a:cxn>
                  <a:cxn ang="0">
                    <a:pos x="631" y="1137"/>
                  </a:cxn>
                  <a:cxn ang="0">
                    <a:pos x="692" y="1177"/>
                  </a:cxn>
                  <a:cxn ang="0">
                    <a:pos x="775" y="1227"/>
                  </a:cxn>
                  <a:cxn ang="0">
                    <a:pos x="871" y="1246"/>
                  </a:cxn>
                  <a:cxn ang="0">
                    <a:pos x="993" y="1216"/>
                  </a:cxn>
                  <a:cxn ang="0">
                    <a:pos x="1087" y="1133"/>
                  </a:cxn>
                  <a:cxn ang="0">
                    <a:pos x="1139" y="1066"/>
                  </a:cxn>
                  <a:cxn ang="0">
                    <a:pos x="1229" y="1091"/>
                  </a:cxn>
                  <a:cxn ang="0">
                    <a:pos x="1302" y="1085"/>
                  </a:cxn>
                  <a:cxn ang="0">
                    <a:pos x="1390" y="1041"/>
                  </a:cxn>
                  <a:cxn ang="0">
                    <a:pos x="1460" y="945"/>
                  </a:cxn>
                  <a:cxn ang="0">
                    <a:pos x="1473" y="878"/>
                  </a:cxn>
                  <a:cxn ang="0">
                    <a:pos x="1521" y="855"/>
                  </a:cxn>
                  <a:cxn ang="0">
                    <a:pos x="1621" y="794"/>
                  </a:cxn>
                  <a:cxn ang="0">
                    <a:pos x="1690" y="686"/>
                  </a:cxn>
                  <a:cxn ang="0">
                    <a:pos x="1701" y="615"/>
                  </a:cxn>
                  <a:cxn ang="0">
                    <a:pos x="1680" y="498"/>
                  </a:cxn>
                  <a:cxn ang="0">
                    <a:pos x="1653" y="422"/>
                  </a:cxn>
                  <a:cxn ang="0">
                    <a:pos x="1665" y="358"/>
                  </a:cxn>
                  <a:cxn ang="0">
                    <a:pos x="1640" y="259"/>
                  </a:cxn>
                  <a:cxn ang="0">
                    <a:pos x="1571" y="184"/>
                  </a:cxn>
                  <a:cxn ang="0">
                    <a:pos x="1506" y="138"/>
                  </a:cxn>
                  <a:cxn ang="0">
                    <a:pos x="1456" y="53"/>
                  </a:cxn>
                  <a:cxn ang="0">
                    <a:pos x="1371" y="5"/>
                  </a:cxn>
                  <a:cxn ang="0">
                    <a:pos x="1291" y="2"/>
                  </a:cxn>
                  <a:cxn ang="0">
                    <a:pos x="1231" y="21"/>
                  </a:cxn>
                  <a:cxn ang="0">
                    <a:pos x="1176" y="67"/>
                  </a:cxn>
                  <a:cxn ang="0">
                    <a:pos x="1107" y="13"/>
                  </a:cxn>
                  <a:cxn ang="0">
                    <a:pos x="1049" y="0"/>
                  </a:cxn>
                  <a:cxn ang="0">
                    <a:pos x="980" y="9"/>
                  </a:cxn>
                  <a:cxn ang="0">
                    <a:pos x="920" y="46"/>
                  </a:cxn>
                  <a:cxn ang="0">
                    <a:pos x="886" y="97"/>
                  </a:cxn>
                  <a:cxn ang="0">
                    <a:pos x="779" y="40"/>
                  </a:cxn>
                  <a:cxn ang="0">
                    <a:pos x="709" y="38"/>
                  </a:cxn>
                  <a:cxn ang="0">
                    <a:pos x="629" y="67"/>
                  </a:cxn>
                  <a:cxn ang="0">
                    <a:pos x="567" y="122"/>
                  </a:cxn>
                  <a:cxn ang="0">
                    <a:pos x="504" y="126"/>
                  </a:cxn>
                  <a:cxn ang="0">
                    <a:pos x="404" y="113"/>
                  </a:cxn>
                  <a:cxn ang="0">
                    <a:pos x="326" y="128"/>
                  </a:cxn>
                  <a:cxn ang="0">
                    <a:pos x="259" y="165"/>
                  </a:cxn>
                  <a:cxn ang="0">
                    <a:pos x="190" y="239"/>
                  </a:cxn>
                  <a:cxn ang="0">
                    <a:pos x="159" y="312"/>
                  </a:cxn>
                  <a:cxn ang="0">
                    <a:pos x="151" y="397"/>
                  </a:cxn>
                </a:cxnLst>
                <a:rect l="0" t="0" r="r" b="b"/>
                <a:pathLst>
                  <a:path w="1703" h="1246">
                    <a:moveTo>
                      <a:pt x="153" y="414"/>
                    </a:moveTo>
                    <a:lnTo>
                      <a:pt x="138" y="416"/>
                    </a:lnTo>
                    <a:lnTo>
                      <a:pt x="122" y="420"/>
                    </a:lnTo>
                    <a:lnTo>
                      <a:pt x="107" y="425"/>
                    </a:lnTo>
                    <a:lnTo>
                      <a:pt x="94" y="431"/>
                    </a:lnTo>
                    <a:lnTo>
                      <a:pt x="80" y="439"/>
                    </a:lnTo>
                    <a:lnTo>
                      <a:pt x="67" y="448"/>
                    </a:lnTo>
                    <a:lnTo>
                      <a:pt x="55" y="458"/>
                    </a:lnTo>
                    <a:lnTo>
                      <a:pt x="44" y="470"/>
                    </a:lnTo>
                    <a:lnTo>
                      <a:pt x="34" y="481"/>
                    </a:lnTo>
                    <a:lnTo>
                      <a:pt x="27" y="494"/>
                    </a:lnTo>
                    <a:lnTo>
                      <a:pt x="19" y="508"/>
                    </a:lnTo>
                    <a:lnTo>
                      <a:pt x="11" y="521"/>
                    </a:lnTo>
                    <a:lnTo>
                      <a:pt x="7" y="537"/>
                    </a:lnTo>
                    <a:lnTo>
                      <a:pt x="4" y="552"/>
                    </a:lnTo>
                    <a:lnTo>
                      <a:pt x="2" y="567"/>
                    </a:lnTo>
                    <a:lnTo>
                      <a:pt x="0" y="585"/>
                    </a:lnTo>
                    <a:lnTo>
                      <a:pt x="0" y="596"/>
                    </a:lnTo>
                    <a:lnTo>
                      <a:pt x="2" y="606"/>
                    </a:lnTo>
                    <a:lnTo>
                      <a:pt x="4" y="617"/>
                    </a:lnTo>
                    <a:lnTo>
                      <a:pt x="5" y="629"/>
                    </a:lnTo>
                    <a:lnTo>
                      <a:pt x="9" y="638"/>
                    </a:lnTo>
                    <a:lnTo>
                      <a:pt x="13" y="650"/>
                    </a:lnTo>
                    <a:lnTo>
                      <a:pt x="17" y="659"/>
                    </a:lnTo>
                    <a:lnTo>
                      <a:pt x="23" y="669"/>
                    </a:lnTo>
                    <a:lnTo>
                      <a:pt x="28" y="679"/>
                    </a:lnTo>
                    <a:lnTo>
                      <a:pt x="34" y="688"/>
                    </a:lnTo>
                    <a:lnTo>
                      <a:pt x="42" y="696"/>
                    </a:lnTo>
                    <a:lnTo>
                      <a:pt x="50" y="704"/>
                    </a:lnTo>
                    <a:lnTo>
                      <a:pt x="57" y="711"/>
                    </a:lnTo>
                    <a:lnTo>
                      <a:pt x="67" y="719"/>
                    </a:lnTo>
                    <a:lnTo>
                      <a:pt x="74" y="727"/>
                    </a:lnTo>
                    <a:lnTo>
                      <a:pt x="84" y="732"/>
                    </a:lnTo>
                    <a:lnTo>
                      <a:pt x="84" y="730"/>
                    </a:lnTo>
                    <a:lnTo>
                      <a:pt x="74" y="742"/>
                    </a:lnTo>
                    <a:lnTo>
                      <a:pt x="65" y="755"/>
                    </a:lnTo>
                    <a:lnTo>
                      <a:pt x="57" y="769"/>
                    </a:lnTo>
                    <a:lnTo>
                      <a:pt x="50" y="784"/>
                    </a:lnTo>
                    <a:lnTo>
                      <a:pt x="44" y="799"/>
                    </a:lnTo>
                    <a:lnTo>
                      <a:pt x="40" y="815"/>
                    </a:lnTo>
                    <a:lnTo>
                      <a:pt x="38" y="830"/>
                    </a:lnTo>
                    <a:lnTo>
                      <a:pt x="38" y="847"/>
                    </a:lnTo>
                    <a:lnTo>
                      <a:pt x="38" y="865"/>
                    </a:lnTo>
                    <a:lnTo>
                      <a:pt x="42" y="882"/>
                    </a:lnTo>
                    <a:lnTo>
                      <a:pt x="46" y="897"/>
                    </a:lnTo>
                    <a:lnTo>
                      <a:pt x="51" y="913"/>
                    </a:lnTo>
                    <a:lnTo>
                      <a:pt x="59" y="928"/>
                    </a:lnTo>
                    <a:lnTo>
                      <a:pt x="67" y="941"/>
                    </a:lnTo>
                    <a:lnTo>
                      <a:pt x="76" y="955"/>
                    </a:lnTo>
                    <a:lnTo>
                      <a:pt x="88" y="968"/>
                    </a:lnTo>
                    <a:lnTo>
                      <a:pt x="99" y="978"/>
                    </a:lnTo>
                    <a:lnTo>
                      <a:pt x="113" y="989"/>
                    </a:lnTo>
                    <a:lnTo>
                      <a:pt x="128" y="997"/>
                    </a:lnTo>
                    <a:lnTo>
                      <a:pt x="144" y="1005"/>
                    </a:lnTo>
                    <a:lnTo>
                      <a:pt x="159" y="1010"/>
                    </a:lnTo>
                    <a:lnTo>
                      <a:pt x="174" y="1014"/>
                    </a:lnTo>
                    <a:lnTo>
                      <a:pt x="192" y="1016"/>
                    </a:lnTo>
                    <a:lnTo>
                      <a:pt x="209" y="1018"/>
                    </a:lnTo>
                    <a:lnTo>
                      <a:pt x="220" y="1018"/>
                    </a:lnTo>
                    <a:lnTo>
                      <a:pt x="230" y="1016"/>
                    </a:lnTo>
                    <a:lnTo>
                      <a:pt x="228" y="1018"/>
                    </a:lnTo>
                    <a:lnTo>
                      <a:pt x="239" y="1035"/>
                    </a:lnTo>
                    <a:lnTo>
                      <a:pt x="251" y="1051"/>
                    </a:lnTo>
                    <a:lnTo>
                      <a:pt x="264" y="1066"/>
                    </a:lnTo>
                    <a:lnTo>
                      <a:pt x="278" y="1081"/>
                    </a:lnTo>
                    <a:lnTo>
                      <a:pt x="291" y="1095"/>
                    </a:lnTo>
                    <a:lnTo>
                      <a:pt x="307" y="1108"/>
                    </a:lnTo>
                    <a:lnTo>
                      <a:pt x="324" y="1120"/>
                    </a:lnTo>
                    <a:lnTo>
                      <a:pt x="339" y="1129"/>
                    </a:lnTo>
                    <a:lnTo>
                      <a:pt x="358" y="1139"/>
                    </a:lnTo>
                    <a:lnTo>
                      <a:pt x="376" y="1147"/>
                    </a:lnTo>
                    <a:lnTo>
                      <a:pt x="395" y="1154"/>
                    </a:lnTo>
                    <a:lnTo>
                      <a:pt x="412" y="1160"/>
                    </a:lnTo>
                    <a:lnTo>
                      <a:pt x="433" y="1164"/>
                    </a:lnTo>
                    <a:lnTo>
                      <a:pt x="452" y="1168"/>
                    </a:lnTo>
                    <a:lnTo>
                      <a:pt x="472" y="1170"/>
                    </a:lnTo>
                    <a:lnTo>
                      <a:pt x="493" y="1170"/>
                    </a:lnTo>
                    <a:lnTo>
                      <a:pt x="514" y="1170"/>
                    </a:lnTo>
                    <a:lnTo>
                      <a:pt x="533" y="1168"/>
                    </a:lnTo>
                    <a:lnTo>
                      <a:pt x="554" y="1164"/>
                    </a:lnTo>
                    <a:lnTo>
                      <a:pt x="573" y="1160"/>
                    </a:lnTo>
                    <a:lnTo>
                      <a:pt x="594" y="1152"/>
                    </a:lnTo>
                    <a:lnTo>
                      <a:pt x="614" y="1147"/>
                    </a:lnTo>
                    <a:lnTo>
                      <a:pt x="631" y="1137"/>
                    </a:lnTo>
                    <a:lnTo>
                      <a:pt x="650" y="1127"/>
                    </a:lnTo>
                    <a:lnTo>
                      <a:pt x="648" y="1127"/>
                    </a:lnTo>
                    <a:lnTo>
                      <a:pt x="658" y="1141"/>
                    </a:lnTo>
                    <a:lnTo>
                      <a:pt x="669" y="1154"/>
                    </a:lnTo>
                    <a:lnTo>
                      <a:pt x="681" y="1166"/>
                    </a:lnTo>
                    <a:lnTo>
                      <a:pt x="692" y="1177"/>
                    </a:lnTo>
                    <a:lnTo>
                      <a:pt x="704" y="1187"/>
                    </a:lnTo>
                    <a:lnTo>
                      <a:pt x="717" y="1197"/>
                    </a:lnTo>
                    <a:lnTo>
                      <a:pt x="731" y="1206"/>
                    </a:lnTo>
                    <a:lnTo>
                      <a:pt x="744" y="1214"/>
                    </a:lnTo>
                    <a:lnTo>
                      <a:pt x="759" y="1221"/>
                    </a:lnTo>
                    <a:lnTo>
                      <a:pt x="775" y="1227"/>
                    </a:lnTo>
                    <a:lnTo>
                      <a:pt x="790" y="1233"/>
                    </a:lnTo>
                    <a:lnTo>
                      <a:pt x="805" y="1237"/>
                    </a:lnTo>
                    <a:lnTo>
                      <a:pt x="821" y="1241"/>
                    </a:lnTo>
                    <a:lnTo>
                      <a:pt x="838" y="1243"/>
                    </a:lnTo>
                    <a:lnTo>
                      <a:pt x="853" y="1244"/>
                    </a:lnTo>
                    <a:lnTo>
                      <a:pt x="871" y="1246"/>
                    </a:lnTo>
                    <a:lnTo>
                      <a:pt x="892" y="1244"/>
                    </a:lnTo>
                    <a:lnTo>
                      <a:pt x="913" y="1243"/>
                    </a:lnTo>
                    <a:lnTo>
                      <a:pt x="934" y="1237"/>
                    </a:lnTo>
                    <a:lnTo>
                      <a:pt x="955" y="1231"/>
                    </a:lnTo>
                    <a:lnTo>
                      <a:pt x="974" y="1223"/>
                    </a:lnTo>
                    <a:lnTo>
                      <a:pt x="993" y="1216"/>
                    </a:lnTo>
                    <a:lnTo>
                      <a:pt x="1011" y="1204"/>
                    </a:lnTo>
                    <a:lnTo>
                      <a:pt x="1028" y="1193"/>
                    </a:lnTo>
                    <a:lnTo>
                      <a:pt x="1045" y="1179"/>
                    </a:lnTo>
                    <a:lnTo>
                      <a:pt x="1061" y="1166"/>
                    </a:lnTo>
                    <a:lnTo>
                      <a:pt x="1074" y="1150"/>
                    </a:lnTo>
                    <a:lnTo>
                      <a:pt x="1087" y="1133"/>
                    </a:lnTo>
                    <a:lnTo>
                      <a:pt x="1099" y="1116"/>
                    </a:lnTo>
                    <a:lnTo>
                      <a:pt x="1108" y="1097"/>
                    </a:lnTo>
                    <a:lnTo>
                      <a:pt x="1118" y="1078"/>
                    </a:lnTo>
                    <a:lnTo>
                      <a:pt x="1126" y="1056"/>
                    </a:lnTo>
                    <a:lnTo>
                      <a:pt x="1126" y="1058"/>
                    </a:lnTo>
                    <a:lnTo>
                      <a:pt x="1139" y="1066"/>
                    </a:lnTo>
                    <a:lnTo>
                      <a:pt x="1153" y="1074"/>
                    </a:lnTo>
                    <a:lnTo>
                      <a:pt x="1168" y="1079"/>
                    </a:lnTo>
                    <a:lnTo>
                      <a:pt x="1183" y="1083"/>
                    </a:lnTo>
                    <a:lnTo>
                      <a:pt x="1199" y="1087"/>
                    </a:lnTo>
                    <a:lnTo>
                      <a:pt x="1214" y="1091"/>
                    </a:lnTo>
                    <a:lnTo>
                      <a:pt x="1229" y="1091"/>
                    </a:lnTo>
                    <a:lnTo>
                      <a:pt x="1247" y="1093"/>
                    </a:lnTo>
                    <a:lnTo>
                      <a:pt x="1258" y="1093"/>
                    </a:lnTo>
                    <a:lnTo>
                      <a:pt x="1270" y="1091"/>
                    </a:lnTo>
                    <a:lnTo>
                      <a:pt x="1281" y="1089"/>
                    </a:lnTo>
                    <a:lnTo>
                      <a:pt x="1291" y="1087"/>
                    </a:lnTo>
                    <a:lnTo>
                      <a:pt x="1302" y="1085"/>
                    </a:lnTo>
                    <a:lnTo>
                      <a:pt x="1314" y="1081"/>
                    </a:lnTo>
                    <a:lnTo>
                      <a:pt x="1323" y="1079"/>
                    </a:lnTo>
                    <a:lnTo>
                      <a:pt x="1335" y="1076"/>
                    </a:lnTo>
                    <a:lnTo>
                      <a:pt x="1354" y="1066"/>
                    </a:lnTo>
                    <a:lnTo>
                      <a:pt x="1373" y="1055"/>
                    </a:lnTo>
                    <a:lnTo>
                      <a:pt x="1390" y="1041"/>
                    </a:lnTo>
                    <a:lnTo>
                      <a:pt x="1406" y="1026"/>
                    </a:lnTo>
                    <a:lnTo>
                      <a:pt x="1421" y="1010"/>
                    </a:lnTo>
                    <a:lnTo>
                      <a:pt x="1435" y="993"/>
                    </a:lnTo>
                    <a:lnTo>
                      <a:pt x="1446" y="974"/>
                    </a:lnTo>
                    <a:lnTo>
                      <a:pt x="1456" y="955"/>
                    </a:lnTo>
                    <a:lnTo>
                      <a:pt x="1460" y="945"/>
                    </a:lnTo>
                    <a:lnTo>
                      <a:pt x="1463" y="934"/>
                    </a:lnTo>
                    <a:lnTo>
                      <a:pt x="1465" y="924"/>
                    </a:lnTo>
                    <a:lnTo>
                      <a:pt x="1469" y="913"/>
                    </a:lnTo>
                    <a:lnTo>
                      <a:pt x="1471" y="901"/>
                    </a:lnTo>
                    <a:lnTo>
                      <a:pt x="1473" y="890"/>
                    </a:lnTo>
                    <a:lnTo>
                      <a:pt x="1473" y="878"/>
                    </a:lnTo>
                    <a:lnTo>
                      <a:pt x="1473" y="867"/>
                    </a:lnTo>
                    <a:lnTo>
                      <a:pt x="1473" y="867"/>
                    </a:lnTo>
                    <a:lnTo>
                      <a:pt x="1486" y="865"/>
                    </a:lnTo>
                    <a:lnTo>
                      <a:pt x="1498" y="863"/>
                    </a:lnTo>
                    <a:lnTo>
                      <a:pt x="1509" y="859"/>
                    </a:lnTo>
                    <a:lnTo>
                      <a:pt x="1521" y="855"/>
                    </a:lnTo>
                    <a:lnTo>
                      <a:pt x="1532" y="851"/>
                    </a:lnTo>
                    <a:lnTo>
                      <a:pt x="1544" y="847"/>
                    </a:lnTo>
                    <a:lnTo>
                      <a:pt x="1565" y="836"/>
                    </a:lnTo>
                    <a:lnTo>
                      <a:pt x="1584" y="824"/>
                    </a:lnTo>
                    <a:lnTo>
                      <a:pt x="1603" y="811"/>
                    </a:lnTo>
                    <a:lnTo>
                      <a:pt x="1621" y="794"/>
                    </a:lnTo>
                    <a:lnTo>
                      <a:pt x="1638" y="778"/>
                    </a:lnTo>
                    <a:lnTo>
                      <a:pt x="1651" y="759"/>
                    </a:lnTo>
                    <a:lnTo>
                      <a:pt x="1665" y="740"/>
                    </a:lnTo>
                    <a:lnTo>
                      <a:pt x="1676" y="719"/>
                    </a:lnTo>
                    <a:lnTo>
                      <a:pt x="1686" y="698"/>
                    </a:lnTo>
                    <a:lnTo>
                      <a:pt x="1690" y="686"/>
                    </a:lnTo>
                    <a:lnTo>
                      <a:pt x="1692" y="675"/>
                    </a:lnTo>
                    <a:lnTo>
                      <a:pt x="1695" y="663"/>
                    </a:lnTo>
                    <a:lnTo>
                      <a:pt x="1697" y="652"/>
                    </a:lnTo>
                    <a:lnTo>
                      <a:pt x="1699" y="640"/>
                    </a:lnTo>
                    <a:lnTo>
                      <a:pt x="1701" y="629"/>
                    </a:lnTo>
                    <a:lnTo>
                      <a:pt x="1701" y="615"/>
                    </a:lnTo>
                    <a:lnTo>
                      <a:pt x="1703" y="604"/>
                    </a:lnTo>
                    <a:lnTo>
                      <a:pt x="1701" y="581"/>
                    </a:lnTo>
                    <a:lnTo>
                      <a:pt x="1699" y="560"/>
                    </a:lnTo>
                    <a:lnTo>
                      <a:pt x="1694" y="539"/>
                    </a:lnTo>
                    <a:lnTo>
                      <a:pt x="1688" y="517"/>
                    </a:lnTo>
                    <a:lnTo>
                      <a:pt x="1680" y="498"/>
                    </a:lnTo>
                    <a:lnTo>
                      <a:pt x="1671" y="477"/>
                    </a:lnTo>
                    <a:lnTo>
                      <a:pt x="1659" y="458"/>
                    </a:lnTo>
                    <a:lnTo>
                      <a:pt x="1648" y="441"/>
                    </a:lnTo>
                    <a:lnTo>
                      <a:pt x="1648" y="441"/>
                    </a:lnTo>
                    <a:lnTo>
                      <a:pt x="1651" y="431"/>
                    </a:lnTo>
                    <a:lnTo>
                      <a:pt x="1653" y="422"/>
                    </a:lnTo>
                    <a:lnTo>
                      <a:pt x="1657" y="410"/>
                    </a:lnTo>
                    <a:lnTo>
                      <a:pt x="1659" y="400"/>
                    </a:lnTo>
                    <a:lnTo>
                      <a:pt x="1661" y="391"/>
                    </a:lnTo>
                    <a:lnTo>
                      <a:pt x="1663" y="379"/>
                    </a:lnTo>
                    <a:lnTo>
                      <a:pt x="1663" y="370"/>
                    </a:lnTo>
                    <a:lnTo>
                      <a:pt x="1665" y="358"/>
                    </a:lnTo>
                    <a:lnTo>
                      <a:pt x="1663" y="341"/>
                    </a:lnTo>
                    <a:lnTo>
                      <a:pt x="1661" y="324"/>
                    </a:lnTo>
                    <a:lnTo>
                      <a:pt x="1657" y="306"/>
                    </a:lnTo>
                    <a:lnTo>
                      <a:pt x="1653" y="291"/>
                    </a:lnTo>
                    <a:lnTo>
                      <a:pt x="1646" y="274"/>
                    </a:lnTo>
                    <a:lnTo>
                      <a:pt x="1640" y="259"/>
                    </a:lnTo>
                    <a:lnTo>
                      <a:pt x="1630" y="245"/>
                    </a:lnTo>
                    <a:lnTo>
                      <a:pt x="1621" y="232"/>
                    </a:lnTo>
                    <a:lnTo>
                      <a:pt x="1609" y="218"/>
                    </a:lnTo>
                    <a:lnTo>
                      <a:pt x="1598" y="207"/>
                    </a:lnTo>
                    <a:lnTo>
                      <a:pt x="1586" y="195"/>
                    </a:lnTo>
                    <a:lnTo>
                      <a:pt x="1571" y="184"/>
                    </a:lnTo>
                    <a:lnTo>
                      <a:pt x="1557" y="176"/>
                    </a:lnTo>
                    <a:lnTo>
                      <a:pt x="1542" y="168"/>
                    </a:lnTo>
                    <a:lnTo>
                      <a:pt x="1527" y="161"/>
                    </a:lnTo>
                    <a:lnTo>
                      <a:pt x="1509" y="155"/>
                    </a:lnTo>
                    <a:lnTo>
                      <a:pt x="1509" y="155"/>
                    </a:lnTo>
                    <a:lnTo>
                      <a:pt x="1506" y="138"/>
                    </a:lnTo>
                    <a:lnTo>
                      <a:pt x="1500" y="122"/>
                    </a:lnTo>
                    <a:lnTo>
                      <a:pt x="1494" y="107"/>
                    </a:lnTo>
                    <a:lnTo>
                      <a:pt x="1486" y="92"/>
                    </a:lnTo>
                    <a:lnTo>
                      <a:pt x="1477" y="78"/>
                    </a:lnTo>
                    <a:lnTo>
                      <a:pt x="1467" y="67"/>
                    </a:lnTo>
                    <a:lnTo>
                      <a:pt x="1456" y="53"/>
                    </a:lnTo>
                    <a:lnTo>
                      <a:pt x="1444" y="44"/>
                    </a:lnTo>
                    <a:lnTo>
                      <a:pt x="1431" y="32"/>
                    </a:lnTo>
                    <a:lnTo>
                      <a:pt x="1417" y="25"/>
                    </a:lnTo>
                    <a:lnTo>
                      <a:pt x="1402" y="17"/>
                    </a:lnTo>
                    <a:lnTo>
                      <a:pt x="1387" y="11"/>
                    </a:lnTo>
                    <a:lnTo>
                      <a:pt x="1371" y="5"/>
                    </a:lnTo>
                    <a:lnTo>
                      <a:pt x="1356" y="2"/>
                    </a:lnTo>
                    <a:lnTo>
                      <a:pt x="1339" y="0"/>
                    </a:lnTo>
                    <a:lnTo>
                      <a:pt x="1321" y="0"/>
                    </a:lnTo>
                    <a:lnTo>
                      <a:pt x="1310" y="0"/>
                    </a:lnTo>
                    <a:lnTo>
                      <a:pt x="1300" y="0"/>
                    </a:lnTo>
                    <a:lnTo>
                      <a:pt x="1291" y="2"/>
                    </a:lnTo>
                    <a:lnTo>
                      <a:pt x="1279" y="3"/>
                    </a:lnTo>
                    <a:lnTo>
                      <a:pt x="1270" y="5"/>
                    </a:lnTo>
                    <a:lnTo>
                      <a:pt x="1260" y="9"/>
                    </a:lnTo>
                    <a:lnTo>
                      <a:pt x="1250" y="13"/>
                    </a:lnTo>
                    <a:lnTo>
                      <a:pt x="1241" y="17"/>
                    </a:lnTo>
                    <a:lnTo>
                      <a:pt x="1231" y="21"/>
                    </a:lnTo>
                    <a:lnTo>
                      <a:pt x="1222" y="26"/>
                    </a:lnTo>
                    <a:lnTo>
                      <a:pt x="1214" y="32"/>
                    </a:lnTo>
                    <a:lnTo>
                      <a:pt x="1206" y="38"/>
                    </a:lnTo>
                    <a:lnTo>
                      <a:pt x="1189" y="51"/>
                    </a:lnTo>
                    <a:lnTo>
                      <a:pt x="1176" y="67"/>
                    </a:lnTo>
                    <a:lnTo>
                      <a:pt x="1176" y="67"/>
                    </a:lnTo>
                    <a:lnTo>
                      <a:pt x="1162" y="51"/>
                    </a:lnTo>
                    <a:lnTo>
                      <a:pt x="1149" y="38"/>
                    </a:lnTo>
                    <a:lnTo>
                      <a:pt x="1131" y="26"/>
                    </a:lnTo>
                    <a:lnTo>
                      <a:pt x="1124" y="21"/>
                    </a:lnTo>
                    <a:lnTo>
                      <a:pt x="1114" y="17"/>
                    </a:lnTo>
                    <a:lnTo>
                      <a:pt x="1107" y="13"/>
                    </a:lnTo>
                    <a:lnTo>
                      <a:pt x="1097" y="9"/>
                    </a:lnTo>
                    <a:lnTo>
                      <a:pt x="1087" y="5"/>
                    </a:lnTo>
                    <a:lnTo>
                      <a:pt x="1078" y="3"/>
                    </a:lnTo>
                    <a:lnTo>
                      <a:pt x="1068" y="2"/>
                    </a:lnTo>
                    <a:lnTo>
                      <a:pt x="1059" y="0"/>
                    </a:lnTo>
                    <a:lnTo>
                      <a:pt x="1049" y="0"/>
                    </a:lnTo>
                    <a:lnTo>
                      <a:pt x="1039" y="0"/>
                    </a:lnTo>
                    <a:lnTo>
                      <a:pt x="1026" y="0"/>
                    </a:lnTo>
                    <a:lnTo>
                      <a:pt x="1014" y="0"/>
                    </a:lnTo>
                    <a:lnTo>
                      <a:pt x="1003" y="2"/>
                    </a:lnTo>
                    <a:lnTo>
                      <a:pt x="991" y="5"/>
                    </a:lnTo>
                    <a:lnTo>
                      <a:pt x="980" y="9"/>
                    </a:lnTo>
                    <a:lnTo>
                      <a:pt x="968" y="13"/>
                    </a:lnTo>
                    <a:lnTo>
                      <a:pt x="959" y="19"/>
                    </a:lnTo>
                    <a:lnTo>
                      <a:pt x="947" y="25"/>
                    </a:lnTo>
                    <a:lnTo>
                      <a:pt x="938" y="30"/>
                    </a:lnTo>
                    <a:lnTo>
                      <a:pt x="928" y="38"/>
                    </a:lnTo>
                    <a:lnTo>
                      <a:pt x="920" y="46"/>
                    </a:lnTo>
                    <a:lnTo>
                      <a:pt x="913" y="55"/>
                    </a:lnTo>
                    <a:lnTo>
                      <a:pt x="905" y="63"/>
                    </a:lnTo>
                    <a:lnTo>
                      <a:pt x="897" y="72"/>
                    </a:lnTo>
                    <a:lnTo>
                      <a:pt x="890" y="82"/>
                    </a:lnTo>
                    <a:lnTo>
                      <a:pt x="884" y="94"/>
                    </a:lnTo>
                    <a:lnTo>
                      <a:pt x="886" y="97"/>
                    </a:lnTo>
                    <a:lnTo>
                      <a:pt x="871" y="82"/>
                    </a:lnTo>
                    <a:lnTo>
                      <a:pt x="853" y="71"/>
                    </a:lnTo>
                    <a:lnTo>
                      <a:pt x="836" y="61"/>
                    </a:lnTo>
                    <a:lnTo>
                      <a:pt x="817" y="51"/>
                    </a:lnTo>
                    <a:lnTo>
                      <a:pt x="798" y="46"/>
                    </a:lnTo>
                    <a:lnTo>
                      <a:pt x="779" y="40"/>
                    </a:lnTo>
                    <a:lnTo>
                      <a:pt x="769" y="38"/>
                    </a:lnTo>
                    <a:lnTo>
                      <a:pt x="759" y="38"/>
                    </a:lnTo>
                    <a:lnTo>
                      <a:pt x="748" y="36"/>
                    </a:lnTo>
                    <a:lnTo>
                      <a:pt x="738" y="36"/>
                    </a:lnTo>
                    <a:lnTo>
                      <a:pt x="723" y="36"/>
                    </a:lnTo>
                    <a:lnTo>
                      <a:pt x="709" y="38"/>
                    </a:lnTo>
                    <a:lnTo>
                      <a:pt x="694" y="40"/>
                    </a:lnTo>
                    <a:lnTo>
                      <a:pt x="681" y="44"/>
                    </a:lnTo>
                    <a:lnTo>
                      <a:pt x="667" y="48"/>
                    </a:lnTo>
                    <a:lnTo>
                      <a:pt x="654" y="53"/>
                    </a:lnTo>
                    <a:lnTo>
                      <a:pt x="642" y="59"/>
                    </a:lnTo>
                    <a:lnTo>
                      <a:pt x="629" y="67"/>
                    </a:lnTo>
                    <a:lnTo>
                      <a:pt x="617" y="74"/>
                    </a:lnTo>
                    <a:lnTo>
                      <a:pt x="606" y="82"/>
                    </a:lnTo>
                    <a:lnTo>
                      <a:pt x="596" y="92"/>
                    </a:lnTo>
                    <a:lnTo>
                      <a:pt x="587" y="101"/>
                    </a:lnTo>
                    <a:lnTo>
                      <a:pt x="577" y="113"/>
                    </a:lnTo>
                    <a:lnTo>
                      <a:pt x="567" y="122"/>
                    </a:lnTo>
                    <a:lnTo>
                      <a:pt x="560" y="136"/>
                    </a:lnTo>
                    <a:lnTo>
                      <a:pt x="552" y="147"/>
                    </a:lnTo>
                    <a:lnTo>
                      <a:pt x="552" y="149"/>
                    </a:lnTo>
                    <a:lnTo>
                      <a:pt x="537" y="140"/>
                    </a:lnTo>
                    <a:lnTo>
                      <a:pt x="520" y="134"/>
                    </a:lnTo>
                    <a:lnTo>
                      <a:pt x="504" y="126"/>
                    </a:lnTo>
                    <a:lnTo>
                      <a:pt x="487" y="122"/>
                    </a:lnTo>
                    <a:lnTo>
                      <a:pt x="470" y="119"/>
                    </a:lnTo>
                    <a:lnTo>
                      <a:pt x="452" y="115"/>
                    </a:lnTo>
                    <a:lnTo>
                      <a:pt x="435" y="113"/>
                    </a:lnTo>
                    <a:lnTo>
                      <a:pt x="418" y="113"/>
                    </a:lnTo>
                    <a:lnTo>
                      <a:pt x="404" y="113"/>
                    </a:lnTo>
                    <a:lnTo>
                      <a:pt x="389" y="115"/>
                    </a:lnTo>
                    <a:lnTo>
                      <a:pt x="378" y="115"/>
                    </a:lnTo>
                    <a:lnTo>
                      <a:pt x="364" y="119"/>
                    </a:lnTo>
                    <a:lnTo>
                      <a:pt x="351" y="120"/>
                    </a:lnTo>
                    <a:lnTo>
                      <a:pt x="337" y="124"/>
                    </a:lnTo>
                    <a:lnTo>
                      <a:pt x="326" y="128"/>
                    </a:lnTo>
                    <a:lnTo>
                      <a:pt x="314" y="134"/>
                    </a:lnTo>
                    <a:lnTo>
                      <a:pt x="301" y="140"/>
                    </a:lnTo>
                    <a:lnTo>
                      <a:pt x="291" y="145"/>
                    </a:lnTo>
                    <a:lnTo>
                      <a:pt x="280" y="151"/>
                    </a:lnTo>
                    <a:lnTo>
                      <a:pt x="268" y="159"/>
                    </a:lnTo>
                    <a:lnTo>
                      <a:pt x="259" y="165"/>
                    </a:lnTo>
                    <a:lnTo>
                      <a:pt x="247" y="172"/>
                    </a:lnTo>
                    <a:lnTo>
                      <a:pt x="230" y="189"/>
                    </a:lnTo>
                    <a:lnTo>
                      <a:pt x="213" y="209"/>
                    </a:lnTo>
                    <a:lnTo>
                      <a:pt x="203" y="218"/>
                    </a:lnTo>
                    <a:lnTo>
                      <a:pt x="197" y="230"/>
                    </a:lnTo>
                    <a:lnTo>
                      <a:pt x="190" y="239"/>
                    </a:lnTo>
                    <a:lnTo>
                      <a:pt x="184" y="251"/>
                    </a:lnTo>
                    <a:lnTo>
                      <a:pt x="178" y="262"/>
                    </a:lnTo>
                    <a:lnTo>
                      <a:pt x="172" y="274"/>
                    </a:lnTo>
                    <a:lnTo>
                      <a:pt x="167" y="287"/>
                    </a:lnTo>
                    <a:lnTo>
                      <a:pt x="163" y="299"/>
                    </a:lnTo>
                    <a:lnTo>
                      <a:pt x="159" y="312"/>
                    </a:lnTo>
                    <a:lnTo>
                      <a:pt x="157" y="324"/>
                    </a:lnTo>
                    <a:lnTo>
                      <a:pt x="153" y="337"/>
                    </a:lnTo>
                    <a:lnTo>
                      <a:pt x="153" y="351"/>
                    </a:lnTo>
                    <a:lnTo>
                      <a:pt x="151" y="364"/>
                    </a:lnTo>
                    <a:lnTo>
                      <a:pt x="151" y="377"/>
                    </a:lnTo>
                    <a:lnTo>
                      <a:pt x="151" y="397"/>
                    </a:lnTo>
                    <a:lnTo>
                      <a:pt x="153" y="414"/>
                    </a:lnTo>
                    <a:lnTo>
                      <a:pt x="153" y="4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04"/>
              <p:cNvSpPr>
                <a:spLocks/>
              </p:cNvSpPr>
              <p:nvPr/>
            </p:nvSpPr>
            <p:spPr bwMode="auto">
              <a:xfrm>
                <a:off x="909" y="4951"/>
                <a:ext cx="4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21" y="10"/>
                  </a:cxn>
                  <a:cxn ang="0">
                    <a:pos x="33" y="14"/>
                  </a:cxn>
                  <a:cxn ang="0">
                    <a:pos x="42" y="18"/>
                  </a:cxn>
                  <a:cxn ang="0">
                    <a:pos x="54" y="19"/>
                  </a:cxn>
                  <a:cxn ang="0">
                    <a:pos x="65" y="21"/>
                  </a:cxn>
                  <a:cxn ang="0">
                    <a:pos x="77" y="23"/>
                  </a:cxn>
                  <a:cxn ang="0">
                    <a:pos x="88" y="23"/>
                  </a:cxn>
                  <a:cxn ang="0">
                    <a:pos x="94" y="23"/>
                  </a:cxn>
                  <a:cxn ang="0">
                    <a:pos x="102" y="23"/>
                  </a:cxn>
                </a:cxnLst>
                <a:rect l="0" t="0" r="r" b="b"/>
                <a:pathLst>
                  <a:path w="102" h="23">
                    <a:moveTo>
                      <a:pt x="0" y="0"/>
                    </a:moveTo>
                    <a:lnTo>
                      <a:pt x="12" y="6"/>
                    </a:lnTo>
                    <a:lnTo>
                      <a:pt x="21" y="10"/>
                    </a:lnTo>
                    <a:lnTo>
                      <a:pt x="33" y="14"/>
                    </a:lnTo>
                    <a:lnTo>
                      <a:pt x="42" y="18"/>
                    </a:lnTo>
                    <a:lnTo>
                      <a:pt x="54" y="19"/>
                    </a:lnTo>
                    <a:lnTo>
                      <a:pt x="65" y="21"/>
                    </a:lnTo>
                    <a:lnTo>
                      <a:pt x="77" y="23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102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05"/>
              <p:cNvSpPr>
                <a:spLocks/>
              </p:cNvSpPr>
              <p:nvPr/>
            </p:nvSpPr>
            <p:spPr bwMode="auto">
              <a:xfrm>
                <a:off x="975" y="5056"/>
                <a:ext cx="20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9"/>
                  </a:cxn>
                  <a:cxn ang="0">
                    <a:pos x="21" y="7"/>
                  </a:cxn>
                  <a:cxn ang="0">
                    <a:pos x="32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11">
                    <a:moveTo>
                      <a:pt x="0" y="11"/>
                    </a:moveTo>
                    <a:lnTo>
                      <a:pt x="11" y="9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306"/>
              <p:cNvSpPr>
                <a:spLocks/>
              </p:cNvSpPr>
              <p:nvPr/>
            </p:nvSpPr>
            <p:spPr bwMode="auto">
              <a:xfrm>
                <a:off x="1155" y="5084"/>
                <a:ext cx="1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3"/>
                  </a:cxn>
                  <a:cxn ang="0">
                    <a:pos x="12" y="25"/>
                  </a:cxn>
                  <a:cxn ang="0">
                    <a:pos x="17" y="38"/>
                  </a:cxn>
                  <a:cxn ang="0">
                    <a:pos x="25" y="49"/>
                  </a:cxn>
                </a:cxnLst>
                <a:rect l="0" t="0" r="r" b="b"/>
                <a:pathLst>
                  <a:path w="25" h="49">
                    <a:moveTo>
                      <a:pt x="0" y="0"/>
                    </a:moveTo>
                    <a:lnTo>
                      <a:pt x="6" y="13"/>
                    </a:lnTo>
                    <a:lnTo>
                      <a:pt x="12" y="25"/>
                    </a:lnTo>
                    <a:lnTo>
                      <a:pt x="17" y="38"/>
                    </a:lnTo>
                    <a:lnTo>
                      <a:pt x="25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307"/>
              <p:cNvSpPr>
                <a:spLocks/>
              </p:cNvSpPr>
              <p:nvPr/>
            </p:nvSpPr>
            <p:spPr bwMode="auto">
              <a:xfrm>
                <a:off x="1383" y="5054"/>
                <a:ext cx="5" cy="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2"/>
                  </a:cxn>
                  <a:cxn ang="0">
                    <a:pos x="5" y="29"/>
                  </a:cxn>
                  <a:cxn ang="0">
                    <a:pos x="7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55">
                    <a:moveTo>
                      <a:pt x="0" y="55"/>
                    </a:moveTo>
                    <a:lnTo>
                      <a:pt x="2" y="42"/>
                    </a:lnTo>
                    <a:lnTo>
                      <a:pt x="5" y="29"/>
                    </a:lnTo>
                    <a:lnTo>
                      <a:pt x="7" y="15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308"/>
              <p:cNvSpPr>
                <a:spLocks/>
              </p:cNvSpPr>
              <p:nvPr/>
            </p:nvSpPr>
            <p:spPr bwMode="auto">
              <a:xfrm>
                <a:off x="1483" y="4924"/>
                <a:ext cx="58" cy="79"/>
              </a:xfrm>
              <a:custGeom>
                <a:avLst/>
                <a:gdLst/>
                <a:ahLst/>
                <a:cxnLst>
                  <a:cxn ang="0">
                    <a:pos x="127" y="206"/>
                  </a:cxn>
                  <a:cxn ang="0">
                    <a:pos x="129" y="204"/>
                  </a:cxn>
                  <a:cxn ang="0">
                    <a:pos x="127" y="188"/>
                  </a:cxn>
                  <a:cxn ang="0">
                    <a:pos x="125" y="173"/>
                  </a:cxn>
                  <a:cxn ang="0">
                    <a:pos x="123" y="156"/>
                  </a:cxn>
                  <a:cxn ang="0">
                    <a:pos x="119" y="140"/>
                  </a:cxn>
                  <a:cxn ang="0">
                    <a:pos x="114" y="127"/>
                  </a:cxn>
                  <a:cxn ang="0">
                    <a:pos x="108" y="112"/>
                  </a:cxn>
                  <a:cxn ang="0">
                    <a:pos x="102" y="98"/>
                  </a:cxn>
                  <a:cxn ang="0">
                    <a:pos x="92" y="85"/>
                  </a:cxn>
                  <a:cxn ang="0">
                    <a:pos x="85" y="71"/>
                  </a:cxn>
                  <a:cxn ang="0">
                    <a:pos x="75" y="58"/>
                  </a:cxn>
                  <a:cxn ang="0">
                    <a:pos x="64" y="46"/>
                  </a:cxn>
                  <a:cxn ang="0">
                    <a:pos x="52" y="37"/>
                  </a:cxn>
                  <a:cxn ang="0">
                    <a:pos x="41" y="25"/>
                  </a:cxn>
                  <a:cxn ang="0">
                    <a:pos x="27" y="16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29" h="206">
                    <a:moveTo>
                      <a:pt x="127" y="206"/>
                    </a:moveTo>
                    <a:lnTo>
                      <a:pt x="129" y="204"/>
                    </a:lnTo>
                    <a:lnTo>
                      <a:pt x="127" y="188"/>
                    </a:lnTo>
                    <a:lnTo>
                      <a:pt x="125" y="173"/>
                    </a:lnTo>
                    <a:lnTo>
                      <a:pt x="123" y="156"/>
                    </a:lnTo>
                    <a:lnTo>
                      <a:pt x="119" y="140"/>
                    </a:lnTo>
                    <a:lnTo>
                      <a:pt x="114" y="127"/>
                    </a:lnTo>
                    <a:lnTo>
                      <a:pt x="108" y="112"/>
                    </a:lnTo>
                    <a:lnTo>
                      <a:pt x="102" y="98"/>
                    </a:lnTo>
                    <a:lnTo>
                      <a:pt x="92" y="85"/>
                    </a:lnTo>
                    <a:lnTo>
                      <a:pt x="85" y="71"/>
                    </a:lnTo>
                    <a:lnTo>
                      <a:pt x="75" y="58"/>
                    </a:lnTo>
                    <a:lnTo>
                      <a:pt x="64" y="46"/>
                    </a:lnTo>
                    <a:lnTo>
                      <a:pt x="52" y="37"/>
                    </a:lnTo>
                    <a:lnTo>
                      <a:pt x="41" y="25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309"/>
              <p:cNvSpPr>
                <a:spLocks/>
              </p:cNvSpPr>
              <p:nvPr/>
            </p:nvSpPr>
            <p:spPr bwMode="auto">
              <a:xfrm>
                <a:off x="1594" y="4838"/>
                <a:ext cx="27" cy="3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3" y="42"/>
                  </a:cxn>
                  <a:cxn ang="0">
                    <a:pos x="40" y="32"/>
                  </a:cxn>
                  <a:cxn ang="0">
                    <a:pos x="46" y="21"/>
                  </a:cxn>
                  <a:cxn ang="0">
                    <a:pos x="52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10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3" y="42"/>
                    </a:lnTo>
                    <a:lnTo>
                      <a:pt x="40" y="32"/>
                    </a:lnTo>
                    <a:lnTo>
                      <a:pt x="46" y="21"/>
                    </a:lnTo>
                    <a:lnTo>
                      <a:pt x="52" y="11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310"/>
              <p:cNvSpPr>
                <a:spLocks/>
              </p:cNvSpPr>
              <p:nvPr/>
            </p:nvSpPr>
            <p:spPr bwMode="auto">
              <a:xfrm>
                <a:off x="1558" y="4727"/>
                <a:ext cx="2" cy="1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4" y="34"/>
                  </a:cxn>
                  <a:cxn ang="0">
                    <a:pos x="2" y="17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lnTo>
                      <a:pt x="4" y="34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311"/>
              <p:cNvSpPr>
                <a:spLocks/>
              </p:cNvSpPr>
              <p:nvPr/>
            </p:nvSpPr>
            <p:spPr bwMode="auto">
              <a:xfrm>
                <a:off x="1392" y="4693"/>
                <a:ext cx="14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9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0" y="46"/>
                  </a:cxn>
                </a:cxnLst>
                <a:rect l="0" t="0" r="r" b="b"/>
                <a:pathLst>
                  <a:path w="29" h="46">
                    <a:moveTo>
                      <a:pt x="29" y="0"/>
                    </a:moveTo>
                    <a:lnTo>
                      <a:pt x="19" y="9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312"/>
              <p:cNvSpPr>
                <a:spLocks/>
              </p:cNvSpPr>
              <p:nvPr/>
            </p:nvSpPr>
            <p:spPr bwMode="auto">
              <a:xfrm>
                <a:off x="1267" y="4704"/>
                <a:ext cx="6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2" y="30"/>
                  </a:cxn>
                  <a:cxn ang="0">
                    <a:pos x="0" y="40"/>
                  </a:cxn>
                </a:cxnLst>
                <a:rect l="0" t="0" r="r" b="b"/>
                <a:pathLst>
                  <a:path w="13" h="40">
                    <a:moveTo>
                      <a:pt x="13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2" y="3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313"/>
              <p:cNvSpPr>
                <a:spLocks/>
              </p:cNvSpPr>
              <p:nvPr/>
            </p:nvSpPr>
            <p:spPr bwMode="auto">
              <a:xfrm>
                <a:off x="1122" y="4726"/>
                <a:ext cx="23" cy="15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39" y="29"/>
                  </a:cxn>
                  <a:cxn ang="0">
                    <a:pos x="27" y="17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39" y="29"/>
                    </a:lnTo>
                    <a:lnTo>
                      <a:pt x="27" y="17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14"/>
              <p:cNvSpPr>
                <a:spLocks/>
              </p:cNvSpPr>
              <p:nvPr/>
            </p:nvSpPr>
            <p:spPr bwMode="auto">
              <a:xfrm>
                <a:off x="941" y="4828"/>
                <a:ext cx="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0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4" y="21"/>
                    </a:lnTo>
                    <a:lnTo>
                      <a:pt x="1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9" name="Oval 300"/>
            <p:cNvSpPr>
              <a:spLocks noChangeArrowheads="1"/>
            </p:cNvSpPr>
            <p:nvPr/>
          </p:nvSpPr>
          <p:spPr bwMode="auto">
            <a:xfrm>
              <a:off x="6120344" y="598346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20787351">
              <a:off x="5954095" y="5987428"/>
              <a:ext cx="260600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1" name="Group 301"/>
            <p:cNvGrpSpPr>
              <a:grpSpLocks/>
            </p:cNvGrpSpPr>
            <p:nvPr/>
          </p:nvGrpSpPr>
          <p:grpSpPr bwMode="auto">
            <a:xfrm rot="21428176">
              <a:off x="5942544" y="5967588"/>
              <a:ext cx="282575" cy="236538"/>
              <a:chOff x="867" y="4664"/>
              <a:chExt cx="791" cy="507"/>
            </a:xfrm>
          </p:grpSpPr>
          <p:sp>
            <p:nvSpPr>
              <p:cNvPr id="172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4664"/>
                <a:ext cx="79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03"/>
              <p:cNvSpPr>
                <a:spLocks/>
              </p:cNvSpPr>
              <p:nvPr/>
            </p:nvSpPr>
            <p:spPr bwMode="auto">
              <a:xfrm>
                <a:off x="871" y="4668"/>
                <a:ext cx="775" cy="481"/>
              </a:xfrm>
              <a:custGeom>
                <a:avLst/>
                <a:gdLst/>
                <a:ahLst/>
                <a:cxnLst>
                  <a:cxn ang="0">
                    <a:pos x="80" y="439"/>
                  </a:cxn>
                  <a:cxn ang="0">
                    <a:pos x="19" y="508"/>
                  </a:cxn>
                  <a:cxn ang="0">
                    <a:pos x="0" y="596"/>
                  </a:cxn>
                  <a:cxn ang="0">
                    <a:pos x="17" y="659"/>
                  </a:cxn>
                  <a:cxn ang="0">
                    <a:pos x="57" y="711"/>
                  </a:cxn>
                  <a:cxn ang="0">
                    <a:pos x="65" y="755"/>
                  </a:cxn>
                  <a:cxn ang="0">
                    <a:pos x="38" y="847"/>
                  </a:cxn>
                  <a:cxn ang="0">
                    <a:pos x="67" y="941"/>
                  </a:cxn>
                  <a:cxn ang="0">
                    <a:pos x="144" y="1005"/>
                  </a:cxn>
                  <a:cxn ang="0">
                    <a:pos x="230" y="1016"/>
                  </a:cxn>
                  <a:cxn ang="0">
                    <a:pos x="291" y="1095"/>
                  </a:cxn>
                  <a:cxn ang="0">
                    <a:pos x="395" y="1154"/>
                  </a:cxn>
                  <a:cxn ang="0">
                    <a:pos x="514" y="1170"/>
                  </a:cxn>
                  <a:cxn ang="0">
                    <a:pos x="631" y="1137"/>
                  </a:cxn>
                  <a:cxn ang="0">
                    <a:pos x="692" y="1177"/>
                  </a:cxn>
                  <a:cxn ang="0">
                    <a:pos x="775" y="1227"/>
                  </a:cxn>
                  <a:cxn ang="0">
                    <a:pos x="871" y="1246"/>
                  </a:cxn>
                  <a:cxn ang="0">
                    <a:pos x="993" y="1216"/>
                  </a:cxn>
                  <a:cxn ang="0">
                    <a:pos x="1087" y="1133"/>
                  </a:cxn>
                  <a:cxn ang="0">
                    <a:pos x="1139" y="1066"/>
                  </a:cxn>
                  <a:cxn ang="0">
                    <a:pos x="1229" y="1091"/>
                  </a:cxn>
                  <a:cxn ang="0">
                    <a:pos x="1302" y="1085"/>
                  </a:cxn>
                  <a:cxn ang="0">
                    <a:pos x="1390" y="1041"/>
                  </a:cxn>
                  <a:cxn ang="0">
                    <a:pos x="1460" y="945"/>
                  </a:cxn>
                  <a:cxn ang="0">
                    <a:pos x="1473" y="878"/>
                  </a:cxn>
                  <a:cxn ang="0">
                    <a:pos x="1521" y="855"/>
                  </a:cxn>
                  <a:cxn ang="0">
                    <a:pos x="1621" y="794"/>
                  </a:cxn>
                  <a:cxn ang="0">
                    <a:pos x="1690" y="686"/>
                  </a:cxn>
                  <a:cxn ang="0">
                    <a:pos x="1701" y="615"/>
                  </a:cxn>
                  <a:cxn ang="0">
                    <a:pos x="1680" y="498"/>
                  </a:cxn>
                  <a:cxn ang="0">
                    <a:pos x="1653" y="422"/>
                  </a:cxn>
                  <a:cxn ang="0">
                    <a:pos x="1665" y="358"/>
                  </a:cxn>
                  <a:cxn ang="0">
                    <a:pos x="1640" y="259"/>
                  </a:cxn>
                  <a:cxn ang="0">
                    <a:pos x="1571" y="184"/>
                  </a:cxn>
                  <a:cxn ang="0">
                    <a:pos x="1506" y="138"/>
                  </a:cxn>
                  <a:cxn ang="0">
                    <a:pos x="1456" y="53"/>
                  </a:cxn>
                  <a:cxn ang="0">
                    <a:pos x="1371" y="5"/>
                  </a:cxn>
                  <a:cxn ang="0">
                    <a:pos x="1291" y="2"/>
                  </a:cxn>
                  <a:cxn ang="0">
                    <a:pos x="1231" y="21"/>
                  </a:cxn>
                  <a:cxn ang="0">
                    <a:pos x="1176" y="67"/>
                  </a:cxn>
                  <a:cxn ang="0">
                    <a:pos x="1107" y="13"/>
                  </a:cxn>
                  <a:cxn ang="0">
                    <a:pos x="1049" y="0"/>
                  </a:cxn>
                  <a:cxn ang="0">
                    <a:pos x="980" y="9"/>
                  </a:cxn>
                  <a:cxn ang="0">
                    <a:pos x="920" y="46"/>
                  </a:cxn>
                  <a:cxn ang="0">
                    <a:pos x="886" y="97"/>
                  </a:cxn>
                  <a:cxn ang="0">
                    <a:pos x="779" y="40"/>
                  </a:cxn>
                  <a:cxn ang="0">
                    <a:pos x="709" y="38"/>
                  </a:cxn>
                  <a:cxn ang="0">
                    <a:pos x="629" y="67"/>
                  </a:cxn>
                  <a:cxn ang="0">
                    <a:pos x="567" y="122"/>
                  </a:cxn>
                  <a:cxn ang="0">
                    <a:pos x="504" y="126"/>
                  </a:cxn>
                  <a:cxn ang="0">
                    <a:pos x="404" y="113"/>
                  </a:cxn>
                  <a:cxn ang="0">
                    <a:pos x="326" y="128"/>
                  </a:cxn>
                  <a:cxn ang="0">
                    <a:pos x="259" y="165"/>
                  </a:cxn>
                  <a:cxn ang="0">
                    <a:pos x="190" y="239"/>
                  </a:cxn>
                  <a:cxn ang="0">
                    <a:pos x="159" y="312"/>
                  </a:cxn>
                  <a:cxn ang="0">
                    <a:pos x="151" y="397"/>
                  </a:cxn>
                </a:cxnLst>
                <a:rect l="0" t="0" r="r" b="b"/>
                <a:pathLst>
                  <a:path w="1703" h="1246">
                    <a:moveTo>
                      <a:pt x="153" y="414"/>
                    </a:moveTo>
                    <a:lnTo>
                      <a:pt x="138" y="416"/>
                    </a:lnTo>
                    <a:lnTo>
                      <a:pt x="122" y="420"/>
                    </a:lnTo>
                    <a:lnTo>
                      <a:pt x="107" y="425"/>
                    </a:lnTo>
                    <a:lnTo>
                      <a:pt x="94" y="431"/>
                    </a:lnTo>
                    <a:lnTo>
                      <a:pt x="80" y="439"/>
                    </a:lnTo>
                    <a:lnTo>
                      <a:pt x="67" y="448"/>
                    </a:lnTo>
                    <a:lnTo>
                      <a:pt x="55" y="458"/>
                    </a:lnTo>
                    <a:lnTo>
                      <a:pt x="44" y="470"/>
                    </a:lnTo>
                    <a:lnTo>
                      <a:pt x="34" y="481"/>
                    </a:lnTo>
                    <a:lnTo>
                      <a:pt x="27" y="494"/>
                    </a:lnTo>
                    <a:lnTo>
                      <a:pt x="19" y="508"/>
                    </a:lnTo>
                    <a:lnTo>
                      <a:pt x="11" y="521"/>
                    </a:lnTo>
                    <a:lnTo>
                      <a:pt x="7" y="537"/>
                    </a:lnTo>
                    <a:lnTo>
                      <a:pt x="4" y="552"/>
                    </a:lnTo>
                    <a:lnTo>
                      <a:pt x="2" y="567"/>
                    </a:lnTo>
                    <a:lnTo>
                      <a:pt x="0" y="585"/>
                    </a:lnTo>
                    <a:lnTo>
                      <a:pt x="0" y="596"/>
                    </a:lnTo>
                    <a:lnTo>
                      <a:pt x="2" y="606"/>
                    </a:lnTo>
                    <a:lnTo>
                      <a:pt x="4" y="617"/>
                    </a:lnTo>
                    <a:lnTo>
                      <a:pt x="5" y="629"/>
                    </a:lnTo>
                    <a:lnTo>
                      <a:pt x="9" y="638"/>
                    </a:lnTo>
                    <a:lnTo>
                      <a:pt x="13" y="650"/>
                    </a:lnTo>
                    <a:lnTo>
                      <a:pt x="17" y="659"/>
                    </a:lnTo>
                    <a:lnTo>
                      <a:pt x="23" y="669"/>
                    </a:lnTo>
                    <a:lnTo>
                      <a:pt x="28" y="679"/>
                    </a:lnTo>
                    <a:lnTo>
                      <a:pt x="34" y="688"/>
                    </a:lnTo>
                    <a:lnTo>
                      <a:pt x="42" y="696"/>
                    </a:lnTo>
                    <a:lnTo>
                      <a:pt x="50" y="704"/>
                    </a:lnTo>
                    <a:lnTo>
                      <a:pt x="57" y="711"/>
                    </a:lnTo>
                    <a:lnTo>
                      <a:pt x="67" y="719"/>
                    </a:lnTo>
                    <a:lnTo>
                      <a:pt x="74" y="727"/>
                    </a:lnTo>
                    <a:lnTo>
                      <a:pt x="84" y="732"/>
                    </a:lnTo>
                    <a:lnTo>
                      <a:pt x="84" y="730"/>
                    </a:lnTo>
                    <a:lnTo>
                      <a:pt x="74" y="742"/>
                    </a:lnTo>
                    <a:lnTo>
                      <a:pt x="65" y="755"/>
                    </a:lnTo>
                    <a:lnTo>
                      <a:pt x="57" y="769"/>
                    </a:lnTo>
                    <a:lnTo>
                      <a:pt x="50" y="784"/>
                    </a:lnTo>
                    <a:lnTo>
                      <a:pt x="44" y="799"/>
                    </a:lnTo>
                    <a:lnTo>
                      <a:pt x="40" y="815"/>
                    </a:lnTo>
                    <a:lnTo>
                      <a:pt x="38" y="830"/>
                    </a:lnTo>
                    <a:lnTo>
                      <a:pt x="38" y="847"/>
                    </a:lnTo>
                    <a:lnTo>
                      <a:pt x="38" y="865"/>
                    </a:lnTo>
                    <a:lnTo>
                      <a:pt x="42" y="882"/>
                    </a:lnTo>
                    <a:lnTo>
                      <a:pt x="46" y="897"/>
                    </a:lnTo>
                    <a:lnTo>
                      <a:pt x="51" y="913"/>
                    </a:lnTo>
                    <a:lnTo>
                      <a:pt x="59" y="928"/>
                    </a:lnTo>
                    <a:lnTo>
                      <a:pt x="67" y="941"/>
                    </a:lnTo>
                    <a:lnTo>
                      <a:pt x="76" y="955"/>
                    </a:lnTo>
                    <a:lnTo>
                      <a:pt x="88" y="968"/>
                    </a:lnTo>
                    <a:lnTo>
                      <a:pt x="99" y="978"/>
                    </a:lnTo>
                    <a:lnTo>
                      <a:pt x="113" y="989"/>
                    </a:lnTo>
                    <a:lnTo>
                      <a:pt x="128" y="997"/>
                    </a:lnTo>
                    <a:lnTo>
                      <a:pt x="144" y="1005"/>
                    </a:lnTo>
                    <a:lnTo>
                      <a:pt x="159" y="1010"/>
                    </a:lnTo>
                    <a:lnTo>
                      <a:pt x="174" y="1014"/>
                    </a:lnTo>
                    <a:lnTo>
                      <a:pt x="192" y="1016"/>
                    </a:lnTo>
                    <a:lnTo>
                      <a:pt x="209" y="1018"/>
                    </a:lnTo>
                    <a:lnTo>
                      <a:pt x="220" y="1018"/>
                    </a:lnTo>
                    <a:lnTo>
                      <a:pt x="230" y="1016"/>
                    </a:lnTo>
                    <a:lnTo>
                      <a:pt x="228" y="1018"/>
                    </a:lnTo>
                    <a:lnTo>
                      <a:pt x="239" y="1035"/>
                    </a:lnTo>
                    <a:lnTo>
                      <a:pt x="251" y="1051"/>
                    </a:lnTo>
                    <a:lnTo>
                      <a:pt x="264" y="1066"/>
                    </a:lnTo>
                    <a:lnTo>
                      <a:pt x="278" y="1081"/>
                    </a:lnTo>
                    <a:lnTo>
                      <a:pt x="291" y="1095"/>
                    </a:lnTo>
                    <a:lnTo>
                      <a:pt x="307" y="1108"/>
                    </a:lnTo>
                    <a:lnTo>
                      <a:pt x="324" y="1120"/>
                    </a:lnTo>
                    <a:lnTo>
                      <a:pt x="339" y="1129"/>
                    </a:lnTo>
                    <a:lnTo>
                      <a:pt x="358" y="1139"/>
                    </a:lnTo>
                    <a:lnTo>
                      <a:pt x="376" y="1147"/>
                    </a:lnTo>
                    <a:lnTo>
                      <a:pt x="395" y="1154"/>
                    </a:lnTo>
                    <a:lnTo>
                      <a:pt x="412" y="1160"/>
                    </a:lnTo>
                    <a:lnTo>
                      <a:pt x="433" y="1164"/>
                    </a:lnTo>
                    <a:lnTo>
                      <a:pt x="452" y="1168"/>
                    </a:lnTo>
                    <a:lnTo>
                      <a:pt x="472" y="1170"/>
                    </a:lnTo>
                    <a:lnTo>
                      <a:pt x="493" y="1170"/>
                    </a:lnTo>
                    <a:lnTo>
                      <a:pt x="514" y="1170"/>
                    </a:lnTo>
                    <a:lnTo>
                      <a:pt x="533" y="1168"/>
                    </a:lnTo>
                    <a:lnTo>
                      <a:pt x="554" y="1164"/>
                    </a:lnTo>
                    <a:lnTo>
                      <a:pt x="573" y="1160"/>
                    </a:lnTo>
                    <a:lnTo>
                      <a:pt x="594" y="1152"/>
                    </a:lnTo>
                    <a:lnTo>
                      <a:pt x="614" y="1147"/>
                    </a:lnTo>
                    <a:lnTo>
                      <a:pt x="631" y="1137"/>
                    </a:lnTo>
                    <a:lnTo>
                      <a:pt x="650" y="1127"/>
                    </a:lnTo>
                    <a:lnTo>
                      <a:pt x="648" y="1127"/>
                    </a:lnTo>
                    <a:lnTo>
                      <a:pt x="658" y="1141"/>
                    </a:lnTo>
                    <a:lnTo>
                      <a:pt x="669" y="1154"/>
                    </a:lnTo>
                    <a:lnTo>
                      <a:pt x="681" y="1166"/>
                    </a:lnTo>
                    <a:lnTo>
                      <a:pt x="692" y="1177"/>
                    </a:lnTo>
                    <a:lnTo>
                      <a:pt x="704" y="1187"/>
                    </a:lnTo>
                    <a:lnTo>
                      <a:pt x="717" y="1197"/>
                    </a:lnTo>
                    <a:lnTo>
                      <a:pt x="731" y="1206"/>
                    </a:lnTo>
                    <a:lnTo>
                      <a:pt x="744" y="1214"/>
                    </a:lnTo>
                    <a:lnTo>
                      <a:pt x="759" y="1221"/>
                    </a:lnTo>
                    <a:lnTo>
                      <a:pt x="775" y="1227"/>
                    </a:lnTo>
                    <a:lnTo>
                      <a:pt x="790" y="1233"/>
                    </a:lnTo>
                    <a:lnTo>
                      <a:pt x="805" y="1237"/>
                    </a:lnTo>
                    <a:lnTo>
                      <a:pt x="821" y="1241"/>
                    </a:lnTo>
                    <a:lnTo>
                      <a:pt x="838" y="1243"/>
                    </a:lnTo>
                    <a:lnTo>
                      <a:pt x="853" y="1244"/>
                    </a:lnTo>
                    <a:lnTo>
                      <a:pt x="871" y="1246"/>
                    </a:lnTo>
                    <a:lnTo>
                      <a:pt x="892" y="1244"/>
                    </a:lnTo>
                    <a:lnTo>
                      <a:pt x="913" y="1243"/>
                    </a:lnTo>
                    <a:lnTo>
                      <a:pt x="934" y="1237"/>
                    </a:lnTo>
                    <a:lnTo>
                      <a:pt x="955" y="1231"/>
                    </a:lnTo>
                    <a:lnTo>
                      <a:pt x="974" y="1223"/>
                    </a:lnTo>
                    <a:lnTo>
                      <a:pt x="993" y="1216"/>
                    </a:lnTo>
                    <a:lnTo>
                      <a:pt x="1011" y="1204"/>
                    </a:lnTo>
                    <a:lnTo>
                      <a:pt x="1028" y="1193"/>
                    </a:lnTo>
                    <a:lnTo>
                      <a:pt x="1045" y="1179"/>
                    </a:lnTo>
                    <a:lnTo>
                      <a:pt x="1061" y="1166"/>
                    </a:lnTo>
                    <a:lnTo>
                      <a:pt x="1074" y="1150"/>
                    </a:lnTo>
                    <a:lnTo>
                      <a:pt x="1087" y="1133"/>
                    </a:lnTo>
                    <a:lnTo>
                      <a:pt x="1099" y="1116"/>
                    </a:lnTo>
                    <a:lnTo>
                      <a:pt x="1108" y="1097"/>
                    </a:lnTo>
                    <a:lnTo>
                      <a:pt x="1118" y="1078"/>
                    </a:lnTo>
                    <a:lnTo>
                      <a:pt x="1126" y="1056"/>
                    </a:lnTo>
                    <a:lnTo>
                      <a:pt x="1126" y="1058"/>
                    </a:lnTo>
                    <a:lnTo>
                      <a:pt x="1139" y="1066"/>
                    </a:lnTo>
                    <a:lnTo>
                      <a:pt x="1153" y="1074"/>
                    </a:lnTo>
                    <a:lnTo>
                      <a:pt x="1168" y="1079"/>
                    </a:lnTo>
                    <a:lnTo>
                      <a:pt x="1183" y="1083"/>
                    </a:lnTo>
                    <a:lnTo>
                      <a:pt x="1199" y="1087"/>
                    </a:lnTo>
                    <a:lnTo>
                      <a:pt x="1214" y="1091"/>
                    </a:lnTo>
                    <a:lnTo>
                      <a:pt x="1229" y="1091"/>
                    </a:lnTo>
                    <a:lnTo>
                      <a:pt x="1247" y="1093"/>
                    </a:lnTo>
                    <a:lnTo>
                      <a:pt x="1258" y="1093"/>
                    </a:lnTo>
                    <a:lnTo>
                      <a:pt x="1270" y="1091"/>
                    </a:lnTo>
                    <a:lnTo>
                      <a:pt x="1281" y="1089"/>
                    </a:lnTo>
                    <a:lnTo>
                      <a:pt x="1291" y="1087"/>
                    </a:lnTo>
                    <a:lnTo>
                      <a:pt x="1302" y="1085"/>
                    </a:lnTo>
                    <a:lnTo>
                      <a:pt x="1314" y="1081"/>
                    </a:lnTo>
                    <a:lnTo>
                      <a:pt x="1323" y="1079"/>
                    </a:lnTo>
                    <a:lnTo>
                      <a:pt x="1335" y="1076"/>
                    </a:lnTo>
                    <a:lnTo>
                      <a:pt x="1354" y="1066"/>
                    </a:lnTo>
                    <a:lnTo>
                      <a:pt x="1373" y="1055"/>
                    </a:lnTo>
                    <a:lnTo>
                      <a:pt x="1390" y="1041"/>
                    </a:lnTo>
                    <a:lnTo>
                      <a:pt x="1406" y="1026"/>
                    </a:lnTo>
                    <a:lnTo>
                      <a:pt x="1421" y="1010"/>
                    </a:lnTo>
                    <a:lnTo>
                      <a:pt x="1435" y="993"/>
                    </a:lnTo>
                    <a:lnTo>
                      <a:pt x="1446" y="974"/>
                    </a:lnTo>
                    <a:lnTo>
                      <a:pt x="1456" y="955"/>
                    </a:lnTo>
                    <a:lnTo>
                      <a:pt x="1460" y="945"/>
                    </a:lnTo>
                    <a:lnTo>
                      <a:pt x="1463" y="934"/>
                    </a:lnTo>
                    <a:lnTo>
                      <a:pt x="1465" y="924"/>
                    </a:lnTo>
                    <a:lnTo>
                      <a:pt x="1469" y="913"/>
                    </a:lnTo>
                    <a:lnTo>
                      <a:pt x="1471" y="901"/>
                    </a:lnTo>
                    <a:lnTo>
                      <a:pt x="1473" y="890"/>
                    </a:lnTo>
                    <a:lnTo>
                      <a:pt x="1473" y="878"/>
                    </a:lnTo>
                    <a:lnTo>
                      <a:pt x="1473" y="867"/>
                    </a:lnTo>
                    <a:lnTo>
                      <a:pt x="1473" y="867"/>
                    </a:lnTo>
                    <a:lnTo>
                      <a:pt x="1486" y="865"/>
                    </a:lnTo>
                    <a:lnTo>
                      <a:pt x="1498" y="863"/>
                    </a:lnTo>
                    <a:lnTo>
                      <a:pt x="1509" y="859"/>
                    </a:lnTo>
                    <a:lnTo>
                      <a:pt x="1521" y="855"/>
                    </a:lnTo>
                    <a:lnTo>
                      <a:pt x="1532" y="851"/>
                    </a:lnTo>
                    <a:lnTo>
                      <a:pt x="1544" y="847"/>
                    </a:lnTo>
                    <a:lnTo>
                      <a:pt x="1565" y="836"/>
                    </a:lnTo>
                    <a:lnTo>
                      <a:pt x="1584" y="824"/>
                    </a:lnTo>
                    <a:lnTo>
                      <a:pt x="1603" y="811"/>
                    </a:lnTo>
                    <a:lnTo>
                      <a:pt x="1621" y="794"/>
                    </a:lnTo>
                    <a:lnTo>
                      <a:pt x="1638" y="778"/>
                    </a:lnTo>
                    <a:lnTo>
                      <a:pt x="1651" y="759"/>
                    </a:lnTo>
                    <a:lnTo>
                      <a:pt x="1665" y="740"/>
                    </a:lnTo>
                    <a:lnTo>
                      <a:pt x="1676" y="719"/>
                    </a:lnTo>
                    <a:lnTo>
                      <a:pt x="1686" y="698"/>
                    </a:lnTo>
                    <a:lnTo>
                      <a:pt x="1690" y="686"/>
                    </a:lnTo>
                    <a:lnTo>
                      <a:pt x="1692" y="675"/>
                    </a:lnTo>
                    <a:lnTo>
                      <a:pt x="1695" y="663"/>
                    </a:lnTo>
                    <a:lnTo>
                      <a:pt x="1697" y="652"/>
                    </a:lnTo>
                    <a:lnTo>
                      <a:pt x="1699" y="640"/>
                    </a:lnTo>
                    <a:lnTo>
                      <a:pt x="1701" y="629"/>
                    </a:lnTo>
                    <a:lnTo>
                      <a:pt x="1701" y="615"/>
                    </a:lnTo>
                    <a:lnTo>
                      <a:pt x="1703" y="604"/>
                    </a:lnTo>
                    <a:lnTo>
                      <a:pt x="1701" y="581"/>
                    </a:lnTo>
                    <a:lnTo>
                      <a:pt x="1699" y="560"/>
                    </a:lnTo>
                    <a:lnTo>
                      <a:pt x="1694" y="539"/>
                    </a:lnTo>
                    <a:lnTo>
                      <a:pt x="1688" y="517"/>
                    </a:lnTo>
                    <a:lnTo>
                      <a:pt x="1680" y="498"/>
                    </a:lnTo>
                    <a:lnTo>
                      <a:pt x="1671" y="477"/>
                    </a:lnTo>
                    <a:lnTo>
                      <a:pt x="1659" y="458"/>
                    </a:lnTo>
                    <a:lnTo>
                      <a:pt x="1648" y="441"/>
                    </a:lnTo>
                    <a:lnTo>
                      <a:pt x="1648" y="441"/>
                    </a:lnTo>
                    <a:lnTo>
                      <a:pt x="1651" y="431"/>
                    </a:lnTo>
                    <a:lnTo>
                      <a:pt x="1653" y="422"/>
                    </a:lnTo>
                    <a:lnTo>
                      <a:pt x="1657" y="410"/>
                    </a:lnTo>
                    <a:lnTo>
                      <a:pt x="1659" y="400"/>
                    </a:lnTo>
                    <a:lnTo>
                      <a:pt x="1661" y="391"/>
                    </a:lnTo>
                    <a:lnTo>
                      <a:pt x="1663" y="379"/>
                    </a:lnTo>
                    <a:lnTo>
                      <a:pt x="1663" y="370"/>
                    </a:lnTo>
                    <a:lnTo>
                      <a:pt x="1665" y="358"/>
                    </a:lnTo>
                    <a:lnTo>
                      <a:pt x="1663" y="341"/>
                    </a:lnTo>
                    <a:lnTo>
                      <a:pt x="1661" y="324"/>
                    </a:lnTo>
                    <a:lnTo>
                      <a:pt x="1657" y="306"/>
                    </a:lnTo>
                    <a:lnTo>
                      <a:pt x="1653" y="291"/>
                    </a:lnTo>
                    <a:lnTo>
                      <a:pt x="1646" y="274"/>
                    </a:lnTo>
                    <a:lnTo>
                      <a:pt x="1640" y="259"/>
                    </a:lnTo>
                    <a:lnTo>
                      <a:pt x="1630" y="245"/>
                    </a:lnTo>
                    <a:lnTo>
                      <a:pt x="1621" y="232"/>
                    </a:lnTo>
                    <a:lnTo>
                      <a:pt x="1609" y="218"/>
                    </a:lnTo>
                    <a:lnTo>
                      <a:pt x="1598" y="207"/>
                    </a:lnTo>
                    <a:lnTo>
                      <a:pt x="1586" y="195"/>
                    </a:lnTo>
                    <a:lnTo>
                      <a:pt x="1571" y="184"/>
                    </a:lnTo>
                    <a:lnTo>
                      <a:pt x="1557" y="176"/>
                    </a:lnTo>
                    <a:lnTo>
                      <a:pt x="1542" y="168"/>
                    </a:lnTo>
                    <a:lnTo>
                      <a:pt x="1527" y="161"/>
                    </a:lnTo>
                    <a:lnTo>
                      <a:pt x="1509" y="155"/>
                    </a:lnTo>
                    <a:lnTo>
                      <a:pt x="1509" y="155"/>
                    </a:lnTo>
                    <a:lnTo>
                      <a:pt x="1506" y="138"/>
                    </a:lnTo>
                    <a:lnTo>
                      <a:pt x="1500" y="122"/>
                    </a:lnTo>
                    <a:lnTo>
                      <a:pt x="1494" y="107"/>
                    </a:lnTo>
                    <a:lnTo>
                      <a:pt x="1486" y="92"/>
                    </a:lnTo>
                    <a:lnTo>
                      <a:pt x="1477" y="78"/>
                    </a:lnTo>
                    <a:lnTo>
                      <a:pt x="1467" y="67"/>
                    </a:lnTo>
                    <a:lnTo>
                      <a:pt x="1456" y="53"/>
                    </a:lnTo>
                    <a:lnTo>
                      <a:pt x="1444" y="44"/>
                    </a:lnTo>
                    <a:lnTo>
                      <a:pt x="1431" y="32"/>
                    </a:lnTo>
                    <a:lnTo>
                      <a:pt x="1417" y="25"/>
                    </a:lnTo>
                    <a:lnTo>
                      <a:pt x="1402" y="17"/>
                    </a:lnTo>
                    <a:lnTo>
                      <a:pt x="1387" y="11"/>
                    </a:lnTo>
                    <a:lnTo>
                      <a:pt x="1371" y="5"/>
                    </a:lnTo>
                    <a:lnTo>
                      <a:pt x="1356" y="2"/>
                    </a:lnTo>
                    <a:lnTo>
                      <a:pt x="1339" y="0"/>
                    </a:lnTo>
                    <a:lnTo>
                      <a:pt x="1321" y="0"/>
                    </a:lnTo>
                    <a:lnTo>
                      <a:pt x="1310" y="0"/>
                    </a:lnTo>
                    <a:lnTo>
                      <a:pt x="1300" y="0"/>
                    </a:lnTo>
                    <a:lnTo>
                      <a:pt x="1291" y="2"/>
                    </a:lnTo>
                    <a:lnTo>
                      <a:pt x="1279" y="3"/>
                    </a:lnTo>
                    <a:lnTo>
                      <a:pt x="1270" y="5"/>
                    </a:lnTo>
                    <a:lnTo>
                      <a:pt x="1260" y="9"/>
                    </a:lnTo>
                    <a:lnTo>
                      <a:pt x="1250" y="13"/>
                    </a:lnTo>
                    <a:lnTo>
                      <a:pt x="1241" y="17"/>
                    </a:lnTo>
                    <a:lnTo>
                      <a:pt x="1231" y="21"/>
                    </a:lnTo>
                    <a:lnTo>
                      <a:pt x="1222" y="26"/>
                    </a:lnTo>
                    <a:lnTo>
                      <a:pt x="1214" y="32"/>
                    </a:lnTo>
                    <a:lnTo>
                      <a:pt x="1206" y="38"/>
                    </a:lnTo>
                    <a:lnTo>
                      <a:pt x="1189" y="51"/>
                    </a:lnTo>
                    <a:lnTo>
                      <a:pt x="1176" y="67"/>
                    </a:lnTo>
                    <a:lnTo>
                      <a:pt x="1176" y="67"/>
                    </a:lnTo>
                    <a:lnTo>
                      <a:pt x="1162" y="51"/>
                    </a:lnTo>
                    <a:lnTo>
                      <a:pt x="1149" y="38"/>
                    </a:lnTo>
                    <a:lnTo>
                      <a:pt x="1131" y="26"/>
                    </a:lnTo>
                    <a:lnTo>
                      <a:pt x="1124" y="21"/>
                    </a:lnTo>
                    <a:lnTo>
                      <a:pt x="1114" y="17"/>
                    </a:lnTo>
                    <a:lnTo>
                      <a:pt x="1107" y="13"/>
                    </a:lnTo>
                    <a:lnTo>
                      <a:pt x="1097" y="9"/>
                    </a:lnTo>
                    <a:lnTo>
                      <a:pt x="1087" y="5"/>
                    </a:lnTo>
                    <a:lnTo>
                      <a:pt x="1078" y="3"/>
                    </a:lnTo>
                    <a:lnTo>
                      <a:pt x="1068" y="2"/>
                    </a:lnTo>
                    <a:lnTo>
                      <a:pt x="1059" y="0"/>
                    </a:lnTo>
                    <a:lnTo>
                      <a:pt x="1049" y="0"/>
                    </a:lnTo>
                    <a:lnTo>
                      <a:pt x="1039" y="0"/>
                    </a:lnTo>
                    <a:lnTo>
                      <a:pt x="1026" y="0"/>
                    </a:lnTo>
                    <a:lnTo>
                      <a:pt x="1014" y="0"/>
                    </a:lnTo>
                    <a:lnTo>
                      <a:pt x="1003" y="2"/>
                    </a:lnTo>
                    <a:lnTo>
                      <a:pt x="991" y="5"/>
                    </a:lnTo>
                    <a:lnTo>
                      <a:pt x="980" y="9"/>
                    </a:lnTo>
                    <a:lnTo>
                      <a:pt x="968" y="13"/>
                    </a:lnTo>
                    <a:lnTo>
                      <a:pt x="959" y="19"/>
                    </a:lnTo>
                    <a:lnTo>
                      <a:pt x="947" y="25"/>
                    </a:lnTo>
                    <a:lnTo>
                      <a:pt x="938" y="30"/>
                    </a:lnTo>
                    <a:lnTo>
                      <a:pt x="928" y="38"/>
                    </a:lnTo>
                    <a:lnTo>
                      <a:pt x="920" y="46"/>
                    </a:lnTo>
                    <a:lnTo>
                      <a:pt x="913" y="55"/>
                    </a:lnTo>
                    <a:lnTo>
                      <a:pt x="905" y="63"/>
                    </a:lnTo>
                    <a:lnTo>
                      <a:pt x="897" y="72"/>
                    </a:lnTo>
                    <a:lnTo>
                      <a:pt x="890" y="82"/>
                    </a:lnTo>
                    <a:lnTo>
                      <a:pt x="884" y="94"/>
                    </a:lnTo>
                    <a:lnTo>
                      <a:pt x="886" y="97"/>
                    </a:lnTo>
                    <a:lnTo>
                      <a:pt x="871" y="82"/>
                    </a:lnTo>
                    <a:lnTo>
                      <a:pt x="853" y="71"/>
                    </a:lnTo>
                    <a:lnTo>
                      <a:pt x="836" y="61"/>
                    </a:lnTo>
                    <a:lnTo>
                      <a:pt x="817" y="51"/>
                    </a:lnTo>
                    <a:lnTo>
                      <a:pt x="798" y="46"/>
                    </a:lnTo>
                    <a:lnTo>
                      <a:pt x="779" y="40"/>
                    </a:lnTo>
                    <a:lnTo>
                      <a:pt x="769" y="38"/>
                    </a:lnTo>
                    <a:lnTo>
                      <a:pt x="759" y="38"/>
                    </a:lnTo>
                    <a:lnTo>
                      <a:pt x="748" y="36"/>
                    </a:lnTo>
                    <a:lnTo>
                      <a:pt x="738" y="36"/>
                    </a:lnTo>
                    <a:lnTo>
                      <a:pt x="723" y="36"/>
                    </a:lnTo>
                    <a:lnTo>
                      <a:pt x="709" y="38"/>
                    </a:lnTo>
                    <a:lnTo>
                      <a:pt x="694" y="40"/>
                    </a:lnTo>
                    <a:lnTo>
                      <a:pt x="681" y="44"/>
                    </a:lnTo>
                    <a:lnTo>
                      <a:pt x="667" y="48"/>
                    </a:lnTo>
                    <a:lnTo>
                      <a:pt x="654" y="53"/>
                    </a:lnTo>
                    <a:lnTo>
                      <a:pt x="642" y="59"/>
                    </a:lnTo>
                    <a:lnTo>
                      <a:pt x="629" y="67"/>
                    </a:lnTo>
                    <a:lnTo>
                      <a:pt x="617" y="74"/>
                    </a:lnTo>
                    <a:lnTo>
                      <a:pt x="606" y="82"/>
                    </a:lnTo>
                    <a:lnTo>
                      <a:pt x="596" y="92"/>
                    </a:lnTo>
                    <a:lnTo>
                      <a:pt x="587" y="101"/>
                    </a:lnTo>
                    <a:lnTo>
                      <a:pt x="577" y="113"/>
                    </a:lnTo>
                    <a:lnTo>
                      <a:pt x="567" y="122"/>
                    </a:lnTo>
                    <a:lnTo>
                      <a:pt x="560" y="136"/>
                    </a:lnTo>
                    <a:lnTo>
                      <a:pt x="552" y="147"/>
                    </a:lnTo>
                    <a:lnTo>
                      <a:pt x="552" y="149"/>
                    </a:lnTo>
                    <a:lnTo>
                      <a:pt x="537" y="140"/>
                    </a:lnTo>
                    <a:lnTo>
                      <a:pt x="520" y="134"/>
                    </a:lnTo>
                    <a:lnTo>
                      <a:pt x="504" y="126"/>
                    </a:lnTo>
                    <a:lnTo>
                      <a:pt x="487" y="122"/>
                    </a:lnTo>
                    <a:lnTo>
                      <a:pt x="470" y="119"/>
                    </a:lnTo>
                    <a:lnTo>
                      <a:pt x="452" y="115"/>
                    </a:lnTo>
                    <a:lnTo>
                      <a:pt x="435" y="113"/>
                    </a:lnTo>
                    <a:lnTo>
                      <a:pt x="418" y="113"/>
                    </a:lnTo>
                    <a:lnTo>
                      <a:pt x="404" y="113"/>
                    </a:lnTo>
                    <a:lnTo>
                      <a:pt x="389" y="115"/>
                    </a:lnTo>
                    <a:lnTo>
                      <a:pt x="378" y="115"/>
                    </a:lnTo>
                    <a:lnTo>
                      <a:pt x="364" y="119"/>
                    </a:lnTo>
                    <a:lnTo>
                      <a:pt x="351" y="120"/>
                    </a:lnTo>
                    <a:lnTo>
                      <a:pt x="337" y="124"/>
                    </a:lnTo>
                    <a:lnTo>
                      <a:pt x="326" y="128"/>
                    </a:lnTo>
                    <a:lnTo>
                      <a:pt x="314" y="134"/>
                    </a:lnTo>
                    <a:lnTo>
                      <a:pt x="301" y="140"/>
                    </a:lnTo>
                    <a:lnTo>
                      <a:pt x="291" y="145"/>
                    </a:lnTo>
                    <a:lnTo>
                      <a:pt x="280" y="151"/>
                    </a:lnTo>
                    <a:lnTo>
                      <a:pt x="268" y="159"/>
                    </a:lnTo>
                    <a:lnTo>
                      <a:pt x="259" y="165"/>
                    </a:lnTo>
                    <a:lnTo>
                      <a:pt x="247" y="172"/>
                    </a:lnTo>
                    <a:lnTo>
                      <a:pt x="230" y="189"/>
                    </a:lnTo>
                    <a:lnTo>
                      <a:pt x="213" y="209"/>
                    </a:lnTo>
                    <a:lnTo>
                      <a:pt x="203" y="218"/>
                    </a:lnTo>
                    <a:lnTo>
                      <a:pt x="197" y="230"/>
                    </a:lnTo>
                    <a:lnTo>
                      <a:pt x="190" y="239"/>
                    </a:lnTo>
                    <a:lnTo>
                      <a:pt x="184" y="251"/>
                    </a:lnTo>
                    <a:lnTo>
                      <a:pt x="178" y="262"/>
                    </a:lnTo>
                    <a:lnTo>
                      <a:pt x="172" y="274"/>
                    </a:lnTo>
                    <a:lnTo>
                      <a:pt x="167" y="287"/>
                    </a:lnTo>
                    <a:lnTo>
                      <a:pt x="163" y="299"/>
                    </a:lnTo>
                    <a:lnTo>
                      <a:pt x="159" y="312"/>
                    </a:lnTo>
                    <a:lnTo>
                      <a:pt x="157" y="324"/>
                    </a:lnTo>
                    <a:lnTo>
                      <a:pt x="153" y="337"/>
                    </a:lnTo>
                    <a:lnTo>
                      <a:pt x="153" y="351"/>
                    </a:lnTo>
                    <a:lnTo>
                      <a:pt x="151" y="364"/>
                    </a:lnTo>
                    <a:lnTo>
                      <a:pt x="151" y="377"/>
                    </a:lnTo>
                    <a:lnTo>
                      <a:pt x="151" y="397"/>
                    </a:lnTo>
                    <a:lnTo>
                      <a:pt x="153" y="414"/>
                    </a:lnTo>
                    <a:lnTo>
                      <a:pt x="153" y="4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04"/>
              <p:cNvSpPr>
                <a:spLocks/>
              </p:cNvSpPr>
              <p:nvPr/>
            </p:nvSpPr>
            <p:spPr bwMode="auto">
              <a:xfrm>
                <a:off x="909" y="4951"/>
                <a:ext cx="4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6"/>
                  </a:cxn>
                  <a:cxn ang="0">
                    <a:pos x="21" y="10"/>
                  </a:cxn>
                  <a:cxn ang="0">
                    <a:pos x="33" y="14"/>
                  </a:cxn>
                  <a:cxn ang="0">
                    <a:pos x="42" y="18"/>
                  </a:cxn>
                  <a:cxn ang="0">
                    <a:pos x="54" y="19"/>
                  </a:cxn>
                  <a:cxn ang="0">
                    <a:pos x="65" y="21"/>
                  </a:cxn>
                  <a:cxn ang="0">
                    <a:pos x="77" y="23"/>
                  </a:cxn>
                  <a:cxn ang="0">
                    <a:pos x="88" y="23"/>
                  </a:cxn>
                  <a:cxn ang="0">
                    <a:pos x="94" y="23"/>
                  </a:cxn>
                  <a:cxn ang="0">
                    <a:pos x="102" y="23"/>
                  </a:cxn>
                </a:cxnLst>
                <a:rect l="0" t="0" r="r" b="b"/>
                <a:pathLst>
                  <a:path w="102" h="23">
                    <a:moveTo>
                      <a:pt x="0" y="0"/>
                    </a:moveTo>
                    <a:lnTo>
                      <a:pt x="12" y="6"/>
                    </a:lnTo>
                    <a:lnTo>
                      <a:pt x="21" y="10"/>
                    </a:lnTo>
                    <a:lnTo>
                      <a:pt x="33" y="14"/>
                    </a:lnTo>
                    <a:lnTo>
                      <a:pt x="42" y="18"/>
                    </a:lnTo>
                    <a:lnTo>
                      <a:pt x="54" y="19"/>
                    </a:lnTo>
                    <a:lnTo>
                      <a:pt x="65" y="21"/>
                    </a:lnTo>
                    <a:lnTo>
                      <a:pt x="77" y="23"/>
                    </a:lnTo>
                    <a:lnTo>
                      <a:pt x="88" y="23"/>
                    </a:lnTo>
                    <a:lnTo>
                      <a:pt x="94" y="23"/>
                    </a:lnTo>
                    <a:lnTo>
                      <a:pt x="102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05"/>
              <p:cNvSpPr>
                <a:spLocks/>
              </p:cNvSpPr>
              <p:nvPr/>
            </p:nvSpPr>
            <p:spPr bwMode="auto">
              <a:xfrm>
                <a:off x="975" y="5056"/>
                <a:ext cx="20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9"/>
                  </a:cxn>
                  <a:cxn ang="0">
                    <a:pos x="21" y="7"/>
                  </a:cxn>
                  <a:cxn ang="0">
                    <a:pos x="32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11">
                    <a:moveTo>
                      <a:pt x="0" y="11"/>
                    </a:moveTo>
                    <a:lnTo>
                      <a:pt x="11" y="9"/>
                    </a:lnTo>
                    <a:lnTo>
                      <a:pt x="21" y="7"/>
                    </a:lnTo>
                    <a:lnTo>
                      <a:pt x="32" y="4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06"/>
              <p:cNvSpPr>
                <a:spLocks/>
              </p:cNvSpPr>
              <p:nvPr/>
            </p:nvSpPr>
            <p:spPr bwMode="auto">
              <a:xfrm>
                <a:off x="1155" y="5084"/>
                <a:ext cx="1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3"/>
                  </a:cxn>
                  <a:cxn ang="0">
                    <a:pos x="12" y="25"/>
                  </a:cxn>
                  <a:cxn ang="0">
                    <a:pos x="17" y="38"/>
                  </a:cxn>
                  <a:cxn ang="0">
                    <a:pos x="25" y="49"/>
                  </a:cxn>
                </a:cxnLst>
                <a:rect l="0" t="0" r="r" b="b"/>
                <a:pathLst>
                  <a:path w="25" h="49">
                    <a:moveTo>
                      <a:pt x="0" y="0"/>
                    </a:moveTo>
                    <a:lnTo>
                      <a:pt x="6" y="13"/>
                    </a:lnTo>
                    <a:lnTo>
                      <a:pt x="12" y="25"/>
                    </a:lnTo>
                    <a:lnTo>
                      <a:pt x="17" y="38"/>
                    </a:lnTo>
                    <a:lnTo>
                      <a:pt x="25" y="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07"/>
              <p:cNvSpPr>
                <a:spLocks/>
              </p:cNvSpPr>
              <p:nvPr/>
            </p:nvSpPr>
            <p:spPr bwMode="auto">
              <a:xfrm>
                <a:off x="1383" y="5054"/>
                <a:ext cx="5" cy="22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2" y="42"/>
                  </a:cxn>
                  <a:cxn ang="0">
                    <a:pos x="5" y="29"/>
                  </a:cxn>
                  <a:cxn ang="0">
                    <a:pos x="7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55">
                    <a:moveTo>
                      <a:pt x="0" y="55"/>
                    </a:moveTo>
                    <a:lnTo>
                      <a:pt x="2" y="42"/>
                    </a:lnTo>
                    <a:lnTo>
                      <a:pt x="5" y="29"/>
                    </a:lnTo>
                    <a:lnTo>
                      <a:pt x="7" y="15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08"/>
              <p:cNvSpPr>
                <a:spLocks/>
              </p:cNvSpPr>
              <p:nvPr/>
            </p:nvSpPr>
            <p:spPr bwMode="auto">
              <a:xfrm>
                <a:off x="1483" y="4924"/>
                <a:ext cx="58" cy="79"/>
              </a:xfrm>
              <a:custGeom>
                <a:avLst/>
                <a:gdLst/>
                <a:ahLst/>
                <a:cxnLst>
                  <a:cxn ang="0">
                    <a:pos x="127" y="206"/>
                  </a:cxn>
                  <a:cxn ang="0">
                    <a:pos x="129" y="204"/>
                  </a:cxn>
                  <a:cxn ang="0">
                    <a:pos x="127" y="188"/>
                  </a:cxn>
                  <a:cxn ang="0">
                    <a:pos x="125" y="173"/>
                  </a:cxn>
                  <a:cxn ang="0">
                    <a:pos x="123" y="156"/>
                  </a:cxn>
                  <a:cxn ang="0">
                    <a:pos x="119" y="140"/>
                  </a:cxn>
                  <a:cxn ang="0">
                    <a:pos x="114" y="127"/>
                  </a:cxn>
                  <a:cxn ang="0">
                    <a:pos x="108" y="112"/>
                  </a:cxn>
                  <a:cxn ang="0">
                    <a:pos x="102" y="98"/>
                  </a:cxn>
                  <a:cxn ang="0">
                    <a:pos x="92" y="85"/>
                  </a:cxn>
                  <a:cxn ang="0">
                    <a:pos x="85" y="71"/>
                  </a:cxn>
                  <a:cxn ang="0">
                    <a:pos x="75" y="58"/>
                  </a:cxn>
                  <a:cxn ang="0">
                    <a:pos x="64" y="46"/>
                  </a:cxn>
                  <a:cxn ang="0">
                    <a:pos x="52" y="37"/>
                  </a:cxn>
                  <a:cxn ang="0">
                    <a:pos x="41" y="25"/>
                  </a:cxn>
                  <a:cxn ang="0">
                    <a:pos x="27" y="16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129" h="206">
                    <a:moveTo>
                      <a:pt x="127" y="206"/>
                    </a:moveTo>
                    <a:lnTo>
                      <a:pt x="129" y="204"/>
                    </a:lnTo>
                    <a:lnTo>
                      <a:pt x="127" y="188"/>
                    </a:lnTo>
                    <a:lnTo>
                      <a:pt x="125" y="173"/>
                    </a:lnTo>
                    <a:lnTo>
                      <a:pt x="123" y="156"/>
                    </a:lnTo>
                    <a:lnTo>
                      <a:pt x="119" y="140"/>
                    </a:lnTo>
                    <a:lnTo>
                      <a:pt x="114" y="127"/>
                    </a:lnTo>
                    <a:lnTo>
                      <a:pt x="108" y="112"/>
                    </a:lnTo>
                    <a:lnTo>
                      <a:pt x="102" y="98"/>
                    </a:lnTo>
                    <a:lnTo>
                      <a:pt x="92" y="85"/>
                    </a:lnTo>
                    <a:lnTo>
                      <a:pt x="85" y="71"/>
                    </a:lnTo>
                    <a:lnTo>
                      <a:pt x="75" y="58"/>
                    </a:lnTo>
                    <a:lnTo>
                      <a:pt x="64" y="46"/>
                    </a:lnTo>
                    <a:lnTo>
                      <a:pt x="52" y="37"/>
                    </a:lnTo>
                    <a:lnTo>
                      <a:pt x="41" y="25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09"/>
              <p:cNvSpPr>
                <a:spLocks/>
              </p:cNvSpPr>
              <p:nvPr/>
            </p:nvSpPr>
            <p:spPr bwMode="auto">
              <a:xfrm>
                <a:off x="1594" y="4838"/>
                <a:ext cx="27" cy="3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3" y="42"/>
                  </a:cxn>
                  <a:cxn ang="0">
                    <a:pos x="40" y="32"/>
                  </a:cxn>
                  <a:cxn ang="0">
                    <a:pos x="46" y="21"/>
                  </a:cxn>
                  <a:cxn ang="0">
                    <a:pos x="52" y="11"/>
                  </a:cxn>
                  <a:cxn ang="0">
                    <a:pos x="58" y="0"/>
                  </a:cxn>
                </a:cxnLst>
                <a:rect l="0" t="0" r="r" b="b"/>
                <a:pathLst>
                  <a:path w="58" h="76">
                    <a:moveTo>
                      <a:pt x="0" y="76"/>
                    </a:moveTo>
                    <a:lnTo>
                      <a:pt x="10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3" y="42"/>
                    </a:lnTo>
                    <a:lnTo>
                      <a:pt x="40" y="32"/>
                    </a:lnTo>
                    <a:lnTo>
                      <a:pt x="46" y="21"/>
                    </a:lnTo>
                    <a:lnTo>
                      <a:pt x="52" y="11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310"/>
              <p:cNvSpPr>
                <a:spLocks/>
              </p:cNvSpPr>
              <p:nvPr/>
            </p:nvSpPr>
            <p:spPr bwMode="auto">
              <a:xfrm>
                <a:off x="1558" y="4727"/>
                <a:ext cx="2" cy="1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4" y="34"/>
                  </a:cxn>
                  <a:cxn ang="0">
                    <a:pos x="2" y="17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lnTo>
                      <a:pt x="4" y="34"/>
                    </a:lnTo>
                    <a:lnTo>
                      <a:pt x="2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311"/>
              <p:cNvSpPr>
                <a:spLocks/>
              </p:cNvSpPr>
              <p:nvPr/>
            </p:nvSpPr>
            <p:spPr bwMode="auto">
              <a:xfrm>
                <a:off x="1392" y="4693"/>
                <a:ext cx="14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9"/>
                  </a:cxn>
                  <a:cxn ang="0">
                    <a:pos x="11" y="21"/>
                  </a:cxn>
                  <a:cxn ang="0">
                    <a:pos x="6" y="32"/>
                  </a:cxn>
                  <a:cxn ang="0">
                    <a:pos x="0" y="46"/>
                  </a:cxn>
                </a:cxnLst>
                <a:rect l="0" t="0" r="r" b="b"/>
                <a:pathLst>
                  <a:path w="29" h="46">
                    <a:moveTo>
                      <a:pt x="29" y="0"/>
                    </a:moveTo>
                    <a:lnTo>
                      <a:pt x="19" y="9"/>
                    </a:lnTo>
                    <a:lnTo>
                      <a:pt x="11" y="21"/>
                    </a:lnTo>
                    <a:lnTo>
                      <a:pt x="6" y="32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12"/>
              <p:cNvSpPr>
                <a:spLocks/>
              </p:cNvSpPr>
              <p:nvPr/>
            </p:nvSpPr>
            <p:spPr bwMode="auto">
              <a:xfrm>
                <a:off x="1267" y="4704"/>
                <a:ext cx="6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2" y="30"/>
                  </a:cxn>
                  <a:cxn ang="0">
                    <a:pos x="0" y="40"/>
                  </a:cxn>
                </a:cxnLst>
                <a:rect l="0" t="0" r="r" b="b"/>
                <a:pathLst>
                  <a:path w="13" h="40">
                    <a:moveTo>
                      <a:pt x="13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2" y="3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13"/>
              <p:cNvSpPr>
                <a:spLocks/>
              </p:cNvSpPr>
              <p:nvPr/>
            </p:nvSpPr>
            <p:spPr bwMode="auto">
              <a:xfrm>
                <a:off x="1122" y="4726"/>
                <a:ext cx="23" cy="15"/>
              </a:xfrm>
              <a:custGeom>
                <a:avLst/>
                <a:gdLst/>
                <a:ahLst/>
                <a:cxnLst>
                  <a:cxn ang="0">
                    <a:pos x="50" y="39"/>
                  </a:cxn>
                  <a:cxn ang="0">
                    <a:pos x="39" y="29"/>
                  </a:cxn>
                  <a:cxn ang="0">
                    <a:pos x="27" y="17"/>
                  </a:cxn>
                  <a:cxn ang="0">
                    <a:pos x="14" y="8"/>
                  </a:cxn>
                  <a:cxn ang="0">
                    <a:pos x="0" y="0"/>
                  </a:cxn>
                </a:cxnLst>
                <a:rect l="0" t="0" r="r" b="b"/>
                <a:pathLst>
                  <a:path w="50" h="39">
                    <a:moveTo>
                      <a:pt x="50" y="39"/>
                    </a:moveTo>
                    <a:lnTo>
                      <a:pt x="39" y="29"/>
                    </a:lnTo>
                    <a:lnTo>
                      <a:pt x="27" y="17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14"/>
              <p:cNvSpPr>
                <a:spLocks/>
              </p:cNvSpPr>
              <p:nvPr/>
            </p:nvSpPr>
            <p:spPr bwMode="auto">
              <a:xfrm>
                <a:off x="941" y="4828"/>
                <a:ext cx="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1"/>
                  </a:cxn>
                  <a:cxn ang="0">
                    <a:pos x="10" y="40"/>
                  </a:cxn>
                </a:cxnLst>
                <a:rect l="0" t="0" r="r" b="b"/>
                <a:pathLst>
                  <a:path w="10" h="40">
                    <a:moveTo>
                      <a:pt x="0" y="0"/>
                    </a:moveTo>
                    <a:lnTo>
                      <a:pt x="4" y="21"/>
                    </a:lnTo>
                    <a:lnTo>
                      <a:pt x="10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" name="Text Box 180"/>
          <p:cNvSpPr txBox="1">
            <a:spLocks noChangeArrowheads="1"/>
          </p:cNvSpPr>
          <p:nvPr/>
        </p:nvSpPr>
        <p:spPr bwMode="auto">
          <a:xfrm>
            <a:off x="4855206" y="3382347"/>
            <a:ext cx="788999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Biomass</a:t>
            </a:r>
          </a:p>
        </p:txBody>
      </p:sp>
      <p:pic>
        <p:nvPicPr>
          <p:cNvPr id="186" name="Picture 185" descr="GreenBall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4769" y="2047698"/>
            <a:ext cx="1225088" cy="1197864"/>
          </a:xfrm>
          <a:prstGeom prst="rect">
            <a:avLst/>
          </a:prstGeom>
        </p:spPr>
      </p:pic>
      <p:sp>
        <p:nvSpPr>
          <p:cNvPr id="187" name="Text Box 180"/>
          <p:cNvSpPr txBox="1">
            <a:spLocks noChangeArrowheads="1"/>
          </p:cNvSpPr>
          <p:nvPr/>
        </p:nvSpPr>
        <p:spPr bwMode="auto">
          <a:xfrm>
            <a:off x="542723" y="1914791"/>
            <a:ext cx="788999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Biomass</a:t>
            </a:r>
          </a:p>
        </p:txBody>
      </p:sp>
      <p:pic>
        <p:nvPicPr>
          <p:cNvPr id="188" name="Picture 187" descr="BlueBall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9422" y="3402717"/>
            <a:ext cx="1225088" cy="1197864"/>
          </a:xfrm>
          <a:prstGeom prst="rect">
            <a:avLst/>
          </a:prstGeom>
        </p:spPr>
      </p:pic>
      <p:sp>
        <p:nvSpPr>
          <p:cNvPr id="189" name="Text Box 180"/>
          <p:cNvSpPr txBox="1">
            <a:spLocks noChangeArrowheads="1"/>
          </p:cNvSpPr>
          <p:nvPr/>
        </p:nvSpPr>
        <p:spPr bwMode="auto">
          <a:xfrm>
            <a:off x="542723" y="3303086"/>
            <a:ext cx="1194173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SurfaceWater</a:t>
            </a:r>
            <a:endParaRPr lang="en-US" sz="1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0" name="Picture 189" descr="b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7360" y="4718050"/>
            <a:ext cx="1225550" cy="1200150"/>
          </a:xfrm>
          <a:prstGeom prst="rect">
            <a:avLst/>
          </a:prstGeom>
          <a:noFill/>
        </p:spPr>
      </p:pic>
      <p:sp>
        <p:nvSpPr>
          <p:cNvPr id="191" name="Text Box 34"/>
          <p:cNvSpPr txBox="1">
            <a:spLocks noChangeArrowheads="1"/>
          </p:cNvSpPr>
          <p:nvPr/>
        </p:nvSpPr>
        <p:spPr bwMode="auto">
          <a:xfrm rot="600840">
            <a:off x="2145795" y="1585003"/>
            <a:ext cx="1621919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Surface Water Flux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60" name="Text Box 180"/>
          <p:cNvSpPr txBox="1">
            <a:spLocks noChangeArrowheads="1"/>
          </p:cNvSpPr>
          <p:nvPr/>
        </p:nvSpPr>
        <p:spPr bwMode="auto">
          <a:xfrm>
            <a:off x="542723" y="4627860"/>
            <a:ext cx="118667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CC3300"/>
                </a:solidFill>
              </a:rPr>
              <a:t>GroundWater</a:t>
            </a:r>
            <a:endParaRPr lang="en-US" sz="1400" i="1" dirty="0" smtClean="0">
              <a:solidFill>
                <a:srgbClr val="CC3300"/>
              </a:solidFill>
            </a:endParaRPr>
          </a:p>
        </p:txBody>
      </p:sp>
      <p:sp>
        <p:nvSpPr>
          <p:cNvPr id="192" name="Oval 12"/>
          <p:cNvSpPr>
            <a:spLocks noChangeArrowheads="1"/>
          </p:cNvSpPr>
          <p:nvPr/>
        </p:nvSpPr>
        <p:spPr bwMode="auto">
          <a:xfrm flipH="1">
            <a:off x="3159832" y="2025112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176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3" name="Oval 12"/>
          <p:cNvSpPr>
            <a:spLocks noChangeArrowheads="1"/>
          </p:cNvSpPr>
          <p:nvPr/>
        </p:nvSpPr>
        <p:spPr bwMode="auto">
          <a:xfrm flipH="1">
            <a:off x="3130179" y="2755951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176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4" name="Text Box 35"/>
          <p:cNvSpPr txBox="1">
            <a:spLocks noChangeArrowheads="1"/>
          </p:cNvSpPr>
          <p:nvPr/>
        </p:nvSpPr>
        <p:spPr bwMode="auto">
          <a:xfrm rot="643732">
            <a:off x="2016203" y="2411549"/>
            <a:ext cx="1928259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Horizontal GW Flux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195" name="Oval 197"/>
          <p:cNvSpPr>
            <a:spLocks noChangeArrowheads="1"/>
          </p:cNvSpPr>
          <p:nvPr/>
        </p:nvSpPr>
        <p:spPr bwMode="auto">
          <a:xfrm flipH="1">
            <a:off x="2442986" y="3658475"/>
            <a:ext cx="304800" cy="2540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2400000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 b="0" dirty="0"/>
          </a:p>
        </p:txBody>
      </p:sp>
      <p:sp>
        <p:nvSpPr>
          <p:cNvPr id="196" name="Text Box 188"/>
          <p:cNvSpPr txBox="1">
            <a:spLocks noChangeArrowheads="1"/>
          </p:cNvSpPr>
          <p:nvPr/>
        </p:nvSpPr>
        <p:spPr bwMode="auto">
          <a:xfrm rot="20198804">
            <a:off x="2229489" y="3265228"/>
            <a:ext cx="118649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Areal Uptake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197" name="Oval 36"/>
          <p:cNvSpPr>
            <a:spLocks noChangeArrowheads="1"/>
          </p:cNvSpPr>
          <p:nvPr/>
        </p:nvSpPr>
        <p:spPr bwMode="auto">
          <a:xfrm flipH="1">
            <a:off x="2802819" y="5351114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600000" lon="18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8" name="Line 37"/>
          <p:cNvSpPr>
            <a:spLocks noChangeShapeType="1"/>
          </p:cNvSpPr>
          <p:nvPr/>
        </p:nvSpPr>
        <p:spPr bwMode="auto">
          <a:xfrm flipV="1">
            <a:off x="3027186" y="5307018"/>
            <a:ext cx="2032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9" name="Group 198"/>
          <p:cNvGrpSpPr/>
          <p:nvPr/>
        </p:nvGrpSpPr>
        <p:grpSpPr>
          <a:xfrm rot="16844423">
            <a:off x="2579509" y="5209824"/>
            <a:ext cx="358595" cy="509235"/>
            <a:chOff x="2374195" y="3576108"/>
            <a:chExt cx="693738" cy="985838"/>
          </a:xfrm>
        </p:grpSpPr>
        <p:sp>
          <p:nvSpPr>
            <p:cNvPr id="200" name="Oval 320"/>
            <p:cNvSpPr>
              <a:spLocks noChangeArrowheads="1"/>
            </p:cNvSpPr>
            <p:nvPr/>
          </p:nvSpPr>
          <p:spPr bwMode="auto">
            <a:xfrm rot="20914496">
              <a:off x="2401183" y="3599921"/>
              <a:ext cx="615950" cy="9271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Freeform 329"/>
            <p:cNvSpPr>
              <a:spLocks/>
            </p:cNvSpPr>
            <p:nvPr/>
          </p:nvSpPr>
          <p:spPr bwMode="auto">
            <a:xfrm rot="16200000">
              <a:off x="2228145" y="3722158"/>
              <a:ext cx="985838" cy="693738"/>
            </a:xfrm>
            <a:custGeom>
              <a:avLst/>
              <a:gdLst/>
              <a:ahLst/>
              <a:cxnLst>
                <a:cxn ang="0">
                  <a:pos x="80" y="439"/>
                </a:cxn>
                <a:cxn ang="0">
                  <a:pos x="19" y="508"/>
                </a:cxn>
                <a:cxn ang="0">
                  <a:pos x="0" y="596"/>
                </a:cxn>
                <a:cxn ang="0">
                  <a:pos x="17" y="659"/>
                </a:cxn>
                <a:cxn ang="0">
                  <a:pos x="57" y="711"/>
                </a:cxn>
                <a:cxn ang="0">
                  <a:pos x="65" y="755"/>
                </a:cxn>
                <a:cxn ang="0">
                  <a:pos x="38" y="847"/>
                </a:cxn>
                <a:cxn ang="0">
                  <a:pos x="67" y="941"/>
                </a:cxn>
                <a:cxn ang="0">
                  <a:pos x="144" y="1005"/>
                </a:cxn>
                <a:cxn ang="0">
                  <a:pos x="230" y="1016"/>
                </a:cxn>
                <a:cxn ang="0">
                  <a:pos x="291" y="1095"/>
                </a:cxn>
                <a:cxn ang="0">
                  <a:pos x="395" y="1154"/>
                </a:cxn>
                <a:cxn ang="0">
                  <a:pos x="514" y="1170"/>
                </a:cxn>
                <a:cxn ang="0">
                  <a:pos x="631" y="1137"/>
                </a:cxn>
                <a:cxn ang="0">
                  <a:pos x="692" y="1177"/>
                </a:cxn>
                <a:cxn ang="0">
                  <a:pos x="775" y="1227"/>
                </a:cxn>
                <a:cxn ang="0">
                  <a:pos x="871" y="1246"/>
                </a:cxn>
                <a:cxn ang="0">
                  <a:pos x="993" y="1216"/>
                </a:cxn>
                <a:cxn ang="0">
                  <a:pos x="1087" y="1133"/>
                </a:cxn>
                <a:cxn ang="0">
                  <a:pos x="1139" y="1066"/>
                </a:cxn>
                <a:cxn ang="0">
                  <a:pos x="1229" y="1091"/>
                </a:cxn>
                <a:cxn ang="0">
                  <a:pos x="1302" y="1085"/>
                </a:cxn>
                <a:cxn ang="0">
                  <a:pos x="1390" y="1041"/>
                </a:cxn>
                <a:cxn ang="0">
                  <a:pos x="1460" y="945"/>
                </a:cxn>
                <a:cxn ang="0">
                  <a:pos x="1473" y="878"/>
                </a:cxn>
                <a:cxn ang="0">
                  <a:pos x="1521" y="855"/>
                </a:cxn>
                <a:cxn ang="0">
                  <a:pos x="1621" y="794"/>
                </a:cxn>
                <a:cxn ang="0">
                  <a:pos x="1690" y="686"/>
                </a:cxn>
                <a:cxn ang="0">
                  <a:pos x="1701" y="615"/>
                </a:cxn>
                <a:cxn ang="0">
                  <a:pos x="1680" y="498"/>
                </a:cxn>
                <a:cxn ang="0">
                  <a:pos x="1653" y="422"/>
                </a:cxn>
                <a:cxn ang="0">
                  <a:pos x="1665" y="358"/>
                </a:cxn>
                <a:cxn ang="0">
                  <a:pos x="1640" y="259"/>
                </a:cxn>
                <a:cxn ang="0">
                  <a:pos x="1571" y="184"/>
                </a:cxn>
                <a:cxn ang="0">
                  <a:pos x="1506" y="138"/>
                </a:cxn>
                <a:cxn ang="0">
                  <a:pos x="1456" y="53"/>
                </a:cxn>
                <a:cxn ang="0">
                  <a:pos x="1371" y="5"/>
                </a:cxn>
                <a:cxn ang="0">
                  <a:pos x="1291" y="2"/>
                </a:cxn>
                <a:cxn ang="0">
                  <a:pos x="1231" y="21"/>
                </a:cxn>
                <a:cxn ang="0">
                  <a:pos x="1176" y="67"/>
                </a:cxn>
                <a:cxn ang="0">
                  <a:pos x="1107" y="13"/>
                </a:cxn>
                <a:cxn ang="0">
                  <a:pos x="1049" y="0"/>
                </a:cxn>
                <a:cxn ang="0">
                  <a:pos x="980" y="9"/>
                </a:cxn>
                <a:cxn ang="0">
                  <a:pos x="920" y="46"/>
                </a:cxn>
                <a:cxn ang="0">
                  <a:pos x="886" y="97"/>
                </a:cxn>
                <a:cxn ang="0">
                  <a:pos x="779" y="40"/>
                </a:cxn>
                <a:cxn ang="0">
                  <a:pos x="709" y="38"/>
                </a:cxn>
                <a:cxn ang="0">
                  <a:pos x="629" y="67"/>
                </a:cxn>
                <a:cxn ang="0">
                  <a:pos x="567" y="122"/>
                </a:cxn>
                <a:cxn ang="0">
                  <a:pos x="504" y="126"/>
                </a:cxn>
                <a:cxn ang="0">
                  <a:pos x="404" y="113"/>
                </a:cxn>
                <a:cxn ang="0">
                  <a:pos x="326" y="128"/>
                </a:cxn>
                <a:cxn ang="0">
                  <a:pos x="259" y="165"/>
                </a:cxn>
                <a:cxn ang="0">
                  <a:pos x="190" y="239"/>
                </a:cxn>
                <a:cxn ang="0">
                  <a:pos x="159" y="312"/>
                </a:cxn>
                <a:cxn ang="0">
                  <a:pos x="151" y="397"/>
                </a:cxn>
              </a:cxnLst>
              <a:rect l="0" t="0" r="r" b="b"/>
              <a:pathLst>
                <a:path w="1703" h="1246">
                  <a:moveTo>
                    <a:pt x="153" y="414"/>
                  </a:moveTo>
                  <a:lnTo>
                    <a:pt x="138" y="416"/>
                  </a:lnTo>
                  <a:lnTo>
                    <a:pt x="122" y="420"/>
                  </a:lnTo>
                  <a:lnTo>
                    <a:pt x="107" y="425"/>
                  </a:lnTo>
                  <a:lnTo>
                    <a:pt x="94" y="431"/>
                  </a:lnTo>
                  <a:lnTo>
                    <a:pt x="80" y="439"/>
                  </a:lnTo>
                  <a:lnTo>
                    <a:pt x="67" y="448"/>
                  </a:lnTo>
                  <a:lnTo>
                    <a:pt x="55" y="458"/>
                  </a:lnTo>
                  <a:lnTo>
                    <a:pt x="44" y="470"/>
                  </a:lnTo>
                  <a:lnTo>
                    <a:pt x="34" y="481"/>
                  </a:lnTo>
                  <a:lnTo>
                    <a:pt x="27" y="494"/>
                  </a:lnTo>
                  <a:lnTo>
                    <a:pt x="19" y="508"/>
                  </a:lnTo>
                  <a:lnTo>
                    <a:pt x="11" y="521"/>
                  </a:lnTo>
                  <a:lnTo>
                    <a:pt x="7" y="537"/>
                  </a:lnTo>
                  <a:lnTo>
                    <a:pt x="4" y="552"/>
                  </a:lnTo>
                  <a:lnTo>
                    <a:pt x="2" y="567"/>
                  </a:lnTo>
                  <a:lnTo>
                    <a:pt x="0" y="585"/>
                  </a:lnTo>
                  <a:lnTo>
                    <a:pt x="0" y="596"/>
                  </a:lnTo>
                  <a:lnTo>
                    <a:pt x="2" y="606"/>
                  </a:lnTo>
                  <a:lnTo>
                    <a:pt x="4" y="617"/>
                  </a:lnTo>
                  <a:lnTo>
                    <a:pt x="5" y="629"/>
                  </a:lnTo>
                  <a:lnTo>
                    <a:pt x="9" y="638"/>
                  </a:lnTo>
                  <a:lnTo>
                    <a:pt x="13" y="650"/>
                  </a:lnTo>
                  <a:lnTo>
                    <a:pt x="17" y="659"/>
                  </a:lnTo>
                  <a:lnTo>
                    <a:pt x="23" y="669"/>
                  </a:lnTo>
                  <a:lnTo>
                    <a:pt x="28" y="679"/>
                  </a:lnTo>
                  <a:lnTo>
                    <a:pt x="34" y="688"/>
                  </a:lnTo>
                  <a:lnTo>
                    <a:pt x="42" y="696"/>
                  </a:lnTo>
                  <a:lnTo>
                    <a:pt x="50" y="704"/>
                  </a:lnTo>
                  <a:lnTo>
                    <a:pt x="57" y="711"/>
                  </a:lnTo>
                  <a:lnTo>
                    <a:pt x="67" y="719"/>
                  </a:lnTo>
                  <a:lnTo>
                    <a:pt x="74" y="727"/>
                  </a:lnTo>
                  <a:lnTo>
                    <a:pt x="84" y="732"/>
                  </a:lnTo>
                  <a:lnTo>
                    <a:pt x="84" y="730"/>
                  </a:lnTo>
                  <a:lnTo>
                    <a:pt x="74" y="742"/>
                  </a:lnTo>
                  <a:lnTo>
                    <a:pt x="65" y="755"/>
                  </a:lnTo>
                  <a:lnTo>
                    <a:pt x="57" y="769"/>
                  </a:lnTo>
                  <a:lnTo>
                    <a:pt x="50" y="784"/>
                  </a:lnTo>
                  <a:lnTo>
                    <a:pt x="44" y="799"/>
                  </a:lnTo>
                  <a:lnTo>
                    <a:pt x="40" y="815"/>
                  </a:lnTo>
                  <a:lnTo>
                    <a:pt x="38" y="830"/>
                  </a:lnTo>
                  <a:lnTo>
                    <a:pt x="38" y="847"/>
                  </a:lnTo>
                  <a:lnTo>
                    <a:pt x="38" y="865"/>
                  </a:lnTo>
                  <a:lnTo>
                    <a:pt x="42" y="882"/>
                  </a:lnTo>
                  <a:lnTo>
                    <a:pt x="46" y="897"/>
                  </a:lnTo>
                  <a:lnTo>
                    <a:pt x="51" y="913"/>
                  </a:lnTo>
                  <a:lnTo>
                    <a:pt x="59" y="928"/>
                  </a:lnTo>
                  <a:lnTo>
                    <a:pt x="67" y="941"/>
                  </a:lnTo>
                  <a:lnTo>
                    <a:pt x="76" y="955"/>
                  </a:lnTo>
                  <a:lnTo>
                    <a:pt x="88" y="968"/>
                  </a:lnTo>
                  <a:lnTo>
                    <a:pt x="99" y="978"/>
                  </a:lnTo>
                  <a:lnTo>
                    <a:pt x="113" y="989"/>
                  </a:lnTo>
                  <a:lnTo>
                    <a:pt x="128" y="997"/>
                  </a:lnTo>
                  <a:lnTo>
                    <a:pt x="144" y="1005"/>
                  </a:lnTo>
                  <a:lnTo>
                    <a:pt x="159" y="1010"/>
                  </a:lnTo>
                  <a:lnTo>
                    <a:pt x="174" y="1014"/>
                  </a:lnTo>
                  <a:lnTo>
                    <a:pt x="192" y="1016"/>
                  </a:lnTo>
                  <a:lnTo>
                    <a:pt x="209" y="1018"/>
                  </a:lnTo>
                  <a:lnTo>
                    <a:pt x="220" y="1018"/>
                  </a:lnTo>
                  <a:lnTo>
                    <a:pt x="230" y="1016"/>
                  </a:lnTo>
                  <a:lnTo>
                    <a:pt x="228" y="1018"/>
                  </a:lnTo>
                  <a:lnTo>
                    <a:pt x="239" y="1035"/>
                  </a:lnTo>
                  <a:lnTo>
                    <a:pt x="251" y="1051"/>
                  </a:lnTo>
                  <a:lnTo>
                    <a:pt x="264" y="1066"/>
                  </a:lnTo>
                  <a:lnTo>
                    <a:pt x="278" y="1081"/>
                  </a:lnTo>
                  <a:lnTo>
                    <a:pt x="291" y="1095"/>
                  </a:lnTo>
                  <a:lnTo>
                    <a:pt x="307" y="1108"/>
                  </a:lnTo>
                  <a:lnTo>
                    <a:pt x="324" y="1120"/>
                  </a:lnTo>
                  <a:lnTo>
                    <a:pt x="339" y="1129"/>
                  </a:lnTo>
                  <a:lnTo>
                    <a:pt x="358" y="1139"/>
                  </a:lnTo>
                  <a:lnTo>
                    <a:pt x="376" y="1147"/>
                  </a:lnTo>
                  <a:lnTo>
                    <a:pt x="395" y="1154"/>
                  </a:lnTo>
                  <a:lnTo>
                    <a:pt x="412" y="1160"/>
                  </a:lnTo>
                  <a:lnTo>
                    <a:pt x="433" y="1164"/>
                  </a:lnTo>
                  <a:lnTo>
                    <a:pt x="452" y="1168"/>
                  </a:lnTo>
                  <a:lnTo>
                    <a:pt x="472" y="1170"/>
                  </a:lnTo>
                  <a:lnTo>
                    <a:pt x="493" y="1170"/>
                  </a:lnTo>
                  <a:lnTo>
                    <a:pt x="514" y="1170"/>
                  </a:lnTo>
                  <a:lnTo>
                    <a:pt x="533" y="1168"/>
                  </a:lnTo>
                  <a:lnTo>
                    <a:pt x="554" y="1164"/>
                  </a:lnTo>
                  <a:lnTo>
                    <a:pt x="573" y="1160"/>
                  </a:lnTo>
                  <a:lnTo>
                    <a:pt x="594" y="1152"/>
                  </a:lnTo>
                  <a:lnTo>
                    <a:pt x="614" y="1147"/>
                  </a:lnTo>
                  <a:lnTo>
                    <a:pt x="631" y="1137"/>
                  </a:lnTo>
                  <a:lnTo>
                    <a:pt x="650" y="1127"/>
                  </a:lnTo>
                  <a:lnTo>
                    <a:pt x="648" y="1127"/>
                  </a:lnTo>
                  <a:lnTo>
                    <a:pt x="658" y="1141"/>
                  </a:lnTo>
                  <a:lnTo>
                    <a:pt x="669" y="1154"/>
                  </a:lnTo>
                  <a:lnTo>
                    <a:pt x="681" y="1166"/>
                  </a:lnTo>
                  <a:lnTo>
                    <a:pt x="692" y="1177"/>
                  </a:lnTo>
                  <a:lnTo>
                    <a:pt x="704" y="1187"/>
                  </a:lnTo>
                  <a:lnTo>
                    <a:pt x="717" y="1197"/>
                  </a:lnTo>
                  <a:lnTo>
                    <a:pt x="731" y="1206"/>
                  </a:lnTo>
                  <a:lnTo>
                    <a:pt x="744" y="1214"/>
                  </a:lnTo>
                  <a:lnTo>
                    <a:pt x="759" y="1221"/>
                  </a:lnTo>
                  <a:lnTo>
                    <a:pt x="775" y="1227"/>
                  </a:lnTo>
                  <a:lnTo>
                    <a:pt x="790" y="1233"/>
                  </a:lnTo>
                  <a:lnTo>
                    <a:pt x="805" y="1237"/>
                  </a:lnTo>
                  <a:lnTo>
                    <a:pt x="821" y="1241"/>
                  </a:lnTo>
                  <a:lnTo>
                    <a:pt x="838" y="1243"/>
                  </a:lnTo>
                  <a:lnTo>
                    <a:pt x="853" y="1244"/>
                  </a:lnTo>
                  <a:lnTo>
                    <a:pt x="871" y="1246"/>
                  </a:lnTo>
                  <a:lnTo>
                    <a:pt x="892" y="1244"/>
                  </a:lnTo>
                  <a:lnTo>
                    <a:pt x="913" y="1243"/>
                  </a:lnTo>
                  <a:lnTo>
                    <a:pt x="934" y="1237"/>
                  </a:lnTo>
                  <a:lnTo>
                    <a:pt x="955" y="1231"/>
                  </a:lnTo>
                  <a:lnTo>
                    <a:pt x="974" y="1223"/>
                  </a:lnTo>
                  <a:lnTo>
                    <a:pt x="993" y="1216"/>
                  </a:lnTo>
                  <a:lnTo>
                    <a:pt x="1011" y="1204"/>
                  </a:lnTo>
                  <a:lnTo>
                    <a:pt x="1028" y="1193"/>
                  </a:lnTo>
                  <a:lnTo>
                    <a:pt x="1045" y="1179"/>
                  </a:lnTo>
                  <a:lnTo>
                    <a:pt x="1061" y="1166"/>
                  </a:lnTo>
                  <a:lnTo>
                    <a:pt x="1074" y="1150"/>
                  </a:lnTo>
                  <a:lnTo>
                    <a:pt x="1087" y="1133"/>
                  </a:lnTo>
                  <a:lnTo>
                    <a:pt x="1099" y="1116"/>
                  </a:lnTo>
                  <a:lnTo>
                    <a:pt x="1108" y="1097"/>
                  </a:lnTo>
                  <a:lnTo>
                    <a:pt x="1118" y="1078"/>
                  </a:lnTo>
                  <a:lnTo>
                    <a:pt x="1126" y="1056"/>
                  </a:lnTo>
                  <a:lnTo>
                    <a:pt x="1126" y="1058"/>
                  </a:lnTo>
                  <a:lnTo>
                    <a:pt x="1139" y="1066"/>
                  </a:lnTo>
                  <a:lnTo>
                    <a:pt x="1153" y="1074"/>
                  </a:lnTo>
                  <a:lnTo>
                    <a:pt x="1168" y="1079"/>
                  </a:lnTo>
                  <a:lnTo>
                    <a:pt x="1183" y="1083"/>
                  </a:lnTo>
                  <a:lnTo>
                    <a:pt x="1199" y="1087"/>
                  </a:lnTo>
                  <a:lnTo>
                    <a:pt x="1214" y="1091"/>
                  </a:lnTo>
                  <a:lnTo>
                    <a:pt x="1229" y="1091"/>
                  </a:lnTo>
                  <a:lnTo>
                    <a:pt x="1247" y="1093"/>
                  </a:lnTo>
                  <a:lnTo>
                    <a:pt x="1258" y="1093"/>
                  </a:lnTo>
                  <a:lnTo>
                    <a:pt x="1270" y="1091"/>
                  </a:lnTo>
                  <a:lnTo>
                    <a:pt x="1281" y="1089"/>
                  </a:lnTo>
                  <a:lnTo>
                    <a:pt x="1291" y="1087"/>
                  </a:lnTo>
                  <a:lnTo>
                    <a:pt x="1302" y="1085"/>
                  </a:lnTo>
                  <a:lnTo>
                    <a:pt x="1314" y="1081"/>
                  </a:lnTo>
                  <a:lnTo>
                    <a:pt x="1323" y="1079"/>
                  </a:lnTo>
                  <a:lnTo>
                    <a:pt x="1335" y="1076"/>
                  </a:lnTo>
                  <a:lnTo>
                    <a:pt x="1354" y="1066"/>
                  </a:lnTo>
                  <a:lnTo>
                    <a:pt x="1373" y="1055"/>
                  </a:lnTo>
                  <a:lnTo>
                    <a:pt x="1390" y="1041"/>
                  </a:lnTo>
                  <a:lnTo>
                    <a:pt x="1406" y="1026"/>
                  </a:lnTo>
                  <a:lnTo>
                    <a:pt x="1421" y="1010"/>
                  </a:lnTo>
                  <a:lnTo>
                    <a:pt x="1435" y="993"/>
                  </a:lnTo>
                  <a:lnTo>
                    <a:pt x="1446" y="974"/>
                  </a:lnTo>
                  <a:lnTo>
                    <a:pt x="1456" y="955"/>
                  </a:lnTo>
                  <a:lnTo>
                    <a:pt x="1460" y="945"/>
                  </a:lnTo>
                  <a:lnTo>
                    <a:pt x="1463" y="934"/>
                  </a:lnTo>
                  <a:lnTo>
                    <a:pt x="1465" y="924"/>
                  </a:lnTo>
                  <a:lnTo>
                    <a:pt x="1469" y="913"/>
                  </a:lnTo>
                  <a:lnTo>
                    <a:pt x="1471" y="901"/>
                  </a:lnTo>
                  <a:lnTo>
                    <a:pt x="1473" y="890"/>
                  </a:lnTo>
                  <a:lnTo>
                    <a:pt x="1473" y="878"/>
                  </a:lnTo>
                  <a:lnTo>
                    <a:pt x="1473" y="867"/>
                  </a:lnTo>
                  <a:lnTo>
                    <a:pt x="1473" y="867"/>
                  </a:lnTo>
                  <a:lnTo>
                    <a:pt x="1486" y="865"/>
                  </a:lnTo>
                  <a:lnTo>
                    <a:pt x="1498" y="863"/>
                  </a:lnTo>
                  <a:lnTo>
                    <a:pt x="1509" y="859"/>
                  </a:lnTo>
                  <a:lnTo>
                    <a:pt x="1521" y="855"/>
                  </a:lnTo>
                  <a:lnTo>
                    <a:pt x="1532" y="851"/>
                  </a:lnTo>
                  <a:lnTo>
                    <a:pt x="1544" y="847"/>
                  </a:lnTo>
                  <a:lnTo>
                    <a:pt x="1565" y="836"/>
                  </a:lnTo>
                  <a:lnTo>
                    <a:pt x="1584" y="824"/>
                  </a:lnTo>
                  <a:lnTo>
                    <a:pt x="1603" y="811"/>
                  </a:lnTo>
                  <a:lnTo>
                    <a:pt x="1621" y="794"/>
                  </a:lnTo>
                  <a:lnTo>
                    <a:pt x="1638" y="778"/>
                  </a:lnTo>
                  <a:lnTo>
                    <a:pt x="1651" y="759"/>
                  </a:lnTo>
                  <a:lnTo>
                    <a:pt x="1665" y="740"/>
                  </a:lnTo>
                  <a:lnTo>
                    <a:pt x="1676" y="719"/>
                  </a:lnTo>
                  <a:lnTo>
                    <a:pt x="1686" y="698"/>
                  </a:lnTo>
                  <a:lnTo>
                    <a:pt x="1690" y="686"/>
                  </a:lnTo>
                  <a:lnTo>
                    <a:pt x="1692" y="675"/>
                  </a:lnTo>
                  <a:lnTo>
                    <a:pt x="1695" y="663"/>
                  </a:lnTo>
                  <a:lnTo>
                    <a:pt x="1697" y="652"/>
                  </a:lnTo>
                  <a:lnTo>
                    <a:pt x="1699" y="640"/>
                  </a:lnTo>
                  <a:lnTo>
                    <a:pt x="1701" y="629"/>
                  </a:lnTo>
                  <a:lnTo>
                    <a:pt x="1701" y="615"/>
                  </a:lnTo>
                  <a:lnTo>
                    <a:pt x="1703" y="604"/>
                  </a:lnTo>
                  <a:lnTo>
                    <a:pt x="1701" y="581"/>
                  </a:lnTo>
                  <a:lnTo>
                    <a:pt x="1699" y="560"/>
                  </a:lnTo>
                  <a:lnTo>
                    <a:pt x="1694" y="539"/>
                  </a:lnTo>
                  <a:lnTo>
                    <a:pt x="1688" y="517"/>
                  </a:lnTo>
                  <a:lnTo>
                    <a:pt x="1680" y="498"/>
                  </a:lnTo>
                  <a:lnTo>
                    <a:pt x="1671" y="477"/>
                  </a:lnTo>
                  <a:lnTo>
                    <a:pt x="1659" y="458"/>
                  </a:lnTo>
                  <a:lnTo>
                    <a:pt x="1648" y="441"/>
                  </a:lnTo>
                  <a:lnTo>
                    <a:pt x="1648" y="441"/>
                  </a:lnTo>
                  <a:lnTo>
                    <a:pt x="1651" y="431"/>
                  </a:lnTo>
                  <a:lnTo>
                    <a:pt x="1653" y="422"/>
                  </a:lnTo>
                  <a:lnTo>
                    <a:pt x="1657" y="410"/>
                  </a:lnTo>
                  <a:lnTo>
                    <a:pt x="1659" y="400"/>
                  </a:lnTo>
                  <a:lnTo>
                    <a:pt x="1661" y="391"/>
                  </a:lnTo>
                  <a:lnTo>
                    <a:pt x="1663" y="379"/>
                  </a:lnTo>
                  <a:lnTo>
                    <a:pt x="1663" y="370"/>
                  </a:lnTo>
                  <a:lnTo>
                    <a:pt x="1665" y="358"/>
                  </a:lnTo>
                  <a:lnTo>
                    <a:pt x="1663" y="341"/>
                  </a:lnTo>
                  <a:lnTo>
                    <a:pt x="1661" y="324"/>
                  </a:lnTo>
                  <a:lnTo>
                    <a:pt x="1657" y="306"/>
                  </a:lnTo>
                  <a:lnTo>
                    <a:pt x="1653" y="291"/>
                  </a:lnTo>
                  <a:lnTo>
                    <a:pt x="1646" y="274"/>
                  </a:lnTo>
                  <a:lnTo>
                    <a:pt x="1640" y="259"/>
                  </a:lnTo>
                  <a:lnTo>
                    <a:pt x="1630" y="245"/>
                  </a:lnTo>
                  <a:lnTo>
                    <a:pt x="1621" y="232"/>
                  </a:lnTo>
                  <a:lnTo>
                    <a:pt x="1609" y="218"/>
                  </a:lnTo>
                  <a:lnTo>
                    <a:pt x="1598" y="207"/>
                  </a:lnTo>
                  <a:lnTo>
                    <a:pt x="1586" y="195"/>
                  </a:lnTo>
                  <a:lnTo>
                    <a:pt x="1571" y="184"/>
                  </a:lnTo>
                  <a:lnTo>
                    <a:pt x="1557" y="176"/>
                  </a:lnTo>
                  <a:lnTo>
                    <a:pt x="1542" y="168"/>
                  </a:lnTo>
                  <a:lnTo>
                    <a:pt x="1527" y="161"/>
                  </a:lnTo>
                  <a:lnTo>
                    <a:pt x="1509" y="155"/>
                  </a:lnTo>
                  <a:lnTo>
                    <a:pt x="1509" y="155"/>
                  </a:lnTo>
                  <a:lnTo>
                    <a:pt x="1506" y="138"/>
                  </a:lnTo>
                  <a:lnTo>
                    <a:pt x="1500" y="122"/>
                  </a:lnTo>
                  <a:lnTo>
                    <a:pt x="1494" y="107"/>
                  </a:lnTo>
                  <a:lnTo>
                    <a:pt x="1486" y="92"/>
                  </a:lnTo>
                  <a:lnTo>
                    <a:pt x="1477" y="78"/>
                  </a:lnTo>
                  <a:lnTo>
                    <a:pt x="1467" y="67"/>
                  </a:lnTo>
                  <a:lnTo>
                    <a:pt x="1456" y="53"/>
                  </a:lnTo>
                  <a:lnTo>
                    <a:pt x="1444" y="44"/>
                  </a:lnTo>
                  <a:lnTo>
                    <a:pt x="1431" y="32"/>
                  </a:lnTo>
                  <a:lnTo>
                    <a:pt x="1417" y="25"/>
                  </a:lnTo>
                  <a:lnTo>
                    <a:pt x="1402" y="17"/>
                  </a:lnTo>
                  <a:lnTo>
                    <a:pt x="1387" y="11"/>
                  </a:lnTo>
                  <a:lnTo>
                    <a:pt x="1371" y="5"/>
                  </a:lnTo>
                  <a:lnTo>
                    <a:pt x="1356" y="2"/>
                  </a:lnTo>
                  <a:lnTo>
                    <a:pt x="1339" y="0"/>
                  </a:lnTo>
                  <a:lnTo>
                    <a:pt x="1321" y="0"/>
                  </a:lnTo>
                  <a:lnTo>
                    <a:pt x="1310" y="0"/>
                  </a:lnTo>
                  <a:lnTo>
                    <a:pt x="1300" y="0"/>
                  </a:lnTo>
                  <a:lnTo>
                    <a:pt x="1291" y="2"/>
                  </a:lnTo>
                  <a:lnTo>
                    <a:pt x="1279" y="3"/>
                  </a:lnTo>
                  <a:lnTo>
                    <a:pt x="1270" y="5"/>
                  </a:lnTo>
                  <a:lnTo>
                    <a:pt x="1260" y="9"/>
                  </a:lnTo>
                  <a:lnTo>
                    <a:pt x="1250" y="13"/>
                  </a:lnTo>
                  <a:lnTo>
                    <a:pt x="1241" y="17"/>
                  </a:lnTo>
                  <a:lnTo>
                    <a:pt x="1231" y="21"/>
                  </a:lnTo>
                  <a:lnTo>
                    <a:pt x="1222" y="26"/>
                  </a:lnTo>
                  <a:lnTo>
                    <a:pt x="1214" y="32"/>
                  </a:lnTo>
                  <a:lnTo>
                    <a:pt x="1206" y="38"/>
                  </a:lnTo>
                  <a:lnTo>
                    <a:pt x="1189" y="51"/>
                  </a:lnTo>
                  <a:lnTo>
                    <a:pt x="1176" y="67"/>
                  </a:lnTo>
                  <a:lnTo>
                    <a:pt x="1176" y="67"/>
                  </a:lnTo>
                  <a:lnTo>
                    <a:pt x="1162" y="51"/>
                  </a:lnTo>
                  <a:lnTo>
                    <a:pt x="1149" y="38"/>
                  </a:lnTo>
                  <a:lnTo>
                    <a:pt x="1131" y="26"/>
                  </a:lnTo>
                  <a:lnTo>
                    <a:pt x="1124" y="21"/>
                  </a:lnTo>
                  <a:lnTo>
                    <a:pt x="1114" y="17"/>
                  </a:lnTo>
                  <a:lnTo>
                    <a:pt x="1107" y="13"/>
                  </a:lnTo>
                  <a:lnTo>
                    <a:pt x="1097" y="9"/>
                  </a:lnTo>
                  <a:lnTo>
                    <a:pt x="1087" y="5"/>
                  </a:lnTo>
                  <a:lnTo>
                    <a:pt x="1078" y="3"/>
                  </a:lnTo>
                  <a:lnTo>
                    <a:pt x="1068" y="2"/>
                  </a:lnTo>
                  <a:lnTo>
                    <a:pt x="1059" y="0"/>
                  </a:lnTo>
                  <a:lnTo>
                    <a:pt x="1049" y="0"/>
                  </a:lnTo>
                  <a:lnTo>
                    <a:pt x="1039" y="0"/>
                  </a:lnTo>
                  <a:lnTo>
                    <a:pt x="1026" y="0"/>
                  </a:lnTo>
                  <a:lnTo>
                    <a:pt x="1014" y="0"/>
                  </a:lnTo>
                  <a:lnTo>
                    <a:pt x="1003" y="2"/>
                  </a:lnTo>
                  <a:lnTo>
                    <a:pt x="991" y="5"/>
                  </a:lnTo>
                  <a:lnTo>
                    <a:pt x="980" y="9"/>
                  </a:lnTo>
                  <a:lnTo>
                    <a:pt x="968" y="13"/>
                  </a:lnTo>
                  <a:lnTo>
                    <a:pt x="959" y="19"/>
                  </a:lnTo>
                  <a:lnTo>
                    <a:pt x="947" y="25"/>
                  </a:lnTo>
                  <a:lnTo>
                    <a:pt x="938" y="30"/>
                  </a:lnTo>
                  <a:lnTo>
                    <a:pt x="928" y="38"/>
                  </a:lnTo>
                  <a:lnTo>
                    <a:pt x="920" y="46"/>
                  </a:lnTo>
                  <a:lnTo>
                    <a:pt x="913" y="55"/>
                  </a:lnTo>
                  <a:lnTo>
                    <a:pt x="905" y="63"/>
                  </a:lnTo>
                  <a:lnTo>
                    <a:pt x="897" y="72"/>
                  </a:lnTo>
                  <a:lnTo>
                    <a:pt x="890" y="82"/>
                  </a:lnTo>
                  <a:lnTo>
                    <a:pt x="884" y="94"/>
                  </a:lnTo>
                  <a:lnTo>
                    <a:pt x="886" y="97"/>
                  </a:lnTo>
                  <a:lnTo>
                    <a:pt x="871" y="82"/>
                  </a:lnTo>
                  <a:lnTo>
                    <a:pt x="853" y="71"/>
                  </a:lnTo>
                  <a:lnTo>
                    <a:pt x="836" y="61"/>
                  </a:lnTo>
                  <a:lnTo>
                    <a:pt x="817" y="51"/>
                  </a:lnTo>
                  <a:lnTo>
                    <a:pt x="798" y="46"/>
                  </a:lnTo>
                  <a:lnTo>
                    <a:pt x="779" y="40"/>
                  </a:lnTo>
                  <a:lnTo>
                    <a:pt x="769" y="38"/>
                  </a:lnTo>
                  <a:lnTo>
                    <a:pt x="759" y="38"/>
                  </a:lnTo>
                  <a:lnTo>
                    <a:pt x="748" y="36"/>
                  </a:lnTo>
                  <a:lnTo>
                    <a:pt x="738" y="36"/>
                  </a:lnTo>
                  <a:lnTo>
                    <a:pt x="723" y="36"/>
                  </a:lnTo>
                  <a:lnTo>
                    <a:pt x="709" y="38"/>
                  </a:lnTo>
                  <a:lnTo>
                    <a:pt x="694" y="40"/>
                  </a:lnTo>
                  <a:lnTo>
                    <a:pt x="681" y="44"/>
                  </a:lnTo>
                  <a:lnTo>
                    <a:pt x="667" y="48"/>
                  </a:lnTo>
                  <a:lnTo>
                    <a:pt x="654" y="53"/>
                  </a:lnTo>
                  <a:lnTo>
                    <a:pt x="642" y="59"/>
                  </a:lnTo>
                  <a:lnTo>
                    <a:pt x="629" y="67"/>
                  </a:lnTo>
                  <a:lnTo>
                    <a:pt x="617" y="74"/>
                  </a:lnTo>
                  <a:lnTo>
                    <a:pt x="606" y="82"/>
                  </a:lnTo>
                  <a:lnTo>
                    <a:pt x="596" y="92"/>
                  </a:lnTo>
                  <a:lnTo>
                    <a:pt x="587" y="101"/>
                  </a:lnTo>
                  <a:lnTo>
                    <a:pt x="577" y="113"/>
                  </a:lnTo>
                  <a:lnTo>
                    <a:pt x="567" y="122"/>
                  </a:lnTo>
                  <a:lnTo>
                    <a:pt x="560" y="136"/>
                  </a:lnTo>
                  <a:lnTo>
                    <a:pt x="552" y="147"/>
                  </a:lnTo>
                  <a:lnTo>
                    <a:pt x="552" y="149"/>
                  </a:lnTo>
                  <a:lnTo>
                    <a:pt x="537" y="140"/>
                  </a:lnTo>
                  <a:lnTo>
                    <a:pt x="520" y="134"/>
                  </a:lnTo>
                  <a:lnTo>
                    <a:pt x="504" y="126"/>
                  </a:lnTo>
                  <a:lnTo>
                    <a:pt x="487" y="122"/>
                  </a:lnTo>
                  <a:lnTo>
                    <a:pt x="470" y="119"/>
                  </a:lnTo>
                  <a:lnTo>
                    <a:pt x="452" y="115"/>
                  </a:lnTo>
                  <a:lnTo>
                    <a:pt x="435" y="113"/>
                  </a:lnTo>
                  <a:lnTo>
                    <a:pt x="418" y="113"/>
                  </a:lnTo>
                  <a:lnTo>
                    <a:pt x="404" y="113"/>
                  </a:lnTo>
                  <a:lnTo>
                    <a:pt x="389" y="115"/>
                  </a:lnTo>
                  <a:lnTo>
                    <a:pt x="378" y="115"/>
                  </a:lnTo>
                  <a:lnTo>
                    <a:pt x="364" y="119"/>
                  </a:lnTo>
                  <a:lnTo>
                    <a:pt x="351" y="120"/>
                  </a:lnTo>
                  <a:lnTo>
                    <a:pt x="337" y="124"/>
                  </a:lnTo>
                  <a:lnTo>
                    <a:pt x="326" y="128"/>
                  </a:lnTo>
                  <a:lnTo>
                    <a:pt x="314" y="134"/>
                  </a:lnTo>
                  <a:lnTo>
                    <a:pt x="301" y="140"/>
                  </a:lnTo>
                  <a:lnTo>
                    <a:pt x="291" y="145"/>
                  </a:lnTo>
                  <a:lnTo>
                    <a:pt x="280" y="151"/>
                  </a:lnTo>
                  <a:lnTo>
                    <a:pt x="268" y="159"/>
                  </a:lnTo>
                  <a:lnTo>
                    <a:pt x="259" y="165"/>
                  </a:lnTo>
                  <a:lnTo>
                    <a:pt x="247" y="172"/>
                  </a:lnTo>
                  <a:lnTo>
                    <a:pt x="230" y="189"/>
                  </a:lnTo>
                  <a:lnTo>
                    <a:pt x="213" y="209"/>
                  </a:lnTo>
                  <a:lnTo>
                    <a:pt x="203" y="218"/>
                  </a:lnTo>
                  <a:lnTo>
                    <a:pt x="197" y="230"/>
                  </a:lnTo>
                  <a:lnTo>
                    <a:pt x="190" y="239"/>
                  </a:lnTo>
                  <a:lnTo>
                    <a:pt x="184" y="251"/>
                  </a:lnTo>
                  <a:lnTo>
                    <a:pt x="178" y="262"/>
                  </a:lnTo>
                  <a:lnTo>
                    <a:pt x="172" y="274"/>
                  </a:lnTo>
                  <a:lnTo>
                    <a:pt x="167" y="287"/>
                  </a:lnTo>
                  <a:lnTo>
                    <a:pt x="163" y="299"/>
                  </a:lnTo>
                  <a:lnTo>
                    <a:pt x="159" y="312"/>
                  </a:lnTo>
                  <a:lnTo>
                    <a:pt x="157" y="324"/>
                  </a:lnTo>
                  <a:lnTo>
                    <a:pt x="153" y="337"/>
                  </a:lnTo>
                  <a:lnTo>
                    <a:pt x="153" y="351"/>
                  </a:lnTo>
                  <a:lnTo>
                    <a:pt x="151" y="364"/>
                  </a:lnTo>
                  <a:lnTo>
                    <a:pt x="151" y="377"/>
                  </a:lnTo>
                  <a:lnTo>
                    <a:pt x="151" y="397"/>
                  </a:lnTo>
                  <a:lnTo>
                    <a:pt x="153" y="414"/>
                  </a:lnTo>
                  <a:lnTo>
                    <a:pt x="153" y="4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" name="Text Box 327"/>
          <p:cNvSpPr txBox="1">
            <a:spLocks noChangeArrowheads="1"/>
          </p:cNvSpPr>
          <p:nvPr/>
        </p:nvSpPr>
        <p:spPr bwMode="auto">
          <a:xfrm>
            <a:off x="2513718" y="5297844"/>
            <a:ext cx="49477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CO</a:t>
            </a:r>
            <a:r>
              <a:rPr lang="en-US" sz="1400" baseline="-25000" dirty="0"/>
              <a:t>2</a:t>
            </a:r>
          </a:p>
        </p:txBody>
      </p:sp>
      <p:sp>
        <p:nvSpPr>
          <p:cNvPr id="203" name="Text Box 188"/>
          <p:cNvSpPr txBox="1">
            <a:spLocks noChangeArrowheads="1"/>
          </p:cNvSpPr>
          <p:nvPr/>
        </p:nvSpPr>
        <p:spPr bwMode="auto">
          <a:xfrm rot="20198804">
            <a:off x="2337857" y="4991256"/>
            <a:ext cx="1010278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Respiration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204" name="Oval 10"/>
          <p:cNvSpPr>
            <a:spLocks noChangeArrowheads="1"/>
          </p:cNvSpPr>
          <p:nvPr/>
        </p:nvSpPr>
        <p:spPr bwMode="auto">
          <a:xfrm flipH="1">
            <a:off x="2846618" y="6282800"/>
            <a:ext cx="228600" cy="2286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54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" name="Line 16"/>
          <p:cNvSpPr>
            <a:spLocks noChangeShapeType="1"/>
          </p:cNvSpPr>
          <p:nvPr/>
        </p:nvSpPr>
        <p:spPr bwMode="auto">
          <a:xfrm>
            <a:off x="2960918" y="6166912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" name="Text Box 34"/>
          <p:cNvSpPr txBox="1">
            <a:spLocks noChangeArrowheads="1"/>
          </p:cNvSpPr>
          <p:nvPr/>
        </p:nvSpPr>
        <p:spPr bwMode="auto">
          <a:xfrm>
            <a:off x="2226551" y="5829633"/>
            <a:ext cx="146873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GWSW Exchange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207" name="Title 20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Reuse and recombination</a:t>
            </a:r>
            <a:endParaRPr lang="en-US" dirty="0"/>
          </a:p>
        </p:txBody>
      </p:sp>
      <p:sp>
        <p:nvSpPr>
          <p:cNvPr id="208" name="Freeform 207"/>
          <p:cNvSpPr/>
          <p:nvPr/>
        </p:nvSpPr>
        <p:spPr>
          <a:xfrm flipV="1">
            <a:off x="5418663" y="1896531"/>
            <a:ext cx="3048002" cy="654758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1270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208"/>
          <p:cNvSpPr/>
          <p:nvPr/>
        </p:nvSpPr>
        <p:spPr>
          <a:xfrm flipV="1">
            <a:off x="5571063" y="3313287"/>
            <a:ext cx="3048002" cy="654758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1270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Freeform 209"/>
          <p:cNvSpPr/>
          <p:nvPr/>
        </p:nvSpPr>
        <p:spPr>
          <a:xfrm>
            <a:off x="6987818" y="2438402"/>
            <a:ext cx="45719" cy="1016000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1270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Freeform 210"/>
          <p:cNvSpPr/>
          <p:nvPr/>
        </p:nvSpPr>
        <p:spPr>
          <a:xfrm flipH="1" flipV="1">
            <a:off x="5192887" y="3714045"/>
            <a:ext cx="1467555" cy="564445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1270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Freeform 211"/>
          <p:cNvSpPr/>
          <p:nvPr/>
        </p:nvSpPr>
        <p:spPr>
          <a:xfrm flipH="1" flipV="1">
            <a:off x="5164665" y="2331156"/>
            <a:ext cx="1467555" cy="564445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1270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Oval 197"/>
          <p:cNvSpPr>
            <a:spLocks noChangeArrowheads="1"/>
          </p:cNvSpPr>
          <p:nvPr/>
        </p:nvSpPr>
        <p:spPr bwMode="auto">
          <a:xfrm flipH="1">
            <a:off x="2505075" y="4510786"/>
            <a:ext cx="304800" cy="2540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TopRight">
              <a:rot lat="900000" lon="2400000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endParaRPr lang="en-US" b="0" dirty="0"/>
          </a:p>
        </p:txBody>
      </p:sp>
      <p:sp>
        <p:nvSpPr>
          <p:cNvPr id="215" name="Text Box 188"/>
          <p:cNvSpPr txBox="1">
            <a:spLocks noChangeArrowheads="1"/>
          </p:cNvSpPr>
          <p:nvPr/>
        </p:nvSpPr>
        <p:spPr bwMode="auto">
          <a:xfrm rot="20198804">
            <a:off x="2325445" y="4094961"/>
            <a:ext cx="118649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M-M Uptake</a:t>
            </a:r>
            <a:endParaRPr lang="en-US" sz="1400" i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1948"/>
          <p:cNvSpPr>
            <a:spLocks noChangeArrowheads="1"/>
          </p:cNvSpPr>
          <p:nvPr/>
        </p:nvSpPr>
        <p:spPr bwMode="auto">
          <a:xfrm>
            <a:off x="559506" y="1565622"/>
            <a:ext cx="8115300" cy="476057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9255" tIns="44627" rIns="89255" bIns="44627" anchor="ctr"/>
          <a:lstStyle/>
          <a:p>
            <a:endParaRPr lang="en-US" sz="1100"/>
          </a:p>
        </p:txBody>
      </p:sp>
      <p:sp>
        <p:nvSpPr>
          <p:cNvPr id="209" name="Rectangle 208"/>
          <p:cNvSpPr/>
          <p:nvPr/>
        </p:nvSpPr>
        <p:spPr>
          <a:xfrm>
            <a:off x="4142249" y="2111972"/>
            <a:ext cx="1457040" cy="6829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NEO model spawner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958116" y="3068085"/>
            <a:ext cx="1365875" cy="68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2958116" y="4160786"/>
            <a:ext cx="1365875" cy="68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2958116" y="5253486"/>
            <a:ext cx="1365875" cy="68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094704" y="3204673"/>
            <a:ext cx="1365875" cy="68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094704" y="4297373"/>
            <a:ext cx="1365875" cy="68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094704" y="5390073"/>
            <a:ext cx="1365875" cy="682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231292" y="5526661"/>
            <a:ext cx="1365875" cy="6829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 outputs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7" name="Straight Arrow Connector 216"/>
          <p:cNvCxnSpPr/>
          <p:nvPr/>
        </p:nvCxnSpPr>
        <p:spPr>
          <a:xfrm rot="10800000" flipV="1">
            <a:off x="3641054" y="2794910"/>
            <a:ext cx="682938" cy="2731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endCxn id="213" idx="0"/>
          </p:cNvCxnSpPr>
          <p:nvPr/>
        </p:nvCxnSpPr>
        <p:spPr>
          <a:xfrm rot="10800000" flipV="1">
            <a:off x="3777642" y="2794910"/>
            <a:ext cx="546351" cy="4097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endCxn id="241" idx="0"/>
          </p:cNvCxnSpPr>
          <p:nvPr/>
        </p:nvCxnSpPr>
        <p:spPr>
          <a:xfrm rot="5400000">
            <a:off x="3845935" y="2863204"/>
            <a:ext cx="546350" cy="4097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699424" y="1565622"/>
            <a:ext cx="3414689" cy="3746047"/>
          </a:xfrm>
          <a:prstGeom prst="rect">
            <a:avLst/>
          </a:prstGeom>
          <a:noFill/>
        </p:spPr>
        <p:txBody>
          <a:bodyPr wrap="square" lIns="178509" tIns="178509" rIns="178509" bIns="178509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Step 1: Perform multiple independent model executions (with different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parameters)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simultaneously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across multiple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processing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threads. Speeds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applications such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as sensitivity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analyses.</a:t>
            </a: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5006930" y="1565622"/>
            <a:ext cx="3667876" cy="4507389"/>
            <a:chOff x="4961774" y="1543050"/>
            <a:chExt cx="3667876" cy="4507389"/>
          </a:xfrm>
        </p:grpSpPr>
        <p:sp>
          <p:nvSpPr>
            <p:cNvPr id="222" name="Rectangle 221"/>
            <p:cNvSpPr/>
            <p:nvPr/>
          </p:nvSpPr>
          <p:spPr>
            <a:xfrm>
              <a:off x="5098362" y="3182101"/>
              <a:ext cx="1365875" cy="6829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55" tIns="44627" rIns="89255" bIns="44627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 execution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961774" y="4138214"/>
              <a:ext cx="1365875" cy="6829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55" tIns="44627" rIns="89255" bIns="44627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098362" y="5367501"/>
              <a:ext cx="1365875" cy="6829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55" tIns="44627" rIns="89255" bIns="44627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 output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 rot="16200000" flipH="1">
              <a:off x="5234474" y="2909400"/>
              <a:ext cx="410237" cy="136113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rot="5400000">
              <a:off x="5439831" y="4069920"/>
              <a:ext cx="409762" cy="94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rot="5400000">
              <a:off x="5303242" y="3933332"/>
              <a:ext cx="273175" cy="1365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32" idx="2"/>
              <a:endCxn id="224" idx="0"/>
            </p:cNvCxnSpPr>
            <p:nvPr/>
          </p:nvCxnSpPr>
          <p:spPr>
            <a:xfrm rot="5400000">
              <a:off x="5713006" y="5162621"/>
              <a:ext cx="273175" cy="1365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rot="5400000">
              <a:off x="5439831" y="5162621"/>
              <a:ext cx="409762" cy="94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rot="16200000" flipH="1">
              <a:off x="5098361" y="4957739"/>
              <a:ext cx="546350" cy="27317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230"/>
            <p:cNvSpPr/>
            <p:nvPr/>
          </p:nvSpPr>
          <p:spPr>
            <a:xfrm>
              <a:off x="5098362" y="4274801"/>
              <a:ext cx="1365875" cy="6829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55" tIns="44627" rIns="89255" bIns="44627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234949" y="4411389"/>
              <a:ext cx="1365875" cy="6829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55" tIns="44627" rIns="89255" bIns="44627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Processing threads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3" name="Straight Arrow Connector 232"/>
            <p:cNvCxnSpPr>
              <a:stCxn id="222" idx="2"/>
              <a:endCxn id="232" idx="0"/>
            </p:cNvCxnSpPr>
            <p:nvPr/>
          </p:nvCxnSpPr>
          <p:spPr>
            <a:xfrm rot="16200000" flipH="1">
              <a:off x="5576417" y="4069920"/>
              <a:ext cx="546350" cy="1365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/>
            <p:cNvSpPr txBox="1"/>
            <p:nvPr/>
          </p:nvSpPr>
          <p:spPr>
            <a:xfrm>
              <a:off x="5576711" y="1543050"/>
              <a:ext cx="3052939" cy="3438270"/>
            </a:xfrm>
            <a:prstGeom prst="rect">
              <a:avLst/>
            </a:prstGeom>
            <a:noFill/>
          </p:spPr>
          <p:txBody>
            <a:bodyPr wrap="square" lIns="178509" tIns="178509" rIns="178509" bIns="178509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Step 2: Use parallel processing to expedite run-time of individual model </a:t>
              </a:r>
            </a:p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executions.</a:t>
              </a:r>
            </a:p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Speeds</a:t>
              </a:r>
            </a:p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applications of</a:t>
              </a:r>
            </a:p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highly detailed or</a:t>
              </a:r>
            </a:p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complex</a:t>
              </a:r>
            </a:p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models.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5" name="Straight Arrow Connector 234"/>
          <p:cNvCxnSpPr/>
          <p:nvPr/>
        </p:nvCxnSpPr>
        <p:spPr>
          <a:xfrm rot="5400000">
            <a:off x="3845936" y="5321780"/>
            <a:ext cx="409762" cy="9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5400000">
            <a:off x="3709823" y="5184718"/>
            <a:ext cx="409762" cy="9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rot="5400000">
            <a:off x="3710297" y="4091543"/>
            <a:ext cx="409762" cy="9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rot="5400000">
            <a:off x="3846410" y="4228605"/>
            <a:ext cx="409762" cy="9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rot="5400000">
            <a:off x="3573235" y="5048130"/>
            <a:ext cx="409762" cy="9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rot="5400000">
            <a:off x="3573709" y="3954955"/>
            <a:ext cx="409762" cy="9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3231292" y="3341260"/>
            <a:ext cx="1365875" cy="6829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 executions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3231292" y="4433961"/>
            <a:ext cx="1365875" cy="6829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55" tIns="44627" rIns="89255" bIns="4462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threads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Processing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a modeling framework, NEO allows:</a:t>
            </a:r>
          </a:p>
          <a:p>
            <a:pPr lvl="1"/>
            <a:r>
              <a:rPr lang="en-US" dirty="0" smtClean="0"/>
              <a:t>Specification of model parameters, structure, and algorithms at run time</a:t>
            </a:r>
          </a:p>
          <a:p>
            <a:r>
              <a:rPr lang="en-US" dirty="0" smtClean="0"/>
              <a:t>NEO facilitates:</a:t>
            </a:r>
          </a:p>
          <a:p>
            <a:pPr lvl="1"/>
            <a:r>
              <a:rPr lang="en-US" dirty="0" smtClean="0"/>
              <a:t>Rapid model development</a:t>
            </a:r>
          </a:p>
          <a:p>
            <a:pPr lvl="1"/>
            <a:r>
              <a:rPr lang="en-US" dirty="0" smtClean="0"/>
              <a:t>Simple management of code complexity</a:t>
            </a:r>
          </a:p>
          <a:p>
            <a:pPr lvl="1"/>
            <a:r>
              <a:rPr lang="en-US" dirty="0" smtClean="0"/>
              <a:t>Addition </a:t>
            </a:r>
            <a:r>
              <a:rPr lang="en-US" i="1" dirty="0" smtClean="0"/>
              <a:t>and removal</a:t>
            </a:r>
            <a:r>
              <a:rPr lang="en-US" dirty="0" smtClean="0"/>
              <a:t> of model dynamics</a:t>
            </a:r>
          </a:p>
          <a:p>
            <a:pPr lvl="1"/>
            <a:r>
              <a:rPr lang="en-US" dirty="0" smtClean="0"/>
              <a:t>Applications on HPC platforms</a:t>
            </a:r>
          </a:p>
          <a:p>
            <a:pPr lvl="1"/>
            <a:r>
              <a:rPr lang="en-US" dirty="0" smtClean="0"/>
              <a:t>Maintenance, management and execution of multiple model variants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7332" y="5029206"/>
            <a:ext cx="7992536" cy="92003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Hypothesis testing requires making predictions</a:t>
            </a:r>
          </a:p>
          <a:p>
            <a:r>
              <a:rPr lang="en-US" dirty="0" smtClean="0"/>
              <a:t>At a whole-system level, a model is required</a:t>
            </a:r>
          </a:p>
          <a:p>
            <a:r>
              <a:rPr lang="en-US" dirty="0" smtClean="0"/>
              <a:t>Models variants are competing hypotheses</a:t>
            </a:r>
          </a:p>
          <a:p>
            <a:pPr lvl="1"/>
            <a:r>
              <a:rPr lang="en-US" dirty="0" smtClean="0"/>
              <a:t>Complexity can be added/removed</a:t>
            </a:r>
          </a:p>
          <a:p>
            <a:pPr lvl="1"/>
            <a:r>
              <a:rPr lang="en-US" dirty="0" smtClean="0"/>
              <a:t>Alternative behaviors can be substituted</a:t>
            </a:r>
          </a:p>
          <a:p>
            <a:r>
              <a:rPr lang="en-US" dirty="0" smtClean="0"/>
              <a:t>Empirical data are used to reject models</a:t>
            </a:r>
          </a:p>
          <a:p>
            <a:r>
              <a:rPr lang="en-US" dirty="0" smtClean="0"/>
              <a:t>Last model standing (if any) is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 with Bayesian approaches?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Sources of error in model assessment</a:t>
            </a:r>
          </a:p>
          <a:p>
            <a:pPr lvl="1"/>
            <a:r>
              <a:rPr lang="en-US" dirty="0" smtClean="0"/>
              <a:t>Empirical data</a:t>
            </a:r>
          </a:p>
          <a:p>
            <a:pPr lvl="1"/>
            <a:r>
              <a:rPr lang="en-US" dirty="0" smtClean="0"/>
              <a:t>Model parameters</a:t>
            </a:r>
          </a:p>
          <a:p>
            <a:pPr lvl="1"/>
            <a:r>
              <a:rPr lang="en-US" dirty="0" smtClean="0"/>
              <a:t>Model structure</a:t>
            </a:r>
          </a:p>
          <a:p>
            <a:r>
              <a:rPr lang="en-US" dirty="0" smtClean="0"/>
              <a:t>Bayesian approaches presume that model structure is fixed.</a:t>
            </a:r>
          </a:p>
          <a:p>
            <a:r>
              <a:rPr lang="en-US" dirty="0" smtClean="0"/>
              <a:t>NEO opens the possibility of Bayesian assessment to determine the probability of alternative model </a:t>
            </a:r>
            <a:r>
              <a:rPr lang="en-US" i="1" dirty="0" smtClean="0"/>
              <a:t>structures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LLogo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04534" y="1144579"/>
            <a:ext cx="4425246" cy="3363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934" y="4707466"/>
            <a:ext cx="6660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http://www.montana.edu/FLL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8" descr="StructureOfRSPackages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487" y="727648"/>
            <a:ext cx="3212907" cy="569776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0" name="Round Single Corner Rectangle 209"/>
          <p:cNvSpPr/>
          <p:nvPr/>
        </p:nvSpPr>
        <p:spPr>
          <a:xfrm>
            <a:off x="4218384" y="2530568"/>
            <a:ext cx="4564372" cy="2116787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ctr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rIns="0" bIns="0" rtlCol="0" anchor="t" anchorCtr="0"/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public class Carbon extends Dynam {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private </a:t>
            </a:r>
            <a:r>
              <a:rPr lang="en-US" sz="1400" b="1" dirty="0" err="1" smtClean="0">
                <a:solidFill>
                  <a:schemeClr val="tx1"/>
                </a:solidFill>
              </a:rPr>
              <a:t>StateVal</a:t>
            </a:r>
            <a:r>
              <a:rPr lang="en-US" sz="1400" b="1" dirty="0" smtClean="0">
                <a:solidFill>
                  <a:schemeClr val="tx1"/>
                </a:solidFill>
              </a:rPr>
              <a:t> k, </a:t>
            </a:r>
            <a:r>
              <a:rPr lang="en-US" sz="1400" b="1" dirty="0" err="1" smtClean="0">
                <a:solidFill>
                  <a:schemeClr val="tx1"/>
                </a:solidFill>
              </a:rPr>
              <a:t>u_max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conc</a:t>
            </a:r>
            <a:r>
              <a:rPr lang="en-US" sz="1400" b="1" dirty="0" smtClean="0">
                <a:solidFill>
                  <a:schemeClr val="tx1"/>
                </a:solidFill>
              </a:rPr>
              <a:t>, biomass;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public double initialize() {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    k = </a:t>
            </a:r>
            <a:r>
              <a:rPr lang="en-US" sz="1400" b="1" dirty="0" err="1" smtClean="0">
                <a:solidFill>
                  <a:schemeClr val="tx1"/>
                </a:solidFill>
              </a:rPr>
              <a:t>myholon.getStateVal</a:t>
            </a:r>
            <a:r>
              <a:rPr lang="en-US" sz="1400" b="1" dirty="0" smtClean="0">
                <a:solidFill>
                  <a:schemeClr val="tx1"/>
                </a:solidFill>
              </a:rPr>
              <a:t>(“K”);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en-US" sz="1400" b="1" dirty="0" err="1" smtClean="0">
                <a:solidFill>
                  <a:schemeClr val="tx1"/>
                </a:solidFill>
              </a:rPr>
              <a:t>u_max</a:t>
            </a:r>
            <a:r>
              <a:rPr lang="en-US" sz="1400" b="1" dirty="0" smtClean="0">
                <a:solidFill>
                  <a:schemeClr val="tx1"/>
                </a:solidFill>
              </a:rPr>
              <a:t> = </a:t>
            </a:r>
            <a:r>
              <a:rPr lang="en-US" sz="1400" b="1" dirty="0" err="1" smtClean="0">
                <a:solidFill>
                  <a:schemeClr val="tx1"/>
                </a:solidFill>
              </a:rPr>
              <a:t>myEdge.getStateVal</a:t>
            </a:r>
            <a:r>
              <a:rPr lang="en-US" sz="1400" b="1" dirty="0" smtClean="0">
                <a:solidFill>
                  <a:schemeClr val="tx1"/>
                </a:solidFill>
              </a:rPr>
              <a:t>(“</a:t>
            </a:r>
            <a:r>
              <a:rPr lang="en-US" sz="1400" b="1" dirty="0" err="1" smtClean="0">
                <a:solidFill>
                  <a:schemeClr val="tx1"/>
                </a:solidFill>
              </a:rPr>
              <a:t>u_max</a:t>
            </a:r>
            <a:r>
              <a:rPr lang="en-US" sz="1400" b="1" dirty="0" smtClean="0">
                <a:solidFill>
                  <a:schemeClr val="tx1"/>
                </a:solidFill>
              </a:rPr>
              <a:t>”);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</a:t>
            </a:r>
            <a:r>
              <a:rPr lang="en-US" sz="1400" b="1" dirty="0" err="1" smtClean="0">
                <a:solidFill>
                  <a:schemeClr val="tx1"/>
                </a:solidFill>
              </a:rPr>
              <a:t>conc</a:t>
            </a:r>
            <a:r>
              <a:rPr lang="en-US" sz="1400" b="1" dirty="0" smtClean="0">
                <a:solidFill>
                  <a:schemeClr val="tx1"/>
                </a:solidFill>
              </a:rPr>
              <a:t> = </a:t>
            </a:r>
            <a:r>
              <a:rPr lang="en-US" sz="1400" b="1" dirty="0" err="1" smtClean="0">
                <a:solidFill>
                  <a:schemeClr val="tx1"/>
                </a:solidFill>
              </a:rPr>
              <a:t>fromCell.getStateVal</a:t>
            </a:r>
            <a:r>
              <a:rPr lang="en-US" sz="1400" b="1" dirty="0" smtClean="0">
                <a:solidFill>
                  <a:schemeClr val="tx1"/>
                </a:solidFill>
              </a:rPr>
              <a:t>(“</a:t>
            </a:r>
            <a:r>
              <a:rPr lang="en-US" sz="1400" b="1" dirty="0" err="1" smtClean="0">
                <a:solidFill>
                  <a:schemeClr val="tx1"/>
                </a:solidFill>
              </a:rPr>
              <a:t>CarbonConc</a:t>
            </a:r>
            <a:r>
              <a:rPr lang="en-US" sz="1400" b="1" dirty="0" smtClean="0">
                <a:solidFill>
                  <a:schemeClr val="tx1"/>
                </a:solidFill>
              </a:rPr>
              <a:t>”);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    biomass = </a:t>
            </a:r>
            <a:r>
              <a:rPr lang="en-US" sz="1400" b="1" dirty="0" err="1" smtClean="0">
                <a:solidFill>
                  <a:schemeClr val="tx1"/>
                </a:solidFill>
              </a:rPr>
              <a:t>toCell.getStateVal</a:t>
            </a:r>
            <a:r>
              <a:rPr lang="en-US" sz="1400" b="1" dirty="0" smtClean="0">
                <a:solidFill>
                  <a:schemeClr val="tx1"/>
                </a:solidFill>
              </a:rPr>
              <a:t>(“Carbon”);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    return  0.0; }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public </a:t>
            </a:r>
            <a:r>
              <a:rPr lang="en-US" sz="1400" b="1" dirty="0">
                <a:solidFill>
                  <a:schemeClr val="tx1"/>
                </a:solidFill>
              </a:rPr>
              <a:t>d</a:t>
            </a:r>
            <a:r>
              <a:rPr lang="en-US" sz="1400" b="1" dirty="0" smtClean="0">
                <a:solidFill>
                  <a:schemeClr val="tx1"/>
                </a:solidFill>
              </a:rPr>
              <a:t>ouble calculate() {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return </a:t>
            </a:r>
            <a:r>
              <a:rPr lang="en-US" sz="1400" b="1" dirty="0" err="1" smtClean="0">
                <a:solidFill>
                  <a:srgbClr val="C00000"/>
                </a:solidFill>
              </a:rPr>
              <a:t>u_max</a:t>
            </a:r>
            <a:r>
              <a:rPr lang="en-US" sz="1400" b="1" dirty="0" smtClean="0">
                <a:solidFill>
                  <a:srgbClr val="C00000"/>
                </a:solidFill>
              </a:rPr>
              <a:t> * (k / (k + </a:t>
            </a:r>
            <a:r>
              <a:rPr lang="en-US" sz="1400" b="1" dirty="0" err="1" smtClean="0">
                <a:solidFill>
                  <a:srgbClr val="C00000"/>
                </a:solidFill>
              </a:rPr>
              <a:t>conc</a:t>
            </a:r>
            <a:r>
              <a:rPr lang="en-US" sz="1400" b="1" dirty="0" smtClean="0">
                <a:solidFill>
                  <a:srgbClr val="C00000"/>
                </a:solidFill>
              </a:rPr>
              <a:t>)) * biomass</a:t>
            </a:r>
            <a:r>
              <a:rPr lang="en-US" sz="1400" b="1" dirty="0" smtClean="0">
                <a:solidFill>
                  <a:schemeClr val="tx1"/>
                </a:solidFill>
              </a:rPr>
              <a:t>; } }</a:t>
            </a:r>
          </a:p>
        </p:txBody>
      </p:sp>
      <p:sp>
        <p:nvSpPr>
          <p:cNvPr id="211" name="Round Single Corner Rectangle 210"/>
          <p:cNvSpPr/>
          <p:nvPr/>
        </p:nvSpPr>
        <p:spPr>
          <a:xfrm>
            <a:off x="4218384" y="4746209"/>
            <a:ext cx="4564372" cy="1722324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ctr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rIns="0" bIns="0" rtlCol="0" anchor="t" anchorCtr="0"/>
          <a:lstStyle/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public class Carbon extends Dynam {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private </a:t>
            </a:r>
            <a:r>
              <a:rPr lang="en-US" sz="1400" b="1" dirty="0" err="1">
                <a:solidFill>
                  <a:schemeClr val="tx1"/>
                </a:solidFill>
              </a:rPr>
              <a:t>StateVal</a:t>
            </a:r>
            <a:r>
              <a:rPr lang="en-US" sz="1400" b="1" dirty="0">
                <a:solidFill>
                  <a:schemeClr val="tx1"/>
                </a:solidFill>
              </a:rPr>
              <a:t> r, biomass;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public double initialize() {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    r = </a:t>
            </a:r>
            <a:r>
              <a:rPr lang="en-US" sz="1400" b="1" dirty="0" err="1" smtClean="0">
                <a:solidFill>
                  <a:schemeClr val="tx1"/>
                </a:solidFill>
              </a:rPr>
              <a:t>myEdge.getStateVal</a:t>
            </a:r>
            <a:r>
              <a:rPr lang="en-US" sz="1400" b="1" dirty="0">
                <a:solidFill>
                  <a:schemeClr val="tx1"/>
                </a:solidFill>
              </a:rPr>
              <a:t>(“r”);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    biomass = </a:t>
            </a:r>
            <a:r>
              <a:rPr lang="en-US" sz="1400" b="1" dirty="0" err="1" smtClean="0">
                <a:solidFill>
                  <a:schemeClr val="tx1"/>
                </a:solidFill>
              </a:rPr>
              <a:t>fromCell.getStateVal</a:t>
            </a:r>
            <a:r>
              <a:rPr lang="en-US" sz="1400" b="1" dirty="0">
                <a:solidFill>
                  <a:schemeClr val="tx1"/>
                </a:solidFill>
              </a:rPr>
              <a:t>(“Carbon”);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    return  0.0; }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public double calculate() {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       return  </a:t>
            </a:r>
            <a:r>
              <a:rPr lang="en-US" sz="1400" b="1" dirty="0" err="1">
                <a:solidFill>
                  <a:srgbClr val="C00000"/>
                </a:solidFill>
              </a:rPr>
              <a:t>-r * biomass</a:t>
            </a:r>
            <a:r>
              <a:rPr lang="en-US" sz="1400" b="1" dirty="0">
                <a:solidFill>
                  <a:schemeClr val="tx1"/>
                </a:solidFill>
              </a:rPr>
              <a:t>; } }</a:t>
            </a:r>
          </a:p>
        </p:txBody>
      </p:sp>
      <p:cxnSp>
        <p:nvCxnSpPr>
          <p:cNvPr id="212" name="Straight Connector 211"/>
          <p:cNvCxnSpPr/>
          <p:nvPr/>
        </p:nvCxnSpPr>
        <p:spPr>
          <a:xfrm rot="5400000" flipH="1" flipV="1">
            <a:off x="3403998" y="4431421"/>
            <a:ext cx="713993" cy="647034"/>
          </a:xfrm>
          <a:prstGeom prst="line">
            <a:avLst/>
          </a:prstGeom>
          <a:ln w="25400">
            <a:solidFill>
              <a:srgbClr val="B0A67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3426314" y="5803592"/>
            <a:ext cx="702822" cy="435080"/>
          </a:xfrm>
          <a:prstGeom prst="line">
            <a:avLst/>
          </a:prstGeom>
          <a:ln w="25400">
            <a:solidFill>
              <a:srgbClr val="B0A67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2076444" y="2401087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215" name="Oval 214"/>
          <p:cNvSpPr/>
          <p:nvPr/>
        </p:nvSpPr>
        <p:spPr>
          <a:xfrm>
            <a:off x="2076444" y="2668829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216" name="Oval 215"/>
          <p:cNvSpPr/>
          <p:nvPr/>
        </p:nvSpPr>
        <p:spPr>
          <a:xfrm>
            <a:off x="2076444" y="3248944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217" name="Oval 216"/>
          <p:cNvSpPr/>
          <p:nvPr/>
        </p:nvSpPr>
        <p:spPr>
          <a:xfrm>
            <a:off x="2076444" y="4978114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18" name="Oval 217"/>
          <p:cNvSpPr/>
          <p:nvPr/>
        </p:nvSpPr>
        <p:spPr>
          <a:xfrm>
            <a:off x="2076444" y="6071398"/>
            <a:ext cx="200809" cy="2008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cxnSp>
        <p:nvCxnSpPr>
          <p:cNvPr id="219" name="Straight Connector 218"/>
          <p:cNvCxnSpPr/>
          <p:nvPr/>
        </p:nvCxnSpPr>
        <p:spPr>
          <a:xfrm rot="10800000">
            <a:off x="849289" y="1196193"/>
            <a:ext cx="13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0800000">
            <a:off x="849289" y="1463935"/>
            <a:ext cx="13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0800000">
            <a:off x="849289" y="1731677"/>
            <a:ext cx="13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 flipH="1">
            <a:off x="160414" y="1879491"/>
            <a:ext cx="1388920" cy="11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 rot="16200000">
            <a:off x="264292" y="2255631"/>
            <a:ext cx="1070969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Packages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 rot="10800000">
            <a:off x="1172810" y="2010577"/>
            <a:ext cx="13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1172810" y="3695121"/>
            <a:ext cx="13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08229" y="2852850"/>
            <a:ext cx="1706868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 rot="16200000">
            <a:off x="576663" y="2542884"/>
            <a:ext cx="1070969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Holons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 rot="10800000">
            <a:off x="1495220" y="2267162"/>
            <a:ext cx="107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0800000">
            <a:off x="1495220" y="3985175"/>
            <a:ext cx="107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10800000">
            <a:off x="1495220" y="3115012"/>
            <a:ext cx="107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16200000" flipH="1">
            <a:off x="-338814" y="4102309"/>
            <a:ext cx="3687039" cy="5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 rot="16200000">
            <a:off x="894609" y="2830139"/>
            <a:ext cx="1070969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Behaviors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rot="10800000">
            <a:off x="1495220" y="4833086"/>
            <a:ext cx="107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10800000">
            <a:off x="1495223" y="5948679"/>
            <a:ext cx="107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0800000">
            <a:off x="1775230" y="5435506"/>
            <a:ext cx="13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 rot="16200000">
            <a:off x="1329030" y="5278271"/>
            <a:ext cx="771098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Deviant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8178721" y="2702340"/>
            <a:ext cx="278838" cy="2788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38" name="Oval 237"/>
          <p:cNvSpPr/>
          <p:nvPr/>
        </p:nvSpPr>
        <p:spPr>
          <a:xfrm>
            <a:off x="8178721" y="4900066"/>
            <a:ext cx="278838" cy="2788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447671" y="192166"/>
            <a:ext cx="343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Model</a:t>
            </a:r>
            <a:endParaRPr lang="en-US" sz="2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3995233" y="192171"/>
            <a:ext cx="314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Illustrative code</a:t>
            </a:r>
            <a:endParaRPr lang="en-US" sz="2400" dirty="0"/>
          </a:p>
        </p:txBody>
      </p:sp>
      <p:cxnSp>
        <p:nvCxnSpPr>
          <p:cNvPr id="241" name="Straight Connector 240"/>
          <p:cNvCxnSpPr/>
          <p:nvPr/>
        </p:nvCxnSpPr>
        <p:spPr>
          <a:xfrm rot="10800000">
            <a:off x="1495220" y="4576435"/>
            <a:ext cx="1070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ound Single Corner Rectangle 241"/>
          <p:cNvSpPr/>
          <p:nvPr/>
        </p:nvSpPr>
        <p:spPr>
          <a:xfrm>
            <a:off x="4218384" y="727651"/>
            <a:ext cx="4564372" cy="169346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ctr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rIns="0" bIns="0" rtlCol="0" anchor="t" anchorCtr="0"/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public class Carbon extends Dynam {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private </a:t>
            </a:r>
            <a:r>
              <a:rPr lang="en-US" sz="1400" b="1" dirty="0" err="1" smtClean="0">
                <a:solidFill>
                  <a:schemeClr val="tx1"/>
                </a:solidFill>
              </a:rPr>
              <a:t>StateVal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conc</a:t>
            </a:r>
            <a:r>
              <a:rPr lang="en-US" sz="1400" b="1" dirty="0" smtClean="0">
                <a:solidFill>
                  <a:schemeClr val="tx1"/>
                </a:solidFill>
              </a:rPr>
              <a:t>, water;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public double initialize() {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    </a:t>
            </a:r>
            <a:r>
              <a:rPr lang="en-US" sz="1400" b="1" dirty="0" err="1" smtClean="0">
                <a:solidFill>
                  <a:schemeClr val="tx1"/>
                </a:solidFill>
              </a:rPr>
              <a:t>conc</a:t>
            </a:r>
            <a:r>
              <a:rPr lang="en-US" sz="1400" b="1" dirty="0" smtClean="0">
                <a:solidFill>
                  <a:schemeClr val="tx1"/>
                </a:solidFill>
              </a:rPr>
              <a:t> = </a:t>
            </a:r>
            <a:r>
              <a:rPr lang="en-US" sz="1400" b="1" dirty="0" err="1" smtClean="0">
                <a:solidFill>
                  <a:schemeClr val="tx1"/>
                </a:solidFill>
              </a:rPr>
              <a:t>fromCell.getStateVal</a:t>
            </a:r>
            <a:r>
              <a:rPr lang="en-US" sz="1400" b="1" dirty="0" smtClean="0">
                <a:solidFill>
                  <a:schemeClr val="tx1"/>
                </a:solidFill>
              </a:rPr>
              <a:t>(“</a:t>
            </a:r>
            <a:r>
              <a:rPr lang="en-US" sz="1400" b="1" dirty="0" err="1" smtClean="0">
                <a:solidFill>
                  <a:schemeClr val="tx1"/>
                </a:solidFill>
              </a:rPr>
              <a:t>CarbonConc</a:t>
            </a:r>
            <a:r>
              <a:rPr lang="en-US" sz="1400" b="1" dirty="0" smtClean="0">
                <a:solidFill>
                  <a:schemeClr val="tx1"/>
                </a:solidFill>
              </a:rPr>
              <a:t>”);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    water = </a:t>
            </a:r>
            <a:r>
              <a:rPr lang="en-US" sz="1400" b="1" dirty="0" err="1" smtClean="0">
                <a:solidFill>
                  <a:schemeClr val="tx1"/>
                </a:solidFill>
              </a:rPr>
              <a:t>myEdge.getStateVal</a:t>
            </a:r>
            <a:r>
              <a:rPr lang="en-US" sz="1400" b="1" dirty="0" smtClean="0">
                <a:solidFill>
                  <a:schemeClr val="tx1"/>
                </a:solidFill>
              </a:rPr>
              <a:t>(“Water”);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    return  0.0; }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    public </a:t>
            </a:r>
            <a:r>
              <a:rPr lang="en-US" sz="1400" b="1" dirty="0">
                <a:solidFill>
                  <a:schemeClr val="tx1"/>
                </a:solidFill>
              </a:rPr>
              <a:t>d</a:t>
            </a:r>
            <a:r>
              <a:rPr lang="en-US" sz="1400" b="1" dirty="0" smtClean="0">
                <a:solidFill>
                  <a:schemeClr val="tx1"/>
                </a:solidFill>
              </a:rPr>
              <a:t>ouble calculate() {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return </a:t>
            </a:r>
            <a:r>
              <a:rPr lang="en-US" sz="1400" b="1" dirty="0" err="1" smtClean="0">
                <a:solidFill>
                  <a:srgbClr val="C00000"/>
                </a:solidFill>
              </a:rPr>
              <a:t>conc</a:t>
            </a:r>
            <a:r>
              <a:rPr lang="en-US" sz="1400" b="1" dirty="0" smtClean="0">
                <a:solidFill>
                  <a:srgbClr val="C00000"/>
                </a:solidFill>
              </a:rPr>
              <a:t> * water</a:t>
            </a:r>
            <a:r>
              <a:rPr lang="en-US" sz="1400" b="1" dirty="0" smtClean="0">
                <a:solidFill>
                  <a:schemeClr val="tx1"/>
                </a:solidFill>
              </a:rPr>
              <a:t>; } }</a:t>
            </a:r>
          </a:p>
        </p:txBody>
      </p:sp>
      <p:cxnSp>
        <p:nvCxnSpPr>
          <p:cNvPr id="243" name="Straight Connector 242"/>
          <p:cNvCxnSpPr/>
          <p:nvPr/>
        </p:nvCxnSpPr>
        <p:spPr>
          <a:xfrm rot="5400000" flipH="1" flipV="1">
            <a:off x="2846208" y="2914210"/>
            <a:ext cx="1851879" cy="736291"/>
          </a:xfrm>
          <a:prstGeom prst="line">
            <a:avLst/>
          </a:prstGeom>
          <a:ln w="25400">
            <a:solidFill>
              <a:srgbClr val="B0A67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171962" y="779990"/>
            <a:ext cx="1070969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5" name="Straight Connector 244"/>
          <p:cNvCxnSpPr>
            <a:stCxn id="244" idx="1"/>
          </p:cNvCxnSpPr>
          <p:nvPr/>
        </p:nvCxnSpPr>
        <p:spPr>
          <a:xfrm rot="10800000" flipV="1">
            <a:off x="1941462" y="903100"/>
            <a:ext cx="230500" cy="3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28863" y="468313"/>
            <a:ext cx="448627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Imperative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2"/>
            <a:ext cx="3747911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SE techniques yield:</a:t>
            </a:r>
          </a:p>
          <a:p>
            <a:r>
              <a:rPr lang="en-US" dirty="0" smtClean="0"/>
              <a:t>Model parsimony</a:t>
            </a:r>
          </a:p>
          <a:p>
            <a:r>
              <a:rPr lang="en-US" dirty="0" smtClean="0"/>
              <a:t>Code reliability, extensibility, reuse, longevity</a:t>
            </a:r>
          </a:p>
          <a:p>
            <a:r>
              <a:rPr lang="en-US" dirty="0" smtClean="0"/>
              <a:t>Grid-based high-performance computing</a:t>
            </a:r>
          </a:p>
          <a:p>
            <a:r>
              <a:rPr lang="en-US" dirty="0" smtClean="0"/>
              <a:t>Virtual laboratories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35670">
            <a:off x="4347663" y="1636750"/>
            <a:ext cx="3873396" cy="47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4622" y="6299200"/>
            <a:ext cx="21039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Scheller</a:t>
            </a:r>
            <a:r>
              <a:rPr lang="en-US" dirty="0" smtClean="0"/>
              <a:t> et al.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Ecosystems </a:t>
            </a:r>
            <a:r>
              <a:rPr lang="en-US" dirty="0" err="1" smtClean="0"/>
              <a:t>aS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Multi-Currency</a:t>
            </a:r>
            <a:r>
              <a:rPr lang="en-US" dirty="0" smtClean="0"/>
              <a:t> Flux Nets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568" y="5297963"/>
            <a:ext cx="8698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Model of solute transport/processing (currencies are water, heat, carbon, nitrogen, oxygen) within a linked hydro-biological system (network)</a:t>
            </a:r>
          </a:p>
          <a:p>
            <a:pPr algn="r"/>
            <a:r>
              <a:rPr lang="en-US" b="1" dirty="0" smtClean="0"/>
              <a:t>Helton et al. Accepted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90417"/>
            <a:ext cx="9132769" cy="3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W Flow Patterns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28246" y="-3329354"/>
            <a:ext cx="11308154" cy="14634080"/>
          </a:xfrm>
          <a:prstGeom prst="rect">
            <a:avLst/>
          </a:prstGeom>
        </p:spPr>
      </p:pic>
      <p:pic>
        <p:nvPicPr>
          <p:cNvPr id="16" name="Picture 15" descr="GW Flow Patterns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13201" y="1527350"/>
            <a:ext cx="3805103" cy="4924250"/>
          </a:xfrm>
          <a:prstGeom prst="rect">
            <a:avLst/>
          </a:prstGeom>
        </p:spPr>
      </p:pic>
      <p:pic>
        <p:nvPicPr>
          <p:cNvPr id="14" name="Content Placeholder 4" descr="Links and Nodes.gif"/>
          <p:cNvPicPr>
            <a:picLocks noChangeAspect="1"/>
          </p:cNvPicPr>
          <p:nvPr/>
        </p:nvPicPr>
        <p:blipFill>
          <a:blip r:embed="rId5" cstate="screen"/>
          <a:srcRect t="-3313" r="18257" b="6840"/>
          <a:stretch>
            <a:fillRect/>
          </a:stretch>
        </p:blipFill>
        <p:spPr>
          <a:xfrm>
            <a:off x="4583289" y="1527350"/>
            <a:ext cx="3821106" cy="492425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SYSTEMS as Flux networks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6888" y="3162626"/>
            <a:ext cx="3770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Surface and ground water (currency) flux across and through the Nyack Floodplain, Middle Fork Flathead River (network) </a:t>
            </a:r>
          </a:p>
          <a:p>
            <a:endParaRPr lang="en-US" sz="2800" b="1" dirty="0" smtClean="0"/>
          </a:p>
          <a:p>
            <a:r>
              <a:rPr lang="en-US" sz="2000" b="1" dirty="0" smtClean="0"/>
              <a:t>Poole et al. 2006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3811E-6 L -0.1316 -4.83811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Biotic communities as Flux networks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637" y="5990560"/>
            <a:ext cx="731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Food web (network) representing carbon (currency) flux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097" y="1535291"/>
            <a:ext cx="8262778" cy="43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57157" y="5531559"/>
            <a:ext cx="1552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Baxter et al.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82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Virtual laboratory; model parsimony</a:t>
            </a:r>
          </a:p>
          <a:p>
            <a:pPr lvl="1"/>
            <a:r>
              <a:rPr lang="en-US" u="sng" dirty="0" smtClean="0"/>
              <a:t>Requires</a:t>
            </a:r>
            <a:r>
              <a:rPr lang="en-US" dirty="0" smtClean="0"/>
              <a:t>: rapid creation, maintenance, management, and execution of multiple competing model variants</a:t>
            </a:r>
          </a:p>
          <a:p>
            <a:r>
              <a:rPr lang="en-US" dirty="0" smtClean="0"/>
              <a:t>Code reliability, extensibility, and reuse</a:t>
            </a:r>
          </a:p>
          <a:p>
            <a:pPr lvl="1"/>
            <a:r>
              <a:rPr lang="en-US" u="sng" dirty="0" smtClean="0"/>
              <a:t>Requires</a:t>
            </a:r>
            <a:r>
              <a:rPr lang="en-US" dirty="0" smtClean="0"/>
              <a:t>: encapsulation and modularization of code</a:t>
            </a:r>
          </a:p>
          <a:p>
            <a:r>
              <a:rPr lang="en-US" dirty="0" smtClean="0"/>
              <a:t>High performance computing</a:t>
            </a:r>
          </a:p>
          <a:p>
            <a:pPr lvl="1"/>
            <a:r>
              <a:rPr lang="en-US" u="sng" dirty="0" smtClean="0"/>
              <a:t>Requires</a:t>
            </a:r>
            <a:r>
              <a:rPr lang="en-US" dirty="0" smtClean="0"/>
              <a:t>: A simple means of developing multi-threaded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081" y="1399821"/>
            <a:ext cx="5508163" cy="24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6120166" y="1597907"/>
            <a:ext cx="2695575" cy="1939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Freeform 54"/>
          <p:cNvSpPr>
            <a:spLocks/>
          </p:cNvSpPr>
          <p:nvPr/>
        </p:nvSpPr>
        <p:spPr bwMode="auto">
          <a:xfrm>
            <a:off x="6744053" y="1856669"/>
            <a:ext cx="1749425" cy="1174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67"/>
              </a:cxn>
              <a:cxn ang="0">
                <a:pos x="695" y="467"/>
              </a:cxn>
            </a:cxnLst>
            <a:rect l="0" t="0" r="r" b="b"/>
            <a:pathLst>
              <a:path w="695" h="467">
                <a:moveTo>
                  <a:pt x="0" y="0"/>
                </a:moveTo>
                <a:lnTo>
                  <a:pt x="0" y="467"/>
                </a:lnTo>
                <a:lnTo>
                  <a:pt x="695" y="467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55"/>
          <p:cNvSpPr>
            <a:spLocks/>
          </p:cNvSpPr>
          <p:nvPr/>
        </p:nvSpPr>
        <p:spPr bwMode="auto">
          <a:xfrm>
            <a:off x="6769453" y="2020182"/>
            <a:ext cx="1693863" cy="998537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108" y="157"/>
              </a:cxn>
              <a:cxn ang="0">
                <a:pos x="282" y="32"/>
              </a:cxn>
              <a:cxn ang="0">
                <a:pos x="673" y="0"/>
              </a:cxn>
            </a:cxnLst>
            <a:rect l="0" t="0" r="r" b="b"/>
            <a:pathLst>
              <a:path w="673" h="397">
                <a:moveTo>
                  <a:pt x="0" y="397"/>
                </a:moveTo>
                <a:cubicBezTo>
                  <a:pt x="30" y="307"/>
                  <a:pt x="61" y="218"/>
                  <a:pt x="108" y="157"/>
                </a:cubicBezTo>
                <a:cubicBezTo>
                  <a:pt x="155" y="96"/>
                  <a:pt x="188" y="58"/>
                  <a:pt x="282" y="32"/>
                </a:cubicBezTo>
                <a:cubicBezTo>
                  <a:pt x="376" y="6"/>
                  <a:pt x="524" y="3"/>
                  <a:pt x="673" y="0"/>
                </a:cubicBezTo>
              </a:path>
            </a:pathLst>
          </a:cu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6772628" y="1951919"/>
            <a:ext cx="16938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7156581" y="3002844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[Solute]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 rot="16200000">
            <a:off x="6051904" y="2321806"/>
            <a:ext cx="946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Uptake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7118703" y="1688394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Umax</a:t>
            </a:r>
          </a:p>
        </p:txBody>
      </p:sp>
      <p:sp>
        <p:nvSpPr>
          <p:cNvPr id="17" name="Rectangle 60"/>
          <p:cNvSpPr>
            <a:spLocks noChangeArrowheads="1"/>
          </p:cNvSpPr>
          <p:nvPr/>
        </p:nvSpPr>
        <p:spPr bwMode="auto">
          <a:xfrm>
            <a:off x="6742466" y="2407532"/>
            <a:ext cx="301625" cy="6127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6909153" y="2980619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3300604" y="4163812"/>
            <a:ext cx="4829943" cy="19979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1" y="0"/>
              </a:cxn>
              <a:cxn ang="0">
                <a:pos x="561" y="470"/>
              </a:cxn>
              <a:cxn ang="0">
                <a:pos x="0" y="470"/>
              </a:cxn>
              <a:cxn ang="0">
                <a:pos x="0" y="0"/>
              </a:cxn>
              <a:cxn ang="0">
                <a:pos x="0" y="470"/>
              </a:cxn>
            </a:cxnLst>
            <a:rect l="0" t="0" r="r" b="b"/>
            <a:pathLst>
              <a:path w="561" h="470">
                <a:moveTo>
                  <a:pt x="0" y="0"/>
                </a:moveTo>
                <a:lnTo>
                  <a:pt x="561" y="0"/>
                </a:lnTo>
                <a:lnTo>
                  <a:pt x="561" y="470"/>
                </a:lnTo>
                <a:lnTo>
                  <a:pt x="0" y="470"/>
                </a:lnTo>
                <a:lnTo>
                  <a:pt x="0" y="0"/>
                </a:lnTo>
                <a:lnTo>
                  <a:pt x="0" y="470"/>
                </a:lnTo>
              </a:path>
            </a:pathLst>
          </a:custGeom>
          <a:noFill/>
          <a:ln w="1746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189481" y="6161730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189481" y="5762456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189481" y="5362408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3189481" y="4963134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189481" y="4563086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3189481" y="4163812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3300604" y="6161730"/>
            <a:ext cx="482994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3300604" y="6161730"/>
            <a:ext cx="1565" cy="557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V="1">
            <a:off x="4505742" y="6161730"/>
            <a:ext cx="1565" cy="557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720271" y="6161730"/>
            <a:ext cx="1565" cy="557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6925409" y="6161730"/>
            <a:ext cx="1565" cy="557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8130547" y="6161730"/>
            <a:ext cx="1565" cy="55713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3300604" y="4627310"/>
            <a:ext cx="4020779" cy="1530551"/>
          </a:xfrm>
          <a:custGeom>
            <a:avLst/>
            <a:gdLst/>
            <a:ahLst/>
            <a:cxnLst>
              <a:cxn ang="0">
                <a:pos x="7" y="107"/>
              </a:cxn>
              <a:cxn ang="0">
                <a:pos x="15" y="87"/>
              </a:cxn>
              <a:cxn ang="0">
                <a:pos x="22" y="68"/>
              </a:cxn>
              <a:cxn ang="0">
                <a:pos x="29" y="51"/>
              </a:cxn>
              <a:cxn ang="0">
                <a:pos x="37" y="35"/>
              </a:cxn>
              <a:cxn ang="0">
                <a:pos x="44" y="21"/>
              </a:cxn>
              <a:cxn ang="0">
                <a:pos x="51" y="11"/>
              </a:cxn>
              <a:cxn ang="0">
                <a:pos x="59" y="3"/>
              </a:cxn>
              <a:cxn ang="0">
                <a:pos x="66" y="0"/>
              </a:cxn>
              <a:cxn ang="0">
                <a:pos x="73" y="0"/>
              </a:cxn>
              <a:cxn ang="0">
                <a:pos x="81" y="4"/>
              </a:cxn>
              <a:cxn ang="0">
                <a:pos x="88" y="12"/>
              </a:cxn>
              <a:cxn ang="0">
                <a:pos x="95" y="24"/>
              </a:cxn>
              <a:cxn ang="0">
                <a:pos x="103" y="38"/>
              </a:cxn>
              <a:cxn ang="0">
                <a:pos x="110" y="55"/>
              </a:cxn>
              <a:cxn ang="0">
                <a:pos x="117" y="74"/>
              </a:cxn>
              <a:cxn ang="0">
                <a:pos x="125" y="93"/>
              </a:cxn>
              <a:cxn ang="0">
                <a:pos x="132" y="114"/>
              </a:cxn>
              <a:cxn ang="0">
                <a:pos x="139" y="134"/>
              </a:cxn>
              <a:cxn ang="0">
                <a:pos x="147" y="154"/>
              </a:cxn>
              <a:cxn ang="0">
                <a:pos x="154" y="173"/>
              </a:cxn>
              <a:cxn ang="0">
                <a:pos x="161" y="192"/>
              </a:cxn>
              <a:cxn ang="0">
                <a:pos x="169" y="209"/>
              </a:cxn>
              <a:cxn ang="0">
                <a:pos x="176" y="225"/>
              </a:cxn>
              <a:cxn ang="0">
                <a:pos x="183" y="240"/>
              </a:cxn>
              <a:cxn ang="0">
                <a:pos x="191" y="253"/>
              </a:cxn>
              <a:cxn ang="0">
                <a:pos x="198" y="265"/>
              </a:cxn>
              <a:cxn ang="0">
                <a:pos x="205" y="277"/>
              </a:cxn>
              <a:cxn ang="0">
                <a:pos x="213" y="286"/>
              </a:cxn>
              <a:cxn ang="0">
                <a:pos x="220" y="295"/>
              </a:cxn>
              <a:cxn ang="0">
                <a:pos x="227" y="303"/>
              </a:cxn>
              <a:cxn ang="0">
                <a:pos x="235" y="310"/>
              </a:cxn>
              <a:cxn ang="0">
                <a:pos x="242" y="317"/>
              </a:cxn>
              <a:cxn ang="0">
                <a:pos x="250" y="322"/>
              </a:cxn>
              <a:cxn ang="0">
                <a:pos x="257" y="327"/>
              </a:cxn>
              <a:cxn ang="0">
                <a:pos x="264" y="331"/>
              </a:cxn>
              <a:cxn ang="0">
                <a:pos x="272" y="335"/>
              </a:cxn>
              <a:cxn ang="0">
                <a:pos x="279" y="338"/>
              </a:cxn>
              <a:cxn ang="0">
                <a:pos x="286" y="341"/>
              </a:cxn>
              <a:cxn ang="0">
                <a:pos x="294" y="344"/>
              </a:cxn>
              <a:cxn ang="0">
                <a:pos x="301" y="346"/>
              </a:cxn>
              <a:cxn ang="0">
                <a:pos x="308" y="348"/>
              </a:cxn>
              <a:cxn ang="0">
                <a:pos x="316" y="349"/>
              </a:cxn>
              <a:cxn ang="0">
                <a:pos x="323" y="351"/>
              </a:cxn>
              <a:cxn ang="0">
                <a:pos x="330" y="352"/>
              </a:cxn>
              <a:cxn ang="0">
                <a:pos x="338" y="353"/>
              </a:cxn>
              <a:cxn ang="0">
                <a:pos x="345" y="354"/>
              </a:cxn>
              <a:cxn ang="0">
                <a:pos x="352" y="355"/>
              </a:cxn>
              <a:cxn ang="0">
                <a:pos x="360" y="356"/>
              </a:cxn>
              <a:cxn ang="0">
                <a:pos x="367" y="357"/>
              </a:cxn>
              <a:cxn ang="0">
                <a:pos x="374" y="357"/>
              </a:cxn>
              <a:cxn ang="0">
                <a:pos x="382" y="358"/>
              </a:cxn>
              <a:cxn ang="0">
                <a:pos x="389" y="358"/>
              </a:cxn>
              <a:cxn ang="0">
                <a:pos x="396" y="358"/>
              </a:cxn>
              <a:cxn ang="0">
                <a:pos x="404" y="359"/>
              </a:cxn>
              <a:cxn ang="0">
                <a:pos x="411" y="359"/>
              </a:cxn>
              <a:cxn ang="0">
                <a:pos x="418" y="359"/>
              </a:cxn>
              <a:cxn ang="0">
                <a:pos x="426" y="360"/>
              </a:cxn>
              <a:cxn ang="0">
                <a:pos x="433" y="360"/>
              </a:cxn>
              <a:cxn ang="0">
                <a:pos x="440" y="360"/>
              </a:cxn>
              <a:cxn ang="0">
                <a:pos x="448" y="360"/>
              </a:cxn>
              <a:cxn ang="0">
                <a:pos x="455" y="360"/>
              </a:cxn>
              <a:cxn ang="0">
                <a:pos x="462" y="360"/>
              </a:cxn>
            </a:cxnLst>
            <a:rect l="0" t="0" r="r" b="b"/>
            <a:pathLst>
              <a:path w="467" h="360">
                <a:moveTo>
                  <a:pt x="0" y="126"/>
                </a:moveTo>
                <a:lnTo>
                  <a:pt x="0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1" y="125"/>
                </a:lnTo>
                <a:lnTo>
                  <a:pt x="1" y="125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4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1" y="123"/>
                </a:lnTo>
                <a:lnTo>
                  <a:pt x="1" y="122"/>
                </a:lnTo>
                <a:lnTo>
                  <a:pt x="1" y="122"/>
                </a:lnTo>
                <a:lnTo>
                  <a:pt x="1" y="122"/>
                </a:lnTo>
                <a:lnTo>
                  <a:pt x="1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0"/>
                </a:lnTo>
                <a:lnTo>
                  <a:pt x="2" y="120"/>
                </a:lnTo>
                <a:lnTo>
                  <a:pt x="2" y="120"/>
                </a:lnTo>
                <a:lnTo>
                  <a:pt x="2" y="120"/>
                </a:lnTo>
                <a:lnTo>
                  <a:pt x="2" y="120"/>
                </a:lnTo>
                <a:lnTo>
                  <a:pt x="2" y="120"/>
                </a:lnTo>
                <a:lnTo>
                  <a:pt x="2" y="120"/>
                </a:lnTo>
                <a:lnTo>
                  <a:pt x="2" y="120"/>
                </a:lnTo>
                <a:lnTo>
                  <a:pt x="2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9"/>
                </a:lnTo>
                <a:lnTo>
                  <a:pt x="3" y="118"/>
                </a:lnTo>
                <a:lnTo>
                  <a:pt x="3" y="118"/>
                </a:lnTo>
                <a:lnTo>
                  <a:pt x="3" y="118"/>
                </a:lnTo>
                <a:lnTo>
                  <a:pt x="3" y="118"/>
                </a:lnTo>
                <a:lnTo>
                  <a:pt x="3" y="118"/>
                </a:lnTo>
                <a:lnTo>
                  <a:pt x="3" y="118"/>
                </a:lnTo>
                <a:lnTo>
                  <a:pt x="3" y="118"/>
                </a:lnTo>
                <a:lnTo>
                  <a:pt x="3" y="118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3" y="117"/>
                </a:lnTo>
                <a:lnTo>
                  <a:pt x="4" y="117"/>
                </a:lnTo>
                <a:lnTo>
                  <a:pt x="4" y="117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5" y="114"/>
                </a:lnTo>
                <a:lnTo>
                  <a:pt x="5" y="114"/>
                </a:lnTo>
                <a:lnTo>
                  <a:pt x="5" y="114"/>
                </a:lnTo>
                <a:lnTo>
                  <a:pt x="5" y="114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3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5" y="112"/>
                </a:lnTo>
                <a:lnTo>
                  <a:pt x="5" y="111"/>
                </a:lnTo>
                <a:lnTo>
                  <a:pt x="6" y="111"/>
                </a:lnTo>
                <a:lnTo>
                  <a:pt x="6" y="111"/>
                </a:lnTo>
                <a:lnTo>
                  <a:pt x="6" y="111"/>
                </a:lnTo>
                <a:lnTo>
                  <a:pt x="6" y="111"/>
                </a:lnTo>
                <a:lnTo>
                  <a:pt x="6" y="111"/>
                </a:lnTo>
                <a:lnTo>
                  <a:pt x="6" y="111"/>
                </a:lnTo>
                <a:lnTo>
                  <a:pt x="6" y="111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6" y="109"/>
                </a:lnTo>
                <a:lnTo>
                  <a:pt x="6" y="109"/>
                </a:lnTo>
                <a:lnTo>
                  <a:pt x="6" y="109"/>
                </a:lnTo>
                <a:lnTo>
                  <a:pt x="6" y="109"/>
                </a:lnTo>
                <a:lnTo>
                  <a:pt x="6" y="109"/>
                </a:lnTo>
                <a:lnTo>
                  <a:pt x="6" y="109"/>
                </a:lnTo>
                <a:lnTo>
                  <a:pt x="6" y="109"/>
                </a:lnTo>
                <a:lnTo>
                  <a:pt x="7" y="109"/>
                </a:lnTo>
                <a:lnTo>
                  <a:pt x="7" y="108"/>
                </a:lnTo>
                <a:lnTo>
                  <a:pt x="7" y="108"/>
                </a:lnTo>
                <a:lnTo>
                  <a:pt x="7" y="108"/>
                </a:lnTo>
                <a:lnTo>
                  <a:pt x="7" y="108"/>
                </a:lnTo>
                <a:lnTo>
                  <a:pt x="7" y="108"/>
                </a:lnTo>
                <a:lnTo>
                  <a:pt x="7" y="108"/>
                </a:lnTo>
                <a:lnTo>
                  <a:pt x="7" y="108"/>
                </a:lnTo>
                <a:lnTo>
                  <a:pt x="7" y="108"/>
                </a:lnTo>
                <a:lnTo>
                  <a:pt x="7" y="107"/>
                </a:lnTo>
                <a:lnTo>
                  <a:pt x="7" y="107"/>
                </a:lnTo>
                <a:lnTo>
                  <a:pt x="7" y="107"/>
                </a:lnTo>
                <a:lnTo>
                  <a:pt x="7" y="107"/>
                </a:lnTo>
                <a:lnTo>
                  <a:pt x="7" y="107"/>
                </a:lnTo>
                <a:lnTo>
                  <a:pt x="7" y="107"/>
                </a:lnTo>
                <a:lnTo>
                  <a:pt x="7" y="107"/>
                </a:lnTo>
                <a:lnTo>
                  <a:pt x="7" y="107"/>
                </a:lnTo>
                <a:lnTo>
                  <a:pt x="7" y="106"/>
                </a:lnTo>
                <a:lnTo>
                  <a:pt x="7" y="106"/>
                </a:lnTo>
                <a:lnTo>
                  <a:pt x="7" y="106"/>
                </a:lnTo>
                <a:lnTo>
                  <a:pt x="7" y="106"/>
                </a:lnTo>
                <a:lnTo>
                  <a:pt x="8" y="106"/>
                </a:lnTo>
                <a:lnTo>
                  <a:pt x="8" y="106"/>
                </a:lnTo>
                <a:lnTo>
                  <a:pt x="8" y="106"/>
                </a:lnTo>
                <a:lnTo>
                  <a:pt x="8" y="106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9" y="102"/>
                </a:lnTo>
                <a:lnTo>
                  <a:pt x="9" y="102"/>
                </a:lnTo>
                <a:lnTo>
                  <a:pt x="9" y="102"/>
                </a:lnTo>
                <a:lnTo>
                  <a:pt x="9" y="102"/>
                </a:lnTo>
                <a:lnTo>
                  <a:pt x="9" y="102"/>
                </a:lnTo>
                <a:lnTo>
                  <a:pt x="9" y="102"/>
                </a:lnTo>
                <a:lnTo>
                  <a:pt x="9" y="102"/>
                </a:lnTo>
                <a:lnTo>
                  <a:pt x="9" y="102"/>
                </a:lnTo>
                <a:lnTo>
                  <a:pt x="9" y="101"/>
                </a:lnTo>
                <a:lnTo>
                  <a:pt x="9" y="101"/>
                </a:lnTo>
                <a:lnTo>
                  <a:pt x="9" y="101"/>
                </a:lnTo>
                <a:lnTo>
                  <a:pt x="9" y="101"/>
                </a:lnTo>
                <a:lnTo>
                  <a:pt x="9" y="101"/>
                </a:lnTo>
                <a:lnTo>
                  <a:pt x="9" y="101"/>
                </a:lnTo>
                <a:lnTo>
                  <a:pt x="9" y="101"/>
                </a:lnTo>
                <a:lnTo>
                  <a:pt x="10" y="101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0" y="98"/>
                </a:lnTo>
                <a:lnTo>
                  <a:pt x="10" y="98"/>
                </a:lnTo>
                <a:lnTo>
                  <a:pt x="10" y="98"/>
                </a:lnTo>
                <a:lnTo>
                  <a:pt x="10" y="98"/>
                </a:lnTo>
                <a:lnTo>
                  <a:pt x="11" y="98"/>
                </a:lnTo>
                <a:lnTo>
                  <a:pt x="11" y="98"/>
                </a:lnTo>
                <a:lnTo>
                  <a:pt x="11" y="98"/>
                </a:lnTo>
                <a:lnTo>
                  <a:pt x="11" y="98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1" y="97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1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3"/>
                </a:lnTo>
                <a:lnTo>
                  <a:pt x="12" y="93"/>
                </a:lnTo>
                <a:lnTo>
                  <a:pt x="12" y="93"/>
                </a:lnTo>
                <a:lnTo>
                  <a:pt x="12" y="93"/>
                </a:lnTo>
                <a:lnTo>
                  <a:pt x="12" y="93"/>
                </a:lnTo>
                <a:lnTo>
                  <a:pt x="12" y="93"/>
                </a:lnTo>
                <a:lnTo>
                  <a:pt x="12" y="93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1"/>
                </a:lnTo>
                <a:lnTo>
                  <a:pt x="13" y="90"/>
                </a:lnTo>
                <a:lnTo>
                  <a:pt x="13" y="90"/>
                </a:lnTo>
                <a:lnTo>
                  <a:pt x="13" y="90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4" y="88"/>
                </a:lnTo>
                <a:lnTo>
                  <a:pt x="14" y="88"/>
                </a:lnTo>
                <a:lnTo>
                  <a:pt x="14" y="88"/>
                </a:lnTo>
                <a:lnTo>
                  <a:pt x="14" y="88"/>
                </a:lnTo>
                <a:lnTo>
                  <a:pt x="14" y="88"/>
                </a:lnTo>
                <a:lnTo>
                  <a:pt x="14" y="88"/>
                </a:lnTo>
                <a:lnTo>
                  <a:pt x="14" y="88"/>
                </a:lnTo>
                <a:lnTo>
                  <a:pt x="14" y="87"/>
                </a:lnTo>
                <a:lnTo>
                  <a:pt x="15" y="87"/>
                </a:lnTo>
                <a:lnTo>
                  <a:pt x="15" y="87"/>
                </a:lnTo>
                <a:lnTo>
                  <a:pt x="15" y="87"/>
                </a:lnTo>
                <a:lnTo>
                  <a:pt x="15" y="87"/>
                </a:lnTo>
                <a:lnTo>
                  <a:pt x="15" y="87"/>
                </a:lnTo>
                <a:lnTo>
                  <a:pt x="15" y="87"/>
                </a:lnTo>
                <a:lnTo>
                  <a:pt x="15" y="87"/>
                </a:lnTo>
                <a:lnTo>
                  <a:pt x="15" y="86"/>
                </a:lnTo>
                <a:lnTo>
                  <a:pt x="15" y="86"/>
                </a:lnTo>
                <a:lnTo>
                  <a:pt x="15" y="86"/>
                </a:lnTo>
                <a:lnTo>
                  <a:pt x="15" y="86"/>
                </a:lnTo>
                <a:lnTo>
                  <a:pt x="15" y="86"/>
                </a:lnTo>
                <a:lnTo>
                  <a:pt x="15" y="86"/>
                </a:lnTo>
                <a:lnTo>
                  <a:pt x="15" y="86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5"/>
                </a:lnTo>
                <a:lnTo>
                  <a:pt x="15" y="85"/>
                </a:lnTo>
                <a:lnTo>
                  <a:pt x="15" y="85"/>
                </a:lnTo>
                <a:lnTo>
                  <a:pt x="15" y="85"/>
                </a:lnTo>
                <a:lnTo>
                  <a:pt x="16" y="85"/>
                </a:lnTo>
                <a:lnTo>
                  <a:pt x="16" y="85"/>
                </a:lnTo>
                <a:lnTo>
                  <a:pt x="16" y="85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3"/>
                </a:lnTo>
                <a:lnTo>
                  <a:pt x="16" y="83"/>
                </a:lnTo>
                <a:lnTo>
                  <a:pt x="16" y="83"/>
                </a:lnTo>
                <a:lnTo>
                  <a:pt x="16" y="83"/>
                </a:lnTo>
                <a:lnTo>
                  <a:pt x="16" y="83"/>
                </a:lnTo>
                <a:lnTo>
                  <a:pt x="16" y="83"/>
                </a:lnTo>
                <a:lnTo>
                  <a:pt x="16" y="83"/>
                </a:lnTo>
                <a:lnTo>
                  <a:pt x="16" y="83"/>
                </a:lnTo>
                <a:lnTo>
                  <a:pt x="16" y="82"/>
                </a:lnTo>
                <a:lnTo>
                  <a:pt x="16" y="82"/>
                </a:lnTo>
                <a:lnTo>
                  <a:pt x="17" y="82"/>
                </a:lnTo>
                <a:lnTo>
                  <a:pt x="17" y="82"/>
                </a:lnTo>
                <a:lnTo>
                  <a:pt x="17" y="82"/>
                </a:lnTo>
                <a:lnTo>
                  <a:pt x="17" y="82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1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7" y="80"/>
                </a:lnTo>
                <a:lnTo>
                  <a:pt x="18" y="80"/>
                </a:lnTo>
                <a:lnTo>
                  <a:pt x="18" y="79"/>
                </a:lnTo>
                <a:lnTo>
                  <a:pt x="18" y="79"/>
                </a:lnTo>
                <a:lnTo>
                  <a:pt x="18" y="79"/>
                </a:lnTo>
                <a:lnTo>
                  <a:pt x="18" y="79"/>
                </a:lnTo>
                <a:lnTo>
                  <a:pt x="18" y="79"/>
                </a:lnTo>
                <a:lnTo>
                  <a:pt x="18" y="79"/>
                </a:lnTo>
                <a:lnTo>
                  <a:pt x="18" y="79"/>
                </a:lnTo>
                <a:lnTo>
                  <a:pt x="18" y="79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8" y="77"/>
                </a:lnTo>
                <a:lnTo>
                  <a:pt x="18" y="77"/>
                </a:lnTo>
                <a:lnTo>
                  <a:pt x="18" y="77"/>
                </a:lnTo>
                <a:lnTo>
                  <a:pt x="19" y="77"/>
                </a:lnTo>
                <a:lnTo>
                  <a:pt x="19" y="77"/>
                </a:lnTo>
                <a:lnTo>
                  <a:pt x="19" y="77"/>
                </a:lnTo>
                <a:lnTo>
                  <a:pt x="19" y="77"/>
                </a:lnTo>
                <a:lnTo>
                  <a:pt x="19" y="77"/>
                </a:lnTo>
                <a:lnTo>
                  <a:pt x="19" y="76"/>
                </a:lnTo>
                <a:lnTo>
                  <a:pt x="19" y="76"/>
                </a:lnTo>
                <a:lnTo>
                  <a:pt x="19" y="76"/>
                </a:lnTo>
                <a:lnTo>
                  <a:pt x="19" y="76"/>
                </a:lnTo>
                <a:lnTo>
                  <a:pt x="19" y="76"/>
                </a:lnTo>
                <a:lnTo>
                  <a:pt x="19" y="76"/>
                </a:lnTo>
                <a:lnTo>
                  <a:pt x="19" y="76"/>
                </a:lnTo>
                <a:lnTo>
                  <a:pt x="19" y="76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19" y="75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7"/>
                </a:lnTo>
                <a:lnTo>
                  <a:pt x="22" y="67"/>
                </a:lnTo>
                <a:lnTo>
                  <a:pt x="22" y="67"/>
                </a:lnTo>
                <a:lnTo>
                  <a:pt x="22" y="67"/>
                </a:lnTo>
                <a:lnTo>
                  <a:pt x="22" y="67"/>
                </a:lnTo>
                <a:lnTo>
                  <a:pt x="23" y="67"/>
                </a:lnTo>
                <a:lnTo>
                  <a:pt x="23" y="67"/>
                </a:lnTo>
                <a:lnTo>
                  <a:pt x="23" y="67"/>
                </a:lnTo>
                <a:lnTo>
                  <a:pt x="23" y="67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3" y="65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1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8"/>
                </a:lnTo>
                <a:lnTo>
                  <a:pt x="26" y="57"/>
                </a:lnTo>
                <a:lnTo>
                  <a:pt x="26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8" y="55"/>
                </a:lnTo>
                <a:lnTo>
                  <a:pt x="28" y="55"/>
                </a:lnTo>
                <a:lnTo>
                  <a:pt x="28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8" y="53"/>
                </a:lnTo>
                <a:lnTo>
                  <a:pt x="29" y="53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1"/>
                </a:lnTo>
                <a:lnTo>
                  <a:pt x="29" y="50"/>
                </a:lnTo>
                <a:lnTo>
                  <a:pt x="29" y="50"/>
                </a:lnTo>
                <a:lnTo>
                  <a:pt x="29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7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1" y="46"/>
                </a:lnTo>
                <a:lnTo>
                  <a:pt x="32" y="46"/>
                </a:lnTo>
                <a:lnTo>
                  <a:pt x="32" y="46"/>
                </a:lnTo>
                <a:lnTo>
                  <a:pt x="32" y="46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2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3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1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39"/>
                </a:lnTo>
                <a:lnTo>
                  <a:pt x="34" y="39"/>
                </a:lnTo>
                <a:lnTo>
                  <a:pt x="35" y="39"/>
                </a:lnTo>
                <a:lnTo>
                  <a:pt x="35" y="39"/>
                </a:lnTo>
                <a:lnTo>
                  <a:pt x="35" y="39"/>
                </a:lnTo>
                <a:lnTo>
                  <a:pt x="35" y="39"/>
                </a:lnTo>
                <a:lnTo>
                  <a:pt x="35" y="39"/>
                </a:lnTo>
                <a:lnTo>
                  <a:pt x="35" y="39"/>
                </a:lnTo>
                <a:lnTo>
                  <a:pt x="35" y="39"/>
                </a:lnTo>
                <a:lnTo>
                  <a:pt x="35" y="39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8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5"/>
                </a:lnTo>
                <a:lnTo>
                  <a:pt x="36" y="35"/>
                </a:lnTo>
                <a:lnTo>
                  <a:pt x="36" y="35"/>
                </a:lnTo>
                <a:lnTo>
                  <a:pt x="36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5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4"/>
                </a:lnTo>
                <a:lnTo>
                  <a:pt x="37" y="33"/>
                </a:lnTo>
                <a:lnTo>
                  <a:pt x="37" y="33"/>
                </a:lnTo>
                <a:lnTo>
                  <a:pt x="37" y="33"/>
                </a:lnTo>
                <a:lnTo>
                  <a:pt x="37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8" y="33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9" y="31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30"/>
                </a:lnTo>
                <a:lnTo>
                  <a:pt x="39" y="29"/>
                </a:lnTo>
                <a:lnTo>
                  <a:pt x="39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9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7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2" y="26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5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3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4" y="21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20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5" y="19"/>
                </a:lnTo>
                <a:lnTo>
                  <a:pt x="46" y="19"/>
                </a:lnTo>
                <a:lnTo>
                  <a:pt x="46" y="19"/>
                </a:lnTo>
                <a:lnTo>
                  <a:pt x="46" y="19"/>
                </a:lnTo>
                <a:lnTo>
                  <a:pt x="46" y="19"/>
                </a:lnTo>
                <a:lnTo>
                  <a:pt x="46" y="19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8"/>
                </a:lnTo>
                <a:lnTo>
                  <a:pt x="46" y="17"/>
                </a:lnTo>
                <a:lnTo>
                  <a:pt x="46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48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3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9"/>
                </a:lnTo>
                <a:lnTo>
                  <a:pt x="52" y="9"/>
                </a:lnTo>
                <a:lnTo>
                  <a:pt x="52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3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7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9" y="4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3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2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3" y="1"/>
                </a:lnTo>
                <a:lnTo>
                  <a:pt x="64" y="1"/>
                </a:lnTo>
                <a:lnTo>
                  <a:pt x="64" y="1"/>
                </a:lnTo>
                <a:lnTo>
                  <a:pt x="64" y="1"/>
                </a:lnTo>
                <a:lnTo>
                  <a:pt x="64" y="1"/>
                </a:lnTo>
                <a:lnTo>
                  <a:pt x="64" y="1"/>
                </a:lnTo>
                <a:lnTo>
                  <a:pt x="64" y="1"/>
                </a:lnTo>
                <a:lnTo>
                  <a:pt x="64" y="1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4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1"/>
                </a:lnTo>
                <a:lnTo>
                  <a:pt x="76" y="2"/>
                </a:lnTo>
                <a:lnTo>
                  <a:pt x="76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7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2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79" y="3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0" y="4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1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6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3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7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85" y="8"/>
                </a:lnTo>
                <a:lnTo>
                  <a:pt x="85" y="8"/>
                </a:lnTo>
                <a:lnTo>
                  <a:pt x="85" y="8"/>
                </a:lnTo>
                <a:lnTo>
                  <a:pt x="85" y="8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9"/>
                </a:lnTo>
                <a:lnTo>
                  <a:pt x="86" y="9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1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8" y="13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3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89" y="14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5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6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1" y="17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8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3" y="19"/>
                </a:lnTo>
                <a:lnTo>
                  <a:pt x="93" y="19"/>
                </a:lnTo>
                <a:lnTo>
                  <a:pt x="93" y="19"/>
                </a:lnTo>
                <a:lnTo>
                  <a:pt x="93" y="19"/>
                </a:lnTo>
                <a:lnTo>
                  <a:pt x="93" y="19"/>
                </a:lnTo>
                <a:lnTo>
                  <a:pt x="93" y="19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0"/>
                </a:lnTo>
                <a:lnTo>
                  <a:pt x="93" y="21"/>
                </a:lnTo>
                <a:lnTo>
                  <a:pt x="93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1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4" y="22"/>
                </a:lnTo>
                <a:lnTo>
                  <a:pt x="95" y="22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3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5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7" y="26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7"/>
                </a:lnTo>
                <a:lnTo>
                  <a:pt x="97" y="28"/>
                </a:lnTo>
                <a:lnTo>
                  <a:pt x="97" y="28"/>
                </a:lnTo>
                <a:lnTo>
                  <a:pt x="97" y="28"/>
                </a:lnTo>
                <a:lnTo>
                  <a:pt x="97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8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29"/>
                </a:lnTo>
                <a:lnTo>
                  <a:pt x="98" y="30"/>
                </a:lnTo>
                <a:lnTo>
                  <a:pt x="98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0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9" y="32"/>
                </a:lnTo>
                <a:lnTo>
                  <a:pt x="99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2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3"/>
                </a:lnTo>
                <a:lnTo>
                  <a:pt x="100" y="34"/>
                </a:lnTo>
                <a:lnTo>
                  <a:pt x="100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4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102" y="38"/>
                </a:lnTo>
                <a:lnTo>
                  <a:pt x="102" y="38"/>
                </a:lnTo>
                <a:lnTo>
                  <a:pt x="102" y="38"/>
                </a:lnTo>
                <a:lnTo>
                  <a:pt x="102" y="38"/>
                </a:lnTo>
                <a:lnTo>
                  <a:pt x="103" y="38"/>
                </a:lnTo>
                <a:lnTo>
                  <a:pt x="103" y="38"/>
                </a:lnTo>
                <a:lnTo>
                  <a:pt x="103" y="38"/>
                </a:lnTo>
                <a:lnTo>
                  <a:pt x="103" y="38"/>
                </a:lnTo>
                <a:lnTo>
                  <a:pt x="103" y="38"/>
                </a:lnTo>
                <a:lnTo>
                  <a:pt x="103" y="38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39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1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5" y="42"/>
                </a:lnTo>
                <a:lnTo>
                  <a:pt x="105" y="42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5" y="44"/>
                </a:lnTo>
                <a:lnTo>
                  <a:pt x="106" y="44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7"/>
                </a:lnTo>
                <a:lnTo>
                  <a:pt x="106" y="47"/>
                </a:lnTo>
                <a:lnTo>
                  <a:pt x="106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8"/>
                </a:lnTo>
                <a:lnTo>
                  <a:pt x="107" y="49"/>
                </a:lnTo>
                <a:lnTo>
                  <a:pt x="107" y="49"/>
                </a:lnTo>
                <a:lnTo>
                  <a:pt x="107" y="49"/>
                </a:lnTo>
                <a:lnTo>
                  <a:pt x="107" y="49"/>
                </a:lnTo>
                <a:lnTo>
                  <a:pt x="107" y="49"/>
                </a:lnTo>
                <a:lnTo>
                  <a:pt x="108" y="49"/>
                </a:lnTo>
                <a:lnTo>
                  <a:pt x="108" y="49"/>
                </a:lnTo>
                <a:lnTo>
                  <a:pt x="108" y="49"/>
                </a:lnTo>
                <a:lnTo>
                  <a:pt x="108" y="49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0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8" y="51"/>
                </a:lnTo>
                <a:lnTo>
                  <a:pt x="109" y="51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2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4"/>
                </a:lnTo>
                <a:lnTo>
                  <a:pt x="109" y="54"/>
                </a:lnTo>
                <a:lnTo>
                  <a:pt x="109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10" y="56"/>
                </a:lnTo>
                <a:lnTo>
                  <a:pt x="110" y="56"/>
                </a:lnTo>
                <a:lnTo>
                  <a:pt x="110" y="56"/>
                </a:lnTo>
                <a:lnTo>
                  <a:pt x="110" y="56"/>
                </a:lnTo>
                <a:lnTo>
                  <a:pt x="110" y="56"/>
                </a:lnTo>
                <a:lnTo>
                  <a:pt x="111" y="56"/>
                </a:lnTo>
                <a:lnTo>
                  <a:pt x="111" y="56"/>
                </a:lnTo>
                <a:lnTo>
                  <a:pt x="111" y="56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7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1" y="58"/>
                </a:lnTo>
                <a:lnTo>
                  <a:pt x="111" y="59"/>
                </a:lnTo>
                <a:lnTo>
                  <a:pt x="111" y="59"/>
                </a:lnTo>
                <a:lnTo>
                  <a:pt x="112" y="59"/>
                </a:lnTo>
                <a:lnTo>
                  <a:pt x="112" y="59"/>
                </a:lnTo>
                <a:lnTo>
                  <a:pt x="112" y="59"/>
                </a:lnTo>
                <a:lnTo>
                  <a:pt x="112" y="59"/>
                </a:lnTo>
                <a:lnTo>
                  <a:pt x="112" y="59"/>
                </a:lnTo>
                <a:lnTo>
                  <a:pt x="112" y="59"/>
                </a:lnTo>
                <a:lnTo>
                  <a:pt x="112" y="59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1"/>
                </a:lnTo>
                <a:lnTo>
                  <a:pt x="112" y="61"/>
                </a:lnTo>
                <a:lnTo>
                  <a:pt x="112" y="61"/>
                </a:lnTo>
                <a:lnTo>
                  <a:pt x="112" y="61"/>
                </a:lnTo>
                <a:lnTo>
                  <a:pt x="112" y="61"/>
                </a:lnTo>
                <a:lnTo>
                  <a:pt x="113" y="61"/>
                </a:lnTo>
                <a:lnTo>
                  <a:pt x="113" y="61"/>
                </a:lnTo>
                <a:lnTo>
                  <a:pt x="113" y="61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2"/>
                </a:lnTo>
                <a:lnTo>
                  <a:pt x="113" y="63"/>
                </a:lnTo>
                <a:lnTo>
                  <a:pt x="113" y="63"/>
                </a:lnTo>
                <a:lnTo>
                  <a:pt x="113" y="63"/>
                </a:lnTo>
                <a:lnTo>
                  <a:pt x="113" y="63"/>
                </a:lnTo>
                <a:lnTo>
                  <a:pt x="113" y="63"/>
                </a:lnTo>
                <a:lnTo>
                  <a:pt x="113" y="63"/>
                </a:lnTo>
                <a:lnTo>
                  <a:pt x="113" y="63"/>
                </a:lnTo>
                <a:lnTo>
                  <a:pt x="113" y="63"/>
                </a:lnTo>
                <a:lnTo>
                  <a:pt x="113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5"/>
                </a:lnTo>
                <a:lnTo>
                  <a:pt x="114" y="65"/>
                </a:lnTo>
                <a:lnTo>
                  <a:pt x="114" y="65"/>
                </a:lnTo>
                <a:lnTo>
                  <a:pt x="114" y="65"/>
                </a:lnTo>
                <a:lnTo>
                  <a:pt x="114" y="65"/>
                </a:lnTo>
                <a:lnTo>
                  <a:pt x="114" y="65"/>
                </a:lnTo>
                <a:lnTo>
                  <a:pt x="114" y="65"/>
                </a:lnTo>
                <a:lnTo>
                  <a:pt x="114" y="65"/>
                </a:lnTo>
                <a:lnTo>
                  <a:pt x="114" y="66"/>
                </a:lnTo>
                <a:lnTo>
                  <a:pt x="114" y="66"/>
                </a:lnTo>
                <a:lnTo>
                  <a:pt x="114" y="66"/>
                </a:lnTo>
                <a:lnTo>
                  <a:pt x="114" y="66"/>
                </a:lnTo>
                <a:lnTo>
                  <a:pt x="114" y="66"/>
                </a:lnTo>
                <a:lnTo>
                  <a:pt x="114" y="66"/>
                </a:lnTo>
                <a:lnTo>
                  <a:pt x="115" y="66"/>
                </a:lnTo>
                <a:lnTo>
                  <a:pt x="115" y="66"/>
                </a:lnTo>
                <a:lnTo>
                  <a:pt x="115" y="66"/>
                </a:lnTo>
                <a:lnTo>
                  <a:pt x="115" y="67"/>
                </a:lnTo>
                <a:lnTo>
                  <a:pt x="115" y="67"/>
                </a:lnTo>
                <a:lnTo>
                  <a:pt x="115" y="67"/>
                </a:lnTo>
                <a:lnTo>
                  <a:pt x="115" y="67"/>
                </a:lnTo>
                <a:lnTo>
                  <a:pt x="115" y="67"/>
                </a:lnTo>
                <a:lnTo>
                  <a:pt x="115" y="67"/>
                </a:lnTo>
                <a:lnTo>
                  <a:pt x="115" y="67"/>
                </a:lnTo>
                <a:lnTo>
                  <a:pt x="115" y="67"/>
                </a:lnTo>
                <a:lnTo>
                  <a:pt x="115" y="68"/>
                </a:lnTo>
                <a:lnTo>
                  <a:pt x="115" y="68"/>
                </a:lnTo>
                <a:lnTo>
                  <a:pt x="115" y="68"/>
                </a:lnTo>
                <a:lnTo>
                  <a:pt x="115" y="68"/>
                </a:lnTo>
                <a:lnTo>
                  <a:pt x="115" y="68"/>
                </a:lnTo>
                <a:lnTo>
                  <a:pt x="115" y="68"/>
                </a:lnTo>
                <a:lnTo>
                  <a:pt x="115" y="68"/>
                </a:lnTo>
                <a:lnTo>
                  <a:pt x="115" y="68"/>
                </a:lnTo>
                <a:lnTo>
                  <a:pt x="115" y="69"/>
                </a:lnTo>
                <a:lnTo>
                  <a:pt x="115" y="69"/>
                </a:lnTo>
                <a:lnTo>
                  <a:pt x="116" y="69"/>
                </a:lnTo>
                <a:lnTo>
                  <a:pt x="116" y="69"/>
                </a:lnTo>
                <a:lnTo>
                  <a:pt x="116" y="69"/>
                </a:lnTo>
                <a:lnTo>
                  <a:pt x="116" y="69"/>
                </a:lnTo>
                <a:lnTo>
                  <a:pt x="116" y="69"/>
                </a:lnTo>
                <a:lnTo>
                  <a:pt x="116" y="69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0"/>
                </a:lnTo>
                <a:lnTo>
                  <a:pt x="116" y="71"/>
                </a:lnTo>
                <a:lnTo>
                  <a:pt x="116" y="71"/>
                </a:lnTo>
                <a:lnTo>
                  <a:pt x="116" y="71"/>
                </a:lnTo>
                <a:lnTo>
                  <a:pt x="116" y="71"/>
                </a:lnTo>
                <a:lnTo>
                  <a:pt x="116" y="71"/>
                </a:lnTo>
                <a:lnTo>
                  <a:pt x="116" y="71"/>
                </a:lnTo>
                <a:lnTo>
                  <a:pt x="117" y="71"/>
                </a:lnTo>
                <a:lnTo>
                  <a:pt x="117" y="71"/>
                </a:lnTo>
                <a:lnTo>
                  <a:pt x="117" y="72"/>
                </a:lnTo>
                <a:lnTo>
                  <a:pt x="117" y="72"/>
                </a:lnTo>
                <a:lnTo>
                  <a:pt x="117" y="72"/>
                </a:lnTo>
                <a:lnTo>
                  <a:pt x="117" y="72"/>
                </a:lnTo>
                <a:lnTo>
                  <a:pt x="117" y="72"/>
                </a:lnTo>
                <a:lnTo>
                  <a:pt x="117" y="72"/>
                </a:lnTo>
                <a:lnTo>
                  <a:pt x="117" y="72"/>
                </a:lnTo>
                <a:lnTo>
                  <a:pt x="117" y="72"/>
                </a:lnTo>
                <a:lnTo>
                  <a:pt x="117" y="73"/>
                </a:lnTo>
                <a:lnTo>
                  <a:pt x="117" y="73"/>
                </a:lnTo>
                <a:lnTo>
                  <a:pt x="117" y="73"/>
                </a:lnTo>
                <a:lnTo>
                  <a:pt x="117" y="73"/>
                </a:lnTo>
                <a:lnTo>
                  <a:pt x="117" y="73"/>
                </a:lnTo>
                <a:lnTo>
                  <a:pt x="117" y="73"/>
                </a:lnTo>
                <a:lnTo>
                  <a:pt x="117" y="73"/>
                </a:lnTo>
                <a:lnTo>
                  <a:pt x="117" y="73"/>
                </a:lnTo>
                <a:lnTo>
                  <a:pt x="117" y="74"/>
                </a:lnTo>
                <a:lnTo>
                  <a:pt x="117" y="74"/>
                </a:lnTo>
                <a:lnTo>
                  <a:pt x="117" y="74"/>
                </a:lnTo>
                <a:lnTo>
                  <a:pt x="117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5"/>
                </a:lnTo>
                <a:lnTo>
                  <a:pt x="118" y="75"/>
                </a:lnTo>
                <a:lnTo>
                  <a:pt x="118" y="75"/>
                </a:lnTo>
                <a:lnTo>
                  <a:pt x="118" y="75"/>
                </a:lnTo>
                <a:lnTo>
                  <a:pt x="118" y="75"/>
                </a:lnTo>
                <a:lnTo>
                  <a:pt x="118" y="75"/>
                </a:lnTo>
                <a:lnTo>
                  <a:pt x="118" y="75"/>
                </a:lnTo>
                <a:lnTo>
                  <a:pt x="118" y="75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9" y="77"/>
                </a:lnTo>
                <a:lnTo>
                  <a:pt x="119" y="77"/>
                </a:lnTo>
                <a:lnTo>
                  <a:pt x="119" y="77"/>
                </a:lnTo>
                <a:lnTo>
                  <a:pt x="119" y="77"/>
                </a:lnTo>
                <a:lnTo>
                  <a:pt x="119" y="77"/>
                </a:lnTo>
                <a:lnTo>
                  <a:pt x="119" y="77"/>
                </a:lnTo>
                <a:lnTo>
                  <a:pt x="119" y="77"/>
                </a:lnTo>
                <a:lnTo>
                  <a:pt x="119" y="77"/>
                </a:lnTo>
                <a:lnTo>
                  <a:pt x="119" y="78"/>
                </a:lnTo>
                <a:lnTo>
                  <a:pt x="119" y="78"/>
                </a:lnTo>
                <a:lnTo>
                  <a:pt x="119" y="78"/>
                </a:lnTo>
                <a:lnTo>
                  <a:pt x="119" y="78"/>
                </a:lnTo>
                <a:lnTo>
                  <a:pt x="119" y="78"/>
                </a:lnTo>
                <a:lnTo>
                  <a:pt x="119" y="78"/>
                </a:lnTo>
                <a:lnTo>
                  <a:pt x="119" y="78"/>
                </a:lnTo>
                <a:lnTo>
                  <a:pt x="119" y="78"/>
                </a:lnTo>
                <a:lnTo>
                  <a:pt x="119" y="79"/>
                </a:lnTo>
                <a:lnTo>
                  <a:pt x="119" y="79"/>
                </a:lnTo>
                <a:lnTo>
                  <a:pt x="119" y="79"/>
                </a:lnTo>
                <a:lnTo>
                  <a:pt x="119" y="79"/>
                </a:lnTo>
                <a:lnTo>
                  <a:pt x="119" y="79"/>
                </a:lnTo>
                <a:lnTo>
                  <a:pt x="119" y="79"/>
                </a:lnTo>
                <a:lnTo>
                  <a:pt x="120" y="79"/>
                </a:lnTo>
                <a:lnTo>
                  <a:pt x="120" y="79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1"/>
                </a:lnTo>
                <a:lnTo>
                  <a:pt x="120" y="81"/>
                </a:lnTo>
                <a:lnTo>
                  <a:pt x="120" y="81"/>
                </a:lnTo>
                <a:lnTo>
                  <a:pt x="120" y="81"/>
                </a:lnTo>
                <a:lnTo>
                  <a:pt x="120" y="81"/>
                </a:lnTo>
                <a:lnTo>
                  <a:pt x="120" y="81"/>
                </a:lnTo>
                <a:lnTo>
                  <a:pt x="120" y="81"/>
                </a:lnTo>
                <a:lnTo>
                  <a:pt x="120" y="81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1" y="82"/>
                </a:lnTo>
                <a:lnTo>
                  <a:pt x="121" y="82"/>
                </a:lnTo>
                <a:lnTo>
                  <a:pt x="121" y="82"/>
                </a:lnTo>
                <a:lnTo>
                  <a:pt x="121" y="82"/>
                </a:lnTo>
                <a:lnTo>
                  <a:pt x="121" y="82"/>
                </a:lnTo>
                <a:lnTo>
                  <a:pt x="121" y="83"/>
                </a:lnTo>
                <a:lnTo>
                  <a:pt x="121" y="83"/>
                </a:lnTo>
                <a:lnTo>
                  <a:pt x="121" y="83"/>
                </a:lnTo>
                <a:lnTo>
                  <a:pt x="121" y="83"/>
                </a:lnTo>
                <a:lnTo>
                  <a:pt x="121" y="83"/>
                </a:lnTo>
                <a:lnTo>
                  <a:pt x="121" y="83"/>
                </a:lnTo>
                <a:lnTo>
                  <a:pt x="121" y="83"/>
                </a:lnTo>
                <a:lnTo>
                  <a:pt x="121" y="83"/>
                </a:lnTo>
                <a:lnTo>
                  <a:pt x="121" y="84"/>
                </a:lnTo>
                <a:lnTo>
                  <a:pt x="121" y="84"/>
                </a:lnTo>
                <a:lnTo>
                  <a:pt x="121" y="84"/>
                </a:lnTo>
                <a:lnTo>
                  <a:pt x="121" y="84"/>
                </a:lnTo>
                <a:lnTo>
                  <a:pt x="121" y="84"/>
                </a:lnTo>
                <a:lnTo>
                  <a:pt x="121" y="84"/>
                </a:lnTo>
                <a:lnTo>
                  <a:pt x="121" y="84"/>
                </a:lnTo>
                <a:lnTo>
                  <a:pt x="121" y="84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2" y="85"/>
                </a:lnTo>
                <a:lnTo>
                  <a:pt x="122" y="86"/>
                </a:lnTo>
                <a:lnTo>
                  <a:pt x="122" y="86"/>
                </a:lnTo>
                <a:lnTo>
                  <a:pt x="122" y="86"/>
                </a:lnTo>
                <a:lnTo>
                  <a:pt x="122" y="86"/>
                </a:lnTo>
                <a:lnTo>
                  <a:pt x="122" y="86"/>
                </a:lnTo>
                <a:lnTo>
                  <a:pt x="122" y="86"/>
                </a:lnTo>
                <a:lnTo>
                  <a:pt x="122" y="86"/>
                </a:lnTo>
                <a:lnTo>
                  <a:pt x="122" y="86"/>
                </a:lnTo>
                <a:lnTo>
                  <a:pt x="122" y="87"/>
                </a:lnTo>
                <a:lnTo>
                  <a:pt x="122" y="87"/>
                </a:lnTo>
                <a:lnTo>
                  <a:pt x="122" y="87"/>
                </a:lnTo>
                <a:lnTo>
                  <a:pt x="122" y="87"/>
                </a:lnTo>
                <a:lnTo>
                  <a:pt x="122" y="87"/>
                </a:lnTo>
                <a:lnTo>
                  <a:pt x="122" y="87"/>
                </a:lnTo>
                <a:lnTo>
                  <a:pt x="123" y="87"/>
                </a:lnTo>
                <a:lnTo>
                  <a:pt x="123" y="87"/>
                </a:lnTo>
                <a:lnTo>
                  <a:pt x="123" y="88"/>
                </a:lnTo>
                <a:lnTo>
                  <a:pt x="123" y="88"/>
                </a:lnTo>
                <a:lnTo>
                  <a:pt x="123" y="88"/>
                </a:lnTo>
                <a:lnTo>
                  <a:pt x="123" y="88"/>
                </a:lnTo>
                <a:lnTo>
                  <a:pt x="123" y="88"/>
                </a:lnTo>
                <a:lnTo>
                  <a:pt x="123" y="88"/>
                </a:lnTo>
                <a:lnTo>
                  <a:pt x="123" y="88"/>
                </a:lnTo>
                <a:lnTo>
                  <a:pt x="123" y="88"/>
                </a:lnTo>
                <a:lnTo>
                  <a:pt x="123" y="89"/>
                </a:lnTo>
                <a:lnTo>
                  <a:pt x="123" y="89"/>
                </a:lnTo>
                <a:lnTo>
                  <a:pt x="123" y="89"/>
                </a:lnTo>
                <a:lnTo>
                  <a:pt x="123" y="89"/>
                </a:lnTo>
                <a:lnTo>
                  <a:pt x="123" y="89"/>
                </a:lnTo>
                <a:lnTo>
                  <a:pt x="123" y="89"/>
                </a:lnTo>
                <a:lnTo>
                  <a:pt x="123" y="89"/>
                </a:lnTo>
                <a:lnTo>
                  <a:pt x="123" y="89"/>
                </a:lnTo>
                <a:lnTo>
                  <a:pt x="123" y="90"/>
                </a:lnTo>
                <a:lnTo>
                  <a:pt x="123" y="90"/>
                </a:lnTo>
                <a:lnTo>
                  <a:pt x="123" y="90"/>
                </a:lnTo>
                <a:lnTo>
                  <a:pt x="124" y="90"/>
                </a:lnTo>
                <a:lnTo>
                  <a:pt x="124" y="90"/>
                </a:lnTo>
                <a:lnTo>
                  <a:pt x="124" y="90"/>
                </a:lnTo>
                <a:lnTo>
                  <a:pt x="124" y="90"/>
                </a:lnTo>
                <a:lnTo>
                  <a:pt x="124" y="91"/>
                </a:lnTo>
                <a:lnTo>
                  <a:pt x="124" y="91"/>
                </a:lnTo>
                <a:lnTo>
                  <a:pt x="124" y="91"/>
                </a:lnTo>
                <a:lnTo>
                  <a:pt x="124" y="91"/>
                </a:lnTo>
                <a:lnTo>
                  <a:pt x="124" y="91"/>
                </a:lnTo>
                <a:lnTo>
                  <a:pt x="124" y="91"/>
                </a:lnTo>
                <a:lnTo>
                  <a:pt x="124" y="91"/>
                </a:lnTo>
                <a:lnTo>
                  <a:pt x="124" y="91"/>
                </a:lnTo>
                <a:lnTo>
                  <a:pt x="124" y="92"/>
                </a:lnTo>
                <a:lnTo>
                  <a:pt x="124" y="92"/>
                </a:lnTo>
                <a:lnTo>
                  <a:pt x="124" y="92"/>
                </a:lnTo>
                <a:lnTo>
                  <a:pt x="124" y="92"/>
                </a:lnTo>
                <a:lnTo>
                  <a:pt x="124" y="92"/>
                </a:lnTo>
                <a:lnTo>
                  <a:pt x="124" y="92"/>
                </a:lnTo>
                <a:lnTo>
                  <a:pt x="124" y="92"/>
                </a:lnTo>
                <a:lnTo>
                  <a:pt x="124" y="92"/>
                </a:lnTo>
                <a:lnTo>
                  <a:pt x="124" y="93"/>
                </a:lnTo>
                <a:lnTo>
                  <a:pt x="124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4"/>
                </a:lnTo>
                <a:lnTo>
                  <a:pt x="125" y="94"/>
                </a:lnTo>
                <a:lnTo>
                  <a:pt x="125" y="94"/>
                </a:lnTo>
                <a:lnTo>
                  <a:pt x="125" y="94"/>
                </a:lnTo>
                <a:lnTo>
                  <a:pt x="125" y="94"/>
                </a:lnTo>
                <a:lnTo>
                  <a:pt x="125" y="94"/>
                </a:lnTo>
                <a:lnTo>
                  <a:pt x="125" y="94"/>
                </a:lnTo>
                <a:lnTo>
                  <a:pt x="125" y="94"/>
                </a:lnTo>
                <a:lnTo>
                  <a:pt x="125" y="95"/>
                </a:lnTo>
                <a:lnTo>
                  <a:pt x="125" y="95"/>
                </a:lnTo>
                <a:lnTo>
                  <a:pt x="125" y="95"/>
                </a:lnTo>
                <a:lnTo>
                  <a:pt x="125" y="95"/>
                </a:lnTo>
                <a:lnTo>
                  <a:pt x="125" y="95"/>
                </a:lnTo>
                <a:lnTo>
                  <a:pt x="125" y="95"/>
                </a:lnTo>
                <a:lnTo>
                  <a:pt x="125" y="95"/>
                </a:lnTo>
                <a:lnTo>
                  <a:pt x="126" y="96"/>
                </a:lnTo>
                <a:lnTo>
                  <a:pt x="126" y="96"/>
                </a:lnTo>
                <a:lnTo>
                  <a:pt x="126" y="96"/>
                </a:lnTo>
                <a:lnTo>
                  <a:pt x="126" y="96"/>
                </a:lnTo>
                <a:lnTo>
                  <a:pt x="126" y="96"/>
                </a:lnTo>
                <a:lnTo>
                  <a:pt x="126" y="96"/>
                </a:lnTo>
                <a:lnTo>
                  <a:pt x="126" y="96"/>
                </a:lnTo>
                <a:lnTo>
                  <a:pt x="126" y="96"/>
                </a:lnTo>
                <a:lnTo>
                  <a:pt x="126" y="97"/>
                </a:lnTo>
                <a:lnTo>
                  <a:pt x="126" y="97"/>
                </a:lnTo>
                <a:lnTo>
                  <a:pt x="126" y="97"/>
                </a:lnTo>
                <a:lnTo>
                  <a:pt x="126" y="97"/>
                </a:lnTo>
                <a:lnTo>
                  <a:pt x="126" y="97"/>
                </a:lnTo>
                <a:lnTo>
                  <a:pt x="126" y="97"/>
                </a:lnTo>
                <a:lnTo>
                  <a:pt x="126" y="97"/>
                </a:lnTo>
                <a:lnTo>
                  <a:pt x="126" y="97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7" y="98"/>
                </a:lnTo>
                <a:lnTo>
                  <a:pt x="127" y="98"/>
                </a:lnTo>
                <a:lnTo>
                  <a:pt x="127" y="98"/>
                </a:lnTo>
                <a:lnTo>
                  <a:pt x="127" y="99"/>
                </a:lnTo>
                <a:lnTo>
                  <a:pt x="127" y="99"/>
                </a:lnTo>
                <a:lnTo>
                  <a:pt x="127" y="99"/>
                </a:lnTo>
                <a:lnTo>
                  <a:pt x="127" y="99"/>
                </a:lnTo>
                <a:lnTo>
                  <a:pt x="127" y="99"/>
                </a:lnTo>
                <a:lnTo>
                  <a:pt x="127" y="99"/>
                </a:lnTo>
                <a:lnTo>
                  <a:pt x="127" y="99"/>
                </a:lnTo>
                <a:lnTo>
                  <a:pt x="127" y="99"/>
                </a:lnTo>
                <a:lnTo>
                  <a:pt x="127" y="100"/>
                </a:lnTo>
                <a:lnTo>
                  <a:pt x="127" y="100"/>
                </a:lnTo>
                <a:lnTo>
                  <a:pt x="127" y="100"/>
                </a:lnTo>
                <a:lnTo>
                  <a:pt x="127" y="100"/>
                </a:lnTo>
                <a:lnTo>
                  <a:pt x="127" y="100"/>
                </a:lnTo>
                <a:lnTo>
                  <a:pt x="127" y="100"/>
                </a:lnTo>
                <a:lnTo>
                  <a:pt x="127" y="100"/>
                </a:lnTo>
                <a:lnTo>
                  <a:pt x="127" y="101"/>
                </a:lnTo>
                <a:lnTo>
                  <a:pt x="127" y="101"/>
                </a:lnTo>
                <a:lnTo>
                  <a:pt x="127" y="101"/>
                </a:lnTo>
                <a:lnTo>
                  <a:pt x="127" y="101"/>
                </a:lnTo>
                <a:lnTo>
                  <a:pt x="128" y="101"/>
                </a:lnTo>
                <a:lnTo>
                  <a:pt x="128" y="101"/>
                </a:lnTo>
                <a:lnTo>
                  <a:pt x="128" y="101"/>
                </a:lnTo>
                <a:lnTo>
                  <a:pt x="128" y="101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3"/>
                </a:lnTo>
                <a:lnTo>
                  <a:pt x="128" y="103"/>
                </a:lnTo>
                <a:lnTo>
                  <a:pt x="128" y="103"/>
                </a:lnTo>
                <a:lnTo>
                  <a:pt x="128" y="103"/>
                </a:lnTo>
                <a:lnTo>
                  <a:pt x="128" y="103"/>
                </a:lnTo>
                <a:lnTo>
                  <a:pt x="128" y="103"/>
                </a:lnTo>
                <a:lnTo>
                  <a:pt x="128" y="103"/>
                </a:lnTo>
                <a:lnTo>
                  <a:pt x="128" y="103"/>
                </a:lnTo>
                <a:lnTo>
                  <a:pt x="128" y="104"/>
                </a:lnTo>
                <a:lnTo>
                  <a:pt x="129" y="104"/>
                </a:lnTo>
                <a:lnTo>
                  <a:pt x="129" y="104"/>
                </a:lnTo>
                <a:lnTo>
                  <a:pt x="129" y="104"/>
                </a:lnTo>
                <a:lnTo>
                  <a:pt x="129" y="104"/>
                </a:lnTo>
                <a:lnTo>
                  <a:pt x="129" y="104"/>
                </a:lnTo>
                <a:lnTo>
                  <a:pt x="129" y="104"/>
                </a:lnTo>
                <a:lnTo>
                  <a:pt x="129" y="105"/>
                </a:lnTo>
                <a:lnTo>
                  <a:pt x="129" y="105"/>
                </a:lnTo>
                <a:lnTo>
                  <a:pt x="129" y="105"/>
                </a:lnTo>
                <a:lnTo>
                  <a:pt x="129" y="105"/>
                </a:lnTo>
                <a:lnTo>
                  <a:pt x="129" y="105"/>
                </a:lnTo>
                <a:lnTo>
                  <a:pt x="129" y="105"/>
                </a:lnTo>
                <a:lnTo>
                  <a:pt x="129" y="105"/>
                </a:lnTo>
                <a:lnTo>
                  <a:pt x="129" y="105"/>
                </a:lnTo>
                <a:lnTo>
                  <a:pt x="129" y="106"/>
                </a:lnTo>
                <a:lnTo>
                  <a:pt x="129" y="106"/>
                </a:lnTo>
                <a:lnTo>
                  <a:pt x="129" y="106"/>
                </a:lnTo>
                <a:lnTo>
                  <a:pt x="129" y="106"/>
                </a:lnTo>
                <a:lnTo>
                  <a:pt x="129" y="106"/>
                </a:lnTo>
                <a:lnTo>
                  <a:pt x="129" y="106"/>
                </a:lnTo>
                <a:lnTo>
                  <a:pt x="129" y="106"/>
                </a:lnTo>
                <a:lnTo>
                  <a:pt x="129" y="106"/>
                </a:lnTo>
                <a:lnTo>
                  <a:pt x="130" y="107"/>
                </a:lnTo>
                <a:lnTo>
                  <a:pt x="130" y="107"/>
                </a:lnTo>
                <a:lnTo>
                  <a:pt x="130" y="107"/>
                </a:lnTo>
                <a:lnTo>
                  <a:pt x="130" y="107"/>
                </a:lnTo>
                <a:lnTo>
                  <a:pt x="130" y="107"/>
                </a:lnTo>
                <a:lnTo>
                  <a:pt x="130" y="107"/>
                </a:lnTo>
                <a:lnTo>
                  <a:pt x="130" y="107"/>
                </a:lnTo>
                <a:lnTo>
                  <a:pt x="130" y="107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09"/>
                </a:lnTo>
                <a:lnTo>
                  <a:pt x="130" y="109"/>
                </a:lnTo>
                <a:lnTo>
                  <a:pt x="130" y="109"/>
                </a:lnTo>
                <a:lnTo>
                  <a:pt x="130" y="109"/>
                </a:lnTo>
                <a:lnTo>
                  <a:pt x="130" y="109"/>
                </a:lnTo>
                <a:lnTo>
                  <a:pt x="130" y="109"/>
                </a:lnTo>
                <a:lnTo>
                  <a:pt x="131" y="109"/>
                </a:lnTo>
                <a:lnTo>
                  <a:pt x="131" y="109"/>
                </a:lnTo>
                <a:lnTo>
                  <a:pt x="131" y="110"/>
                </a:lnTo>
                <a:lnTo>
                  <a:pt x="131" y="110"/>
                </a:lnTo>
                <a:lnTo>
                  <a:pt x="131" y="110"/>
                </a:lnTo>
                <a:lnTo>
                  <a:pt x="131" y="110"/>
                </a:lnTo>
                <a:lnTo>
                  <a:pt x="131" y="110"/>
                </a:lnTo>
                <a:lnTo>
                  <a:pt x="131" y="110"/>
                </a:lnTo>
                <a:lnTo>
                  <a:pt x="131" y="110"/>
                </a:lnTo>
                <a:lnTo>
                  <a:pt x="131" y="110"/>
                </a:lnTo>
                <a:lnTo>
                  <a:pt x="131" y="111"/>
                </a:lnTo>
                <a:lnTo>
                  <a:pt x="131" y="111"/>
                </a:lnTo>
                <a:lnTo>
                  <a:pt x="131" y="111"/>
                </a:lnTo>
                <a:lnTo>
                  <a:pt x="131" y="111"/>
                </a:lnTo>
                <a:lnTo>
                  <a:pt x="131" y="111"/>
                </a:lnTo>
                <a:lnTo>
                  <a:pt x="131" y="111"/>
                </a:lnTo>
                <a:lnTo>
                  <a:pt x="131" y="111"/>
                </a:lnTo>
                <a:lnTo>
                  <a:pt x="131" y="112"/>
                </a:lnTo>
                <a:lnTo>
                  <a:pt x="131" y="112"/>
                </a:lnTo>
                <a:lnTo>
                  <a:pt x="131" y="112"/>
                </a:lnTo>
                <a:lnTo>
                  <a:pt x="131" y="112"/>
                </a:lnTo>
                <a:lnTo>
                  <a:pt x="132" y="112"/>
                </a:lnTo>
                <a:lnTo>
                  <a:pt x="132" y="112"/>
                </a:lnTo>
                <a:lnTo>
                  <a:pt x="132" y="112"/>
                </a:lnTo>
                <a:lnTo>
                  <a:pt x="132" y="112"/>
                </a:lnTo>
                <a:lnTo>
                  <a:pt x="132" y="113"/>
                </a:lnTo>
                <a:lnTo>
                  <a:pt x="132" y="113"/>
                </a:lnTo>
                <a:lnTo>
                  <a:pt x="132" y="113"/>
                </a:lnTo>
                <a:lnTo>
                  <a:pt x="132" y="113"/>
                </a:lnTo>
                <a:lnTo>
                  <a:pt x="132" y="113"/>
                </a:lnTo>
                <a:lnTo>
                  <a:pt x="132" y="113"/>
                </a:lnTo>
                <a:lnTo>
                  <a:pt x="132" y="113"/>
                </a:lnTo>
                <a:lnTo>
                  <a:pt x="132" y="113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5"/>
                </a:lnTo>
                <a:lnTo>
                  <a:pt x="132" y="115"/>
                </a:lnTo>
                <a:lnTo>
                  <a:pt x="132" y="115"/>
                </a:lnTo>
                <a:lnTo>
                  <a:pt x="133" y="115"/>
                </a:lnTo>
                <a:lnTo>
                  <a:pt x="133" y="115"/>
                </a:lnTo>
                <a:lnTo>
                  <a:pt x="133" y="115"/>
                </a:lnTo>
                <a:lnTo>
                  <a:pt x="133" y="115"/>
                </a:lnTo>
                <a:lnTo>
                  <a:pt x="133" y="115"/>
                </a:lnTo>
                <a:lnTo>
                  <a:pt x="133" y="116"/>
                </a:lnTo>
                <a:lnTo>
                  <a:pt x="133" y="116"/>
                </a:lnTo>
                <a:lnTo>
                  <a:pt x="133" y="116"/>
                </a:lnTo>
                <a:lnTo>
                  <a:pt x="133" y="116"/>
                </a:lnTo>
                <a:lnTo>
                  <a:pt x="133" y="116"/>
                </a:lnTo>
                <a:lnTo>
                  <a:pt x="133" y="116"/>
                </a:lnTo>
                <a:lnTo>
                  <a:pt x="133" y="116"/>
                </a:lnTo>
                <a:lnTo>
                  <a:pt x="133" y="116"/>
                </a:lnTo>
                <a:lnTo>
                  <a:pt x="133" y="117"/>
                </a:lnTo>
                <a:lnTo>
                  <a:pt x="133" y="117"/>
                </a:lnTo>
                <a:lnTo>
                  <a:pt x="133" y="117"/>
                </a:lnTo>
                <a:lnTo>
                  <a:pt x="133" y="117"/>
                </a:lnTo>
                <a:lnTo>
                  <a:pt x="133" y="117"/>
                </a:lnTo>
                <a:lnTo>
                  <a:pt x="133" y="117"/>
                </a:lnTo>
                <a:lnTo>
                  <a:pt x="133" y="117"/>
                </a:lnTo>
                <a:lnTo>
                  <a:pt x="133" y="117"/>
                </a:lnTo>
                <a:lnTo>
                  <a:pt x="134" y="118"/>
                </a:lnTo>
                <a:lnTo>
                  <a:pt x="134" y="118"/>
                </a:lnTo>
                <a:lnTo>
                  <a:pt x="134" y="118"/>
                </a:lnTo>
                <a:lnTo>
                  <a:pt x="134" y="118"/>
                </a:lnTo>
                <a:lnTo>
                  <a:pt x="134" y="118"/>
                </a:lnTo>
                <a:lnTo>
                  <a:pt x="134" y="118"/>
                </a:lnTo>
                <a:lnTo>
                  <a:pt x="134" y="118"/>
                </a:lnTo>
                <a:lnTo>
                  <a:pt x="134" y="119"/>
                </a:lnTo>
                <a:lnTo>
                  <a:pt x="134" y="119"/>
                </a:lnTo>
                <a:lnTo>
                  <a:pt x="134" y="119"/>
                </a:lnTo>
                <a:lnTo>
                  <a:pt x="134" y="119"/>
                </a:lnTo>
                <a:lnTo>
                  <a:pt x="134" y="119"/>
                </a:lnTo>
                <a:lnTo>
                  <a:pt x="134" y="119"/>
                </a:lnTo>
                <a:lnTo>
                  <a:pt x="134" y="119"/>
                </a:lnTo>
                <a:lnTo>
                  <a:pt x="134" y="119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5" y="120"/>
                </a:lnTo>
                <a:lnTo>
                  <a:pt x="135" y="121"/>
                </a:lnTo>
                <a:lnTo>
                  <a:pt x="135" y="121"/>
                </a:lnTo>
                <a:lnTo>
                  <a:pt x="135" y="121"/>
                </a:lnTo>
                <a:lnTo>
                  <a:pt x="135" y="121"/>
                </a:lnTo>
                <a:lnTo>
                  <a:pt x="135" y="121"/>
                </a:lnTo>
                <a:lnTo>
                  <a:pt x="135" y="121"/>
                </a:lnTo>
                <a:lnTo>
                  <a:pt x="135" y="121"/>
                </a:lnTo>
                <a:lnTo>
                  <a:pt x="135" y="122"/>
                </a:lnTo>
                <a:lnTo>
                  <a:pt x="135" y="122"/>
                </a:lnTo>
                <a:lnTo>
                  <a:pt x="135" y="122"/>
                </a:lnTo>
                <a:lnTo>
                  <a:pt x="135" y="122"/>
                </a:lnTo>
                <a:lnTo>
                  <a:pt x="135" y="122"/>
                </a:lnTo>
                <a:lnTo>
                  <a:pt x="135" y="122"/>
                </a:lnTo>
                <a:lnTo>
                  <a:pt x="135" y="122"/>
                </a:lnTo>
                <a:lnTo>
                  <a:pt x="135" y="122"/>
                </a:lnTo>
                <a:lnTo>
                  <a:pt x="135" y="123"/>
                </a:lnTo>
                <a:lnTo>
                  <a:pt x="135" y="123"/>
                </a:lnTo>
                <a:lnTo>
                  <a:pt x="135" y="123"/>
                </a:lnTo>
                <a:lnTo>
                  <a:pt x="135" y="123"/>
                </a:lnTo>
                <a:lnTo>
                  <a:pt x="135" y="123"/>
                </a:lnTo>
                <a:lnTo>
                  <a:pt x="136" y="123"/>
                </a:lnTo>
                <a:lnTo>
                  <a:pt x="136" y="123"/>
                </a:lnTo>
                <a:lnTo>
                  <a:pt x="136" y="123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5"/>
                </a:lnTo>
                <a:lnTo>
                  <a:pt x="136" y="126"/>
                </a:lnTo>
                <a:lnTo>
                  <a:pt x="136" y="126"/>
                </a:lnTo>
                <a:lnTo>
                  <a:pt x="136" y="126"/>
                </a:lnTo>
                <a:lnTo>
                  <a:pt x="137" y="126"/>
                </a:lnTo>
                <a:lnTo>
                  <a:pt x="137" y="126"/>
                </a:lnTo>
                <a:lnTo>
                  <a:pt x="137" y="126"/>
                </a:lnTo>
                <a:lnTo>
                  <a:pt x="137" y="126"/>
                </a:lnTo>
                <a:lnTo>
                  <a:pt x="137" y="126"/>
                </a:lnTo>
                <a:lnTo>
                  <a:pt x="137" y="127"/>
                </a:lnTo>
                <a:lnTo>
                  <a:pt x="137" y="127"/>
                </a:lnTo>
                <a:lnTo>
                  <a:pt x="137" y="127"/>
                </a:lnTo>
                <a:lnTo>
                  <a:pt x="137" y="127"/>
                </a:lnTo>
                <a:lnTo>
                  <a:pt x="137" y="127"/>
                </a:lnTo>
                <a:lnTo>
                  <a:pt x="137" y="127"/>
                </a:lnTo>
                <a:lnTo>
                  <a:pt x="137" y="127"/>
                </a:lnTo>
                <a:lnTo>
                  <a:pt x="137" y="127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9"/>
                </a:lnTo>
                <a:lnTo>
                  <a:pt x="137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30"/>
                </a:lnTo>
                <a:lnTo>
                  <a:pt x="138" y="130"/>
                </a:lnTo>
                <a:lnTo>
                  <a:pt x="138" y="130"/>
                </a:lnTo>
                <a:lnTo>
                  <a:pt x="138" y="130"/>
                </a:lnTo>
                <a:lnTo>
                  <a:pt x="138" y="130"/>
                </a:lnTo>
                <a:lnTo>
                  <a:pt x="138" y="130"/>
                </a:lnTo>
                <a:lnTo>
                  <a:pt x="138" y="130"/>
                </a:lnTo>
                <a:lnTo>
                  <a:pt x="138" y="130"/>
                </a:lnTo>
                <a:lnTo>
                  <a:pt x="138" y="131"/>
                </a:lnTo>
                <a:lnTo>
                  <a:pt x="138" y="131"/>
                </a:lnTo>
                <a:lnTo>
                  <a:pt x="138" y="131"/>
                </a:lnTo>
                <a:lnTo>
                  <a:pt x="138" y="131"/>
                </a:lnTo>
                <a:lnTo>
                  <a:pt x="138" y="131"/>
                </a:lnTo>
                <a:lnTo>
                  <a:pt x="138" y="131"/>
                </a:lnTo>
                <a:lnTo>
                  <a:pt x="138" y="131"/>
                </a:lnTo>
                <a:lnTo>
                  <a:pt x="139" y="131"/>
                </a:lnTo>
                <a:lnTo>
                  <a:pt x="139" y="132"/>
                </a:lnTo>
                <a:lnTo>
                  <a:pt x="139" y="132"/>
                </a:lnTo>
                <a:lnTo>
                  <a:pt x="139" y="132"/>
                </a:lnTo>
                <a:lnTo>
                  <a:pt x="139" y="132"/>
                </a:lnTo>
                <a:lnTo>
                  <a:pt x="139" y="132"/>
                </a:lnTo>
                <a:lnTo>
                  <a:pt x="139" y="132"/>
                </a:lnTo>
                <a:lnTo>
                  <a:pt x="139" y="132"/>
                </a:lnTo>
                <a:lnTo>
                  <a:pt x="139" y="133"/>
                </a:lnTo>
                <a:lnTo>
                  <a:pt x="139" y="133"/>
                </a:lnTo>
                <a:lnTo>
                  <a:pt x="139" y="133"/>
                </a:lnTo>
                <a:lnTo>
                  <a:pt x="139" y="133"/>
                </a:lnTo>
                <a:lnTo>
                  <a:pt x="139" y="133"/>
                </a:lnTo>
                <a:lnTo>
                  <a:pt x="139" y="133"/>
                </a:lnTo>
                <a:lnTo>
                  <a:pt x="139" y="133"/>
                </a:lnTo>
                <a:lnTo>
                  <a:pt x="139" y="133"/>
                </a:lnTo>
                <a:lnTo>
                  <a:pt x="139" y="134"/>
                </a:lnTo>
                <a:lnTo>
                  <a:pt x="139" y="134"/>
                </a:lnTo>
                <a:lnTo>
                  <a:pt x="139" y="134"/>
                </a:lnTo>
                <a:lnTo>
                  <a:pt x="139" y="134"/>
                </a:lnTo>
                <a:lnTo>
                  <a:pt x="139" y="134"/>
                </a:lnTo>
                <a:lnTo>
                  <a:pt x="140" y="134"/>
                </a:lnTo>
                <a:lnTo>
                  <a:pt x="140" y="134"/>
                </a:lnTo>
                <a:lnTo>
                  <a:pt x="140" y="134"/>
                </a:lnTo>
                <a:lnTo>
                  <a:pt x="140" y="135"/>
                </a:lnTo>
                <a:lnTo>
                  <a:pt x="140" y="135"/>
                </a:lnTo>
                <a:lnTo>
                  <a:pt x="140" y="135"/>
                </a:lnTo>
                <a:lnTo>
                  <a:pt x="140" y="135"/>
                </a:lnTo>
                <a:lnTo>
                  <a:pt x="140" y="135"/>
                </a:lnTo>
                <a:lnTo>
                  <a:pt x="140" y="135"/>
                </a:lnTo>
                <a:lnTo>
                  <a:pt x="140" y="135"/>
                </a:lnTo>
                <a:lnTo>
                  <a:pt x="140" y="135"/>
                </a:lnTo>
                <a:lnTo>
                  <a:pt x="140" y="136"/>
                </a:lnTo>
                <a:lnTo>
                  <a:pt x="140" y="136"/>
                </a:lnTo>
                <a:lnTo>
                  <a:pt x="140" y="136"/>
                </a:lnTo>
                <a:lnTo>
                  <a:pt x="140" y="136"/>
                </a:lnTo>
                <a:lnTo>
                  <a:pt x="140" y="136"/>
                </a:lnTo>
                <a:lnTo>
                  <a:pt x="140" y="136"/>
                </a:lnTo>
                <a:lnTo>
                  <a:pt x="140" y="136"/>
                </a:lnTo>
                <a:lnTo>
                  <a:pt x="140" y="137"/>
                </a:lnTo>
                <a:lnTo>
                  <a:pt x="140" y="137"/>
                </a:lnTo>
                <a:lnTo>
                  <a:pt x="140" y="137"/>
                </a:lnTo>
                <a:lnTo>
                  <a:pt x="140" y="137"/>
                </a:lnTo>
                <a:lnTo>
                  <a:pt x="141" y="137"/>
                </a:lnTo>
                <a:lnTo>
                  <a:pt x="141" y="137"/>
                </a:lnTo>
                <a:lnTo>
                  <a:pt x="141" y="137"/>
                </a:lnTo>
                <a:lnTo>
                  <a:pt x="141" y="137"/>
                </a:lnTo>
                <a:lnTo>
                  <a:pt x="141" y="138"/>
                </a:lnTo>
                <a:lnTo>
                  <a:pt x="141" y="138"/>
                </a:lnTo>
                <a:lnTo>
                  <a:pt x="141" y="138"/>
                </a:lnTo>
                <a:lnTo>
                  <a:pt x="141" y="138"/>
                </a:lnTo>
                <a:lnTo>
                  <a:pt x="141" y="138"/>
                </a:lnTo>
                <a:lnTo>
                  <a:pt x="141" y="138"/>
                </a:lnTo>
                <a:lnTo>
                  <a:pt x="141" y="138"/>
                </a:lnTo>
                <a:lnTo>
                  <a:pt x="141" y="138"/>
                </a:lnTo>
                <a:lnTo>
                  <a:pt x="141" y="139"/>
                </a:lnTo>
                <a:lnTo>
                  <a:pt x="141" y="139"/>
                </a:lnTo>
                <a:lnTo>
                  <a:pt x="141" y="139"/>
                </a:lnTo>
                <a:lnTo>
                  <a:pt x="141" y="139"/>
                </a:lnTo>
                <a:lnTo>
                  <a:pt x="141" y="139"/>
                </a:lnTo>
                <a:lnTo>
                  <a:pt x="141" y="139"/>
                </a:lnTo>
                <a:lnTo>
                  <a:pt x="141" y="139"/>
                </a:lnTo>
                <a:lnTo>
                  <a:pt x="141" y="139"/>
                </a:lnTo>
                <a:lnTo>
                  <a:pt x="141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1"/>
                </a:lnTo>
                <a:lnTo>
                  <a:pt x="142" y="141"/>
                </a:lnTo>
                <a:lnTo>
                  <a:pt x="142" y="141"/>
                </a:lnTo>
                <a:lnTo>
                  <a:pt x="142" y="141"/>
                </a:lnTo>
                <a:lnTo>
                  <a:pt x="142" y="141"/>
                </a:lnTo>
                <a:lnTo>
                  <a:pt x="142" y="141"/>
                </a:lnTo>
                <a:lnTo>
                  <a:pt x="142" y="141"/>
                </a:lnTo>
                <a:lnTo>
                  <a:pt x="142" y="142"/>
                </a:lnTo>
                <a:lnTo>
                  <a:pt x="142" y="142"/>
                </a:lnTo>
                <a:lnTo>
                  <a:pt x="142" y="142"/>
                </a:lnTo>
                <a:lnTo>
                  <a:pt x="142" y="142"/>
                </a:lnTo>
                <a:lnTo>
                  <a:pt x="142" y="142"/>
                </a:lnTo>
                <a:lnTo>
                  <a:pt x="142" y="142"/>
                </a:lnTo>
                <a:lnTo>
                  <a:pt x="142" y="142"/>
                </a:lnTo>
                <a:lnTo>
                  <a:pt x="142" y="142"/>
                </a:lnTo>
                <a:lnTo>
                  <a:pt x="143" y="143"/>
                </a:lnTo>
                <a:lnTo>
                  <a:pt x="143" y="143"/>
                </a:lnTo>
                <a:lnTo>
                  <a:pt x="143" y="143"/>
                </a:lnTo>
                <a:lnTo>
                  <a:pt x="143" y="143"/>
                </a:lnTo>
                <a:lnTo>
                  <a:pt x="143" y="143"/>
                </a:lnTo>
                <a:lnTo>
                  <a:pt x="143" y="143"/>
                </a:lnTo>
                <a:lnTo>
                  <a:pt x="143" y="143"/>
                </a:lnTo>
                <a:lnTo>
                  <a:pt x="143" y="143"/>
                </a:lnTo>
                <a:lnTo>
                  <a:pt x="143" y="144"/>
                </a:lnTo>
                <a:lnTo>
                  <a:pt x="143" y="144"/>
                </a:lnTo>
                <a:lnTo>
                  <a:pt x="143" y="144"/>
                </a:lnTo>
                <a:lnTo>
                  <a:pt x="143" y="144"/>
                </a:lnTo>
                <a:lnTo>
                  <a:pt x="143" y="144"/>
                </a:lnTo>
                <a:lnTo>
                  <a:pt x="143" y="144"/>
                </a:lnTo>
                <a:lnTo>
                  <a:pt x="143" y="144"/>
                </a:lnTo>
                <a:lnTo>
                  <a:pt x="143" y="144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4" y="145"/>
                </a:lnTo>
                <a:lnTo>
                  <a:pt x="144" y="145"/>
                </a:lnTo>
                <a:lnTo>
                  <a:pt x="144" y="145"/>
                </a:ln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44" y="147"/>
                </a:lnTo>
                <a:lnTo>
                  <a:pt x="144" y="147"/>
                </a:lnTo>
                <a:lnTo>
                  <a:pt x="144" y="147"/>
                </a:lnTo>
                <a:lnTo>
                  <a:pt x="144" y="147"/>
                </a:lnTo>
                <a:lnTo>
                  <a:pt x="144" y="147"/>
                </a:lnTo>
                <a:lnTo>
                  <a:pt x="144" y="147"/>
                </a:lnTo>
                <a:lnTo>
                  <a:pt x="144" y="147"/>
                </a:lnTo>
                <a:lnTo>
                  <a:pt x="144" y="148"/>
                </a:lnTo>
                <a:lnTo>
                  <a:pt x="144" y="148"/>
                </a:lnTo>
                <a:lnTo>
                  <a:pt x="144" y="148"/>
                </a:lnTo>
                <a:lnTo>
                  <a:pt x="145" y="148"/>
                </a:lnTo>
                <a:lnTo>
                  <a:pt x="145" y="148"/>
                </a:lnTo>
                <a:lnTo>
                  <a:pt x="145" y="148"/>
                </a:lnTo>
                <a:lnTo>
                  <a:pt x="145" y="148"/>
                </a:lnTo>
                <a:lnTo>
                  <a:pt x="145" y="148"/>
                </a:lnTo>
                <a:lnTo>
                  <a:pt x="145" y="149"/>
                </a:lnTo>
                <a:lnTo>
                  <a:pt x="145" y="149"/>
                </a:lnTo>
                <a:lnTo>
                  <a:pt x="145" y="149"/>
                </a:lnTo>
                <a:lnTo>
                  <a:pt x="145" y="149"/>
                </a:lnTo>
                <a:lnTo>
                  <a:pt x="145" y="149"/>
                </a:lnTo>
                <a:lnTo>
                  <a:pt x="145" y="149"/>
                </a:lnTo>
                <a:lnTo>
                  <a:pt x="145" y="149"/>
                </a:lnTo>
                <a:lnTo>
                  <a:pt x="145" y="149"/>
                </a:lnTo>
                <a:lnTo>
                  <a:pt x="145" y="150"/>
                </a:lnTo>
                <a:lnTo>
                  <a:pt x="145" y="150"/>
                </a:lnTo>
                <a:lnTo>
                  <a:pt x="145" y="150"/>
                </a:lnTo>
                <a:lnTo>
                  <a:pt x="145" y="150"/>
                </a:lnTo>
                <a:lnTo>
                  <a:pt x="145" y="150"/>
                </a:lnTo>
                <a:lnTo>
                  <a:pt x="145" y="150"/>
                </a:lnTo>
                <a:lnTo>
                  <a:pt x="145" y="150"/>
                </a:lnTo>
                <a:lnTo>
                  <a:pt x="145" y="150"/>
                </a:lnTo>
                <a:lnTo>
                  <a:pt x="145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2"/>
                </a:lnTo>
                <a:lnTo>
                  <a:pt x="146" y="152"/>
                </a:lnTo>
                <a:lnTo>
                  <a:pt x="146" y="152"/>
                </a:lnTo>
                <a:lnTo>
                  <a:pt x="146" y="152"/>
                </a:lnTo>
                <a:lnTo>
                  <a:pt x="146" y="152"/>
                </a:lnTo>
                <a:lnTo>
                  <a:pt x="146" y="152"/>
                </a:lnTo>
                <a:lnTo>
                  <a:pt x="146" y="152"/>
                </a:lnTo>
                <a:lnTo>
                  <a:pt x="146" y="152"/>
                </a:lnTo>
                <a:lnTo>
                  <a:pt x="146" y="153"/>
                </a:lnTo>
                <a:lnTo>
                  <a:pt x="146" y="153"/>
                </a:lnTo>
                <a:lnTo>
                  <a:pt x="146" y="153"/>
                </a:lnTo>
                <a:lnTo>
                  <a:pt x="146" y="153"/>
                </a:lnTo>
                <a:lnTo>
                  <a:pt x="146" y="153"/>
                </a:lnTo>
                <a:lnTo>
                  <a:pt x="146" y="153"/>
                </a:lnTo>
                <a:lnTo>
                  <a:pt x="147" y="153"/>
                </a:lnTo>
                <a:lnTo>
                  <a:pt x="147" y="153"/>
                </a:lnTo>
                <a:lnTo>
                  <a:pt x="147" y="154"/>
                </a:lnTo>
                <a:lnTo>
                  <a:pt x="147" y="154"/>
                </a:lnTo>
                <a:lnTo>
                  <a:pt x="147" y="154"/>
                </a:lnTo>
                <a:lnTo>
                  <a:pt x="147" y="154"/>
                </a:lnTo>
                <a:lnTo>
                  <a:pt x="147" y="154"/>
                </a:lnTo>
                <a:lnTo>
                  <a:pt x="147" y="154"/>
                </a:lnTo>
                <a:lnTo>
                  <a:pt x="147" y="154"/>
                </a:lnTo>
                <a:lnTo>
                  <a:pt x="147" y="154"/>
                </a:lnTo>
                <a:lnTo>
                  <a:pt x="147" y="155"/>
                </a:lnTo>
                <a:lnTo>
                  <a:pt x="147" y="155"/>
                </a:lnTo>
                <a:lnTo>
                  <a:pt x="147" y="155"/>
                </a:lnTo>
                <a:lnTo>
                  <a:pt x="147" y="155"/>
                </a:lnTo>
                <a:lnTo>
                  <a:pt x="147" y="155"/>
                </a:lnTo>
                <a:lnTo>
                  <a:pt x="147" y="155"/>
                </a:lnTo>
                <a:lnTo>
                  <a:pt x="147" y="155"/>
                </a:lnTo>
                <a:lnTo>
                  <a:pt x="147" y="155"/>
                </a:lnTo>
                <a:lnTo>
                  <a:pt x="147" y="156"/>
                </a:lnTo>
                <a:lnTo>
                  <a:pt x="147" y="156"/>
                </a:lnTo>
                <a:lnTo>
                  <a:pt x="147" y="156"/>
                </a:lnTo>
                <a:lnTo>
                  <a:pt x="147" y="156"/>
                </a:lnTo>
                <a:lnTo>
                  <a:pt x="148" y="156"/>
                </a:lnTo>
                <a:lnTo>
                  <a:pt x="148" y="156"/>
                </a:lnTo>
                <a:lnTo>
                  <a:pt x="148" y="156"/>
                </a:lnTo>
                <a:lnTo>
                  <a:pt x="148" y="156"/>
                </a:lnTo>
                <a:lnTo>
                  <a:pt x="148" y="157"/>
                </a:lnTo>
                <a:lnTo>
                  <a:pt x="148" y="157"/>
                </a:lnTo>
                <a:lnTo>
                  <a:pt x="148" y="157"/>
                </a:lnTo>
                <a:lnTo>
                  <a:pt x="148" y="157"/>
                </a:lnTo>
                <a:lnTo>
                  <a:pt x="148" y="157"/>
                </a:lnTo>
                <a:lnTo>
                  <a:pt x="148" y="157"/>
                </a:lnTo>
                <a:lnTo>
                  <a:pt x="148" y="157"/>
                </a:lnTo>
                <a:lnTo>
                  <a:pt x="148" y="157"/>
                </a:lnTo>
                <a:lnTo>
                  <a:pt x="148" y="158"/>
                </a:lnTo>
                <a:lnTo>
                  <a:pt x="148" y="158"/>
                </a:lnTo>
                <a:lnTo>
                  <a:pt x="148" y="158"/>
                </a:lnTo>
                <a:lnTo>
                  <a:pt x="148" y="158"/>
                </a:lnTo>
                <a:lnTo>
                  <a:pt x="148" y="158"/>
                </a:lnTo>
                <a:lnTo>
                  <a:pt x="148" y="158"/>
                </a:lnTo>
                <a:lnTo>
                  <a:pt x="148" y="158"/>
                </a:lnTo>
                <a:lnTo>
                  <a:pt x="148" y="158"/>
                </a:lnTo>
                <a:lnTo>
                  <a:pt x="148" y="159"/>
                </a:lnTo>
                <a:lnTo>
                  <a:pt x="149" y="159"/>
                </a:lnTo>
                <a:lnTo>
                  <a:pt x="149" y="159"/>
                </a:lnTo>
                <a:lnTo>
                  <a:pt x="149" y="159"/>
                </a:lnTo>
                <a:lnTo>
                  <a:pt x="149" y="159"/>
                </a:lnTo>
                <a:lnTo>
                  <a:pt x="149" y="159"/>
                </a:lnTo>
                <a:lnTo>
                  <a:pt x="149" y="159"/>
                </a:lnTo>
                <a:lnTo>
                  <a:pt x="149" y="159"/>
                </a:lnTo>
                <a:lnTo>
                  <a:pt x="149" y="160"/>
                </a:lnTo>
                <a:lnTo>
                  <a:pt x="149" y="160"/>
                </a:lnTo>
                <a:lnTo>
                  <a:pt x="149" y="160"/>
                </a:lnTo>
                <a:lnTo>
                  <a:pt x="149" y="160"/>
                </a:lnTo>
                <a:lnTo>
                  <a:pt x="149" y="160"/>
                </a:lnTo>
                <a:lnTo>
                  <a:pt x="149" y="160"/>
                </a:lnTo>
                <a:lnTo>
                  <a:pt x="149" y="160"/>
                </a:lnTo>
                <a:lnTo>
                  <a:pt x="149" y="160"/>
                </a:lnTo>
                <a:lnTo>
                  <a:pt x="149" y="161"/>
                </a:lnTo>
                <a:lnTo>
                  <a:pt x="149" y="161"/>
                </a:lnTo>
                <a:lnTo>
                  <a:pt x="149" y="161"/>
                </a:lnTo>
                <a:lnTo>
                  <a:pt x="149" y="161"/>
                </a:lnTo>
                <a:lnTo>
                  <a:pt x="149" y="161"/>
                </a:lnTo>
                <a:lnTo>
                  <a:pt x="149" y="161"/>
                </a:lnTo>
                <a:lnTo>
                  <a:pt x="150" y="161"/>
                </a:lnTo>
                <a:lnTo>
                  <a:pt x="150" y="161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3"/>
                </a:lnTo>
                <a:lnTo>
                  <a:pt x="150" y="163"/>
                </a:lnTo>
                <a:lnTo>
                  <a:pt x="150" y="163"/>
                </a:lnTo>
                <a:lnTo>
                  <a:pt x="150" y="163"/>
                </a:lnTo>
                <a:lnTo>
                  <a:pt x="150" y="163"/>
                </a:lnTo>
                <a:lnTo>
                  <a:pt x="150" y="163"/>
                </a:lnTo>
                <a:lnTo>
                  <a:pt x="150" y="163"/>
                </a:lnTo>
                <a:lnTo>
                  <a:pt x="150" y="163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1" y="164"/>
                </a:lnTo>
                <a:lnTo>
                  <a:pt x="151" y="164"/>
                </a:lnTo>
                <a:lnTo>
                  <a:pt x="151" y="164"/>
                </a:lnTo>
                <a:lnTo>
                  <a:pt x="151" y="164"/>
                </a:lnTo>
                <a:lnTo>
                  <a:pt x="151" y="164"/>
                </a:lnTo>
                <a:lnTo>
                  <a:pt x="151" y="165"/>
                </a:lnTo>
                <a:lnTo>
                  <a:pt x="151" y="165"/>
                </a:lnTo>
                <a:lnTo>
                  <a:pt x="151" y="165"/>
                </a:lnTo>
                <a:lnTo>
                  <a:pt x="151" y="165"/>
                </a:lnTo>
                <a:lnTo>
                  <a:pt x="151" y="165"/>
                </a:lnTo>
                <a:lnTo>
                  <a:pt x="151" y="165"/>
                </a:lnTo>
                <a:lnTo>
                  <a:pt x="151" y="165"/>
                </a:lnTo>
                <a:lnTo>
                  <a:pt x="151" y="165"/>
                </a:lnTo>
                <a:lnTo>
                  <a:pt x="151" y="166"/>
                </a:lnTo>
                <a:lnTo>
                  <a:pt x="151" y="166"/>
                </a:lnTo>
                <a:lnTo>
                  <a:pt x="151" y="166"/>
                </a:lnTo>
                <a:lnTo>
                  <a:pt x="151" y="166"/>
                </a:lnTo>
                <a:lnTo>
                  <a:pt x="151" y="166"/>
                </a:lnTo>
                <a:lnTo>
                  <a:pt x="151" y="166"/>
                </a:lnTo>
                <a:lnTo>
                  <a:pt x="151" y="166"/>
                </a:lnTo>
                <a:lnTo>
                  <a:pt x="151" y="166"/>
                </a:lnTo>
                <a:lnTo>
                  <a:pt x="152" y="167"/>
                </a:lnTo>
                <a:lnTo>
                  <a:pt x="152" y="167"/>
                </a:lnTo>
                <a:lnTo>
                  <a:pt x="152" y="167"/>
                </a:lnTo>
                <a:lnTo>
                  <a:pt x="152" y="167"/>
                </a:lnTo>
                <a:lnTo>
                  <a:pt x="152" y="167"/>
                </a:lnTo>
                <a:lnTo>
                  <a:pt x="152" y="167"/>
                </a:lnTo>
                <a:lnTo>
                  <a:pt x="152" y="167"/>
                </a:lnTo>
                <a:lnTo>
                  <a:pt x="152" y="167"/>
                </a:lnTo>
                <a:lnTo>
                  <a:pt x="152" y="168"/>
                </a:lnTo>
                <a:lnTo>
                  <a:pt x="152" y="168"/>
                </a:lnTo>
                <a:lnTo>
                  <a:pt x="152" y="168"/>
                </a:lnTo>
                <a:lnTo>
                  <a:pt x="152" y="168"/>
                </a:lnTo>
                <a:lnTo>
                  <a:pt x="152" y="168"/>
                </a:lnTo>
                <a:lnTo>
                  <a:pt x="152" y="168"/>
                </a:lnTo>
                <a:lnTo>
                  <a:pt x="152" y="168"/>
                </a:lnTo>
                <a:lnTo>
                  <a:pt x="152" y="168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3" y="169"/>
                </a:lnTo>
                <a:lnTo>
                  <a:pt x="153" y="169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0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2"/>
                </a:lnTo>
                <a:lnTo>
                  <a:pt x="153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4"/>
                </a:lnTo>
                <a:lnTo>
                  <a:pt x="154" y="174"/>
                </a:lnTo>
                <a:lnTo>
                  <a:pt x="154" y="174"/>
                </a:lnTo>
                <a:lnTo>
                  <a:pt x="154" y="174"/>
                </a:lnTo>
                <a:lnTo>
                  <a:pt x="154" y="174"/>
                </a:lnTo>
                <a:lnTo>
                  <a:pt x="154" y="174"/>
                </a:lnTo>
                <a:lnTo>
                  <a:pt x="155" y="174"/>
                </a:lnTo>
                <a:lnTo>
                  <a:pt x="155" y="174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5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6"/>
                </a:lnTo>
                <a:lnTo>
                  <a:pt x="155" y="177"/>
                </a:lnTo>
                <a:lnTo>
                  <a:pt x="155" y="177"/>
                </a:lnTo>
                <a:lnTo>
                  <a:pt x="155" y="177"/>
                </a:lnTo>
                <a:lnTo>
                  <a:pt x="156" y="177"/>
                </a:lnTo>
                <a:lnTo>
                  <a:pt x="156" y="177"/>
                </a:lnTo>
                <a:lnTo>
                  <a:pt x="156" y="177"/>
                </a:lnTo>
                <a:lnTo>
                  <a:pt x="156" y="177"/>
                </a:lnTo>
                <a:lnTo>
                  <a:pt x="156" y="177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9"/>
                </a:lnTo>
                <a:lnTo>
                  <a:pt x="156" y="179"/>
                </a:lnTo>
                <a:lnTo>
                  <a:pt x="156" y="179"/>
                </a:lnTo>
                <a:lnTo>
                  <a:pt x="156" y="179"/>
                </a:lnTo>
                <a:lnTo>
                  <a:pt x="156" y="179"/>
                </a:lnTo>
                <a:lnTo>
                  <a:pt x="156" y="179"/>
                </a:lnTo>
                <a:lnTo>
                  <a:pt x="156" y="179"/>
                </a:lnTo>
                <a:lnTo>
                  <a:pt x="157" y="179"/>
                </a:lnTo>
                <a:lnTo>
                  <a:pt x="157" y="180"/>
                </a:lnTo>
                <a:lnTo>
                  <a:pt x="157" y="180"/>
                </a:lnTo>
                <a:lnTo>
                  <a:pt x="157" y="180"/>
                </a:lnTo>
                <a:lnTo>
                  <a:pt x="157" y="180"/>
                </a:lnTo>
                <a:lnTo>
                  <a:pt x="157" y="180"/>
                </a:lnTo>
                <a:lnTo>
                  <a:pt x="157" y="180"/>
                </a:lnTo>
                <a:lnTo>
                  <a:pt x="157" y="180"/>
                </a:lnTo>
                <a:lnTo>
                  <a:pt x="157" y="180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1"/>
                </a:lnTo>
                <a:lnTo>
                  <a:pt x="157" y="182"/>
                </a:lnTo>
                <a:lnTo>
                  <a:pt x="157" y="182"/>
                </a:lnTo>
                <a:lnTo>
                  <a:pt x="157" y="182"/>
                </a:lnTo>
                <a:lnTo>
                  <a:pt x="158" y="182"/>
                </a:lnTo>
                <a:lnTo>
                  <a:pt x="158" y="182"/>
                </a:lnTo>
                <a:lnTo>
                  <a:pt x="158" y="182"/>
                </a:lnTo>
                <a:lnTo>
                  <a:pt x="158" y="182"/>
                </a:lnTo>
                <a:lnTo>
                  <a:pt x="158" y="182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3"/>
                </a:lnTo>
                <a:lnTo>
                  <a:pt x="158" y="184"/>
                </a:lnTo>
                <a:lnTo>
                  <a:pt x="158" y="184"/>
                </a:lnTo>
                <a:lnTo>
                  <a:pt x="158" y="184"/>
                </a:lnTo>
                <a:lnTo>
                  <a:pt x="158" y="184"/>
                </a:lnTo>
                <a:lnTo>
                  <a:pt x="158" y="184"/>
                </a:lnTo>
                <a:lnTo>
                  <a:pt x="158" y="184"/>
                </a:lnTo>
                <a:lnTo>
                  <a:pt x="158" y="184"/>
                </a:lnTo>
                <a:lnTo>
                  <a:pt x="158" y="184"/>
                </a:lnTo>
                <a:lnTo>
                  <a:pt x="159" y="184"/>
                </a:lnTo>
                <a:lnTo>
                  <a:pt x="159" y="185"/>
                </a:lnTo>
                <a:lnTo>
                  <a:pt x="159" y="185"/>
                </a:lnTo>
                <a:lnTo>
                  <a:pt x="159" y="185"/>
                </a:lnTo>
                <a:lnTo>
                  <a:pt x="159" y="185"/>
                </a:lnTo>
                <a:lnTo>
                  <a:pt x="159" y="185"/>
                </a:lnTo>
                <a:lnTo>
                  <a:pt x="159" y="185"/>
                </a:lnTo>
                <a:lnTo>
                  <a:pt x="159" y="185"/>
                </a:lnTo>
                <a:lnTo>
                  <a:pt x="159" y="185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6"/>
                </a:lnTo>
                <a:lnTo>
                  <a:pt x="159" y="187"/>
                </a:lnTo>
                <a:lnTo>
                  <a:pt x="159" y="187"/>
                </a:lnTo>
                <a:lnTo>
                  <a:pt x="159" y="187"/>
                </a:lnTo>
                <a:lnTo>
                  <a:pt x="160" y="187"/>
                </a:lnTo>
                <a:lnTo>
                  <a:pt x="160" y="187"/>
                </a:lnTo>
                <a:lnTo>
                  <a:pt x="160" y="187"/>
                </a:lnTo>
                <a:lnTo>
                  <a:pt x="160" y="187"/>
                </a:lnTo>
                <a:lnTo>
                  <a:pt x="160" y="187"/>
                </a:lnTo>
                <a:lnTo>
                  <a:pt x="160" y="187"/>
                </a:lnTo>
                <a:lnTo>
                  <a:pt x="160" y="188"/>
                </a:lnTo>
                <a:lnTo>
                  <a:pt x="160" y="188"/>
                </a:lnTo>
                <a:lnTo>
                  <a:pt x="160" y="188"/>
                </a:lnTo>
                <a:lnTo>
                  <a:pt x="160" y="188"/>
                </a:lnTo>
                <a:lnTo>
                  <a:pt x="160" y="188"/>
                </a:lnTo>
                <a:lnTo>
                  <a:pt x="160" y="188"/>
                </a:lnTo>
                <a:lnTo>
                  <a:pt x="160" y="188"/>
                </a:lnTo>
                <a:lnTo>
                  <a:pt x="160" y="188"/>
                </a:lnTo>
                <a:lnTo>
                  <a:pt x="160" y="189"/>
                </a:lnTo>
                <a:lnTo>
                  <a:pt x="160" y="189"/>
                </a:lnTo>
                <a:lnTo>
                  <a:pt x="160" y="189"/>
                </a:lnTo>
                <a:lnTo>
                  <a:pt x="160" y="189"/>
                </a:lnTo>
                <a:lnTo>
                  <a:pt x="160" y="189"/>
                </a:lnTo>
                <a:lnTo>
                  <a:pt x="160" y="189"/>
                </a:lnTo>
                <a:lnTo>
                  <a:pt x="160" y="189"/>
                </a:lnTo>
                <a:lnTo>
                  <a:pt x="160" y="189"/>
                </a:lnTo>
                <a:lnTo>
                  <a:pt x="161" y="189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0"/>
                </a:lnTo>
                <a:lnTo>
                  <a:pt x="161" y="191"/>
                </a:lnTo>
                <a:lnTo>
                  <a:pt x="161" y="191"/>
                </a:lnTo>
                <a:lnTo>
                  <a:pt x="161" y="191"/>
                </a:lnTo>
                <a:lnTo>
                  <a:pt x="161" y="191"/>
                </a:lnTo>
                <a:lnTo>
                  <a:pt x="161" y="191"/>
                </a:lnTo>
                <a:lnTo>
                  <a:pt x="161" y="191"/>
                </a:lnTo>
                <a:lnTo>
                  <a:pt x="161" y="191"/>
                </a:lnTo>
                <a:lnTo>
                  <a:pt x="161" y="191"/>
                </a:lnTo>
                <a:lnTo>
                  <a:pt x="161" y="192"/>
                </a:lnTo>
                <a:lnTo>
                  <a:pt x="161" y="192"/>
                </a:lnTo>
                <a:lnTo>
                  <a:pt x="161" y="192"/>
                </a:lnTo>
                <a:lnTo>
                  <a:pt x="162" y="192"/>
                </a:lnTo>
                <a:lnTo>
                  <a:pt x="162" y="192"/>
                </a:lnTo>
                <a:lnTo>
                  <a:pt x="162" y="192"/>
                </a:lnTo>
                <a:lnTo>
                  <a:pt x="162" y="192"/>
                </a:lnTo>
                <a:lnTo>
                  <a:pt x="162" y="192"/>
                </a:lnTo>
                <a:lnTo>
                  <a:pt x="162" y="192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3"/>
                </a:lnTo>
                <a:lnTo>
                  <a:pt x="162" y="194"/>
                </a:lnTo>
                <a:lnTo>
                  <a:pt x="162" y="194"/>
                </a:lnTo>
                <a:lnTo>
                  <a:pt x="162" y="194"/>
                </a:lnTo>
                <a:lnTo>
                  <a:pt x="162" y="194"/>
                </a:lnTo>
                <a:lnTo>
                  <a:pt x="162" y="194"/>
                </a:lnTo>
                <a:lnTo>
                  <a:pt x="162" y="194"/>
                </a:lnTo>
                <a:lnTo>
                  <a:pt x="163" y="194"/>
                </a:lnTo>
                <a:lnTo>
                  <a:pt x="163" y="194"/>
                </a:lnTo>
                <a:lnTo>
                  <a:pt x="163" y="194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5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6"/>
                </a:lnTo>
                <a:lnTo>
                  <a:pt x="163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7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8"/>
                </a:lnTo>
                <a:lnTo>
                  <a:pt x="164" y="199"/>
                </a:lnTo>
                <a:lnTo>
                  <a:pt x="164" y="199"/>
                </a:lnTo>
                <a:lnTo>
                  <a:pt x="164" y="199"/>
                </a:lnTo>
                <a:lnTo>
                  <a:pt x="164" y="199"/>
                </a:lnTo>
                <a:lnTo>
                  <a:pt x="165" y="199"/>
                </a:lnTo>
                <a:lnTo>
                  <a:pt x="165" y="199"/>
                </a:lnTo>
                <a:lnTo>
                  <a:pt x="165" y="199"/>
                </a:lnTo>
                <a:lnTo>
                  <a:pt x="165" y="199"/>
                </a:lnTo>
                <a:lnTo>
                  <a:pt x="165" y="199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0"/>
                </a:lnTo>
                <a:lnTo>
                  <a:pt x="165" y="201"/>
                </a:lnTo>
                <a:lnTo>
                  <a:pt x="165" y="201"/>
                </a:lnTo>
                <a:lnTo>
                  <a:pt x="165" y="201"/>
                </a:lnTo>
                <a:lnTo>
                  <a:pt x="165" y="201"/>
                </a:lnTo>
                <a:lnTo>
                  <a:pt x="165" y="201"/>
                </a:lnTo>
                <a:lnTo>
                  <a:pt x="165" y="201"/>
                </a:lnTo>
                <a:lnTo>
                  <a:pt x="165" y="201"/>
                </a:lnTo>
                <a:lnTo>
                  <a:pt x="165" y="201"/>
                </a:lnTo>
                <a:lnTo>
                  <a:pt x="166" y="201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3"/>
                </a:lnTo>
                <a:lnTo>
                  <a:pt x="166" y="204"/>
                </a:lnTo>
                <a:lnTo>
                  <a:pt x="166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4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5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7" y="206"/>
                </a:lnTo>
                <a:lnTo>
                  <a:pt x="168" y="206"/>
                </a:lnTo>
                <a:lnTo>
                  <a:pt x="168" y="206"/>
                </a:lnTo>
                <a:lnTo>
                  <a:pt x="168" y="206"/>
                </a:lnTo>
                <a:lnTo>
                  <a:pt x="168" y="206"/>
                </a:lnTo>
                <a:lnTo>
                  <a:pt x="168" y="206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7"/>
                </a:lnTo>
                <a:lnTo>
                  <a:pt x="168" y="208"/>
                </a:lnTo>
                <a:lnTo>
                  <a:pt x="168" y="208"/>
                </a:lnTo>
                <a:lnTo>
                  <a:pt x="168" y="208"/>
                </a:lnTo>
                <a:lnTo>
                  <a:pt x="168" y="208"/>
                </a:lnTo>
                <a:lnTo>
                  <a:pt x="168" y="208"/>
                </a:lnTo>
                <a:lnTo>
                  <a:pt x="168" y="208"/>
                </a:lnTo>
                <a:lnTo>
                  <a:pt x="168" y="208"/>
                </a:lnTo>
                <a:lnTo>
                  <a:pt x="169" y="208"/>
                </a:lnTo>
                <a:lnTo>
                  <a:pt x="169" y="208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09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69" y="210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1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2"/>
                </a:lnTo>
                <a:lnTo>
                  <a:pt x="170" y="213"/>
                </a:lnTo>
                <a:lnTo>
                  <a:pt x="170" y="213"/>
                </a:lnTo>
                <a:lnTo>
                  <a:pt x="170" y="213"/>
                </a:lnTo>
                <a:lnTo>
                  <a:pt x="171" y="213"/>
                </a:lnTo>
                <a:lnTo>
                  <a:pt x="171" y="213"/>
                </a:lnTo>
                <a:lnTo>
                  <a:pt x="171" y="213"/>
                </a:lnTo>
                <a:lnTo>
                  <a:pt x="171" y="213"/>
                </a:lnTo>
                <a:lnTo>
                  <a:pt x="171" y="213"/>
                </a:lnTo>
                <a:lnTo>
                  <a:pt x="171" y="213"/>
                </a:lnTo>
                <a:lnTo>
                  <a:pt x="171" y="213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4"/>
                </a:lnTo>
                <a:lnTo>
                  <a:pt x="171" y="215"/>
                </a:lnTo>
                <a:lnTo>
                  <a:pt x="171" y="215"/>
                </a:lnTo>
                <a:lnTo>
                  <a:pt x="171" y="215"/>
                </a:lnTo>
                <a:lnTo>
                  <a:pt x="171" y="215"/>
                </a:lnTo>
                <a:lnTo>
                  <a:pt x="171" y="215"/>
                </a:lnTo>
                <a:lnTo>
                  <a:pt x="172" y="215"/>
                </a:lnTo>
                <a:lnTo>
                  <a:pt x="172" y="215"/>
                </a:lnTo>
                <a:lnTo>
                  <a:pt x="172" y="215"/>
                </a:lnTo>
                <a:lnTo>
                  <a:pt x="172" y="215"/>
                </a:lnTo>
                <a:lnTo>
                  <a:pt x="172" y="215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6"/>
                </a:lnTo>
                <a:lnTo>
                  <a:pt x="172" y="217"/>
                </a:lnTo>
                <a:lnTo>
                  <a:pt x="172" y="217"/>
                </a:lnTo>
                <a:lnTo>
                  <a:pt x="172" y="217"/>
                </a:lnTo>
                <a:lnTo>
                  <a:pt x="172" y="217"/>
                </a:lnTo>
                <a:lnTo>
                  <a:pt x="172" y="217"/>
                </a:lnTo>
                <a:lnTo>
                  <a:pt x="172" y="217"/>
                </a:lnTo>
                <a:lnTo>
                  <a:pt x="173" y="217"/>
                </a:lnTo>
                <a:lnTo>
                  <a:pt x="173" y="217"/>
                </a:lnTo>
                <a:lnTo>
                  <a:pt x="173" y="217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8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3" y="219"/>
                </a:lnTo>
                <a:lnTo>
                  <a:pt x="174" y="219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0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2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3"/>
                </a:lnTo>
                <a:lnTo>
                  <a:pt x="175" y="224"/>
                </a:lnTo>
                <a:lnTo>
                  <a:pt x="175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5"/>
                </a:lnTo>
                <a:lnTo>
                  <a:pt x="176" y="226"/>
                </a:lnTo>
                <a:lnTo>
                  <a:pt x="176" y="226"/>
                </a:lnTo>
                <a:lnTo>
                  <a:pt x="176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6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7"/>
                </a:lnTo>
                <a:lnTo>
                  <a:pt x="177" y="228"/>
                </a:lnTo>
                <a:lnTo>
                  <a:pt x="177" y="228"/>
                </a:lnTo>
                <a:lnTo>
                  <a:pt x="177" y="228"/>
                </a:lnTo>
                <a:lnTo>
                  <a:pt x="178" y="228"/>
                </a:lnTo>
                <a:lnTo>
                  <a:pt x="178" y="228"/>
                </a:lnTo>
                <a:lnTo>
                  <a:pt x="178" y="228"/>
                </a:lnTo>
                <a:lnTo>
                  <a:pt x="178" y="228"/>
                </a:lnTo>
                <a:lnTo>
                  <a:pt x="178" y="228"/>
                </a:lnTo>
                <a:lnTo>
                  <a:pt x="178" y="228"/>
                </a:lnTo>
                <a:lnTo>
                  <a:pt x="178" y="228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29"/>
                </a:lnTo>
                <a:lnTo>
                  <a:pt x="178" y="230"/>
                </a:lnTo>
                <a:lnTo>
                  <a:pt x="178" y="230"/>
                </a:lnTo>
                <a:lnTo>
                  <a:pt x="178" y="230"/>
                </a:lnTo>
                <a:lnTo>
                  <a:pt x="178" y="230"/>
                </a:lnTo>
                <a:lnTo>
                  <a:pt x="179" y="230"/>
                </a:lnTo>
                <a:lnTo>
                  <a:pt x="179" y="230"/>
                </a:lnTo>
                <a:lnTo>
                  <a:pt x="179" y="230"/>
                </a:lnTo>
                <a:lnTo>
                  <a:pt x="179" y="230"/>
                </a:lnTo>
                <a:lnTo>
                  <a:pt x="179" y="230"/>
                </a:lnTo>
                <a:lnTo>
                  <a:pt x="179" y="230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1"/>
                </a:lnTo>
                <a:lnTo>
                  <a:pt x="179" y="232"/>
                </a:lnTo>
                <a:lnTo>
                  <a:pt x="179" y="232"/>
                </a:lnTo>
                <a:lnTo>
                  <a:pt x="179" y="232"/>
                </a:lnTo>
                <a:lnTo>
                  <a:pt x="179" y="232"/>
                </a:lnTo>
                <a:lnTo>
                  <a:pt x="180" y="232"/>
                </a:lnTo>
                <a:lnTo>
                  <a:pt x="180" y="232"/>
                </a:lnTo>
                <a:lnTo>
                  <a:pt x="180" y="232"/>
                </a:lnTo>
                <a:lnTo>
                  <a:pt x="180" y="232"/>
                </a:lnTo>
                <a:lnTo>
                  <a:pt x="180" y="232"/>
                </a:lnTo>
                <a:lnTo>
                  <a:pt x="180" y="232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3"/>
                </a:lnTo>
                <a:lnTo>
                  <a:pt x="180" y="234"/>
                </a:lnTo>
                <a:lnTo>
                  <a:pt x="180" y="234"/>
                </a:lnTo>
                <a:lnTo>
                  <a:pt x="180" y="234"/>
                </a:lnTo>
                <a:lnTo>
                  <a:pt x="180" y="234"/>
                </a:lnTo>
                <a:lnTo>
                  <a:pt x="181" y="234"/>
                </a:lnTo>
                <a:lnTo>
                  <a:pt x="181" y="234"/>
                </a:lnTo>
                <a:lnTo>
                  <a:pt x="181" y="234"/>
                </a:lnTo>
                <a:lnTo>
                  <a:pt x="181" y="234"/>
                </a:lnTo>
                <a:lnTo>
                  <a:pt x="181" y="234"/>
                </a:lnTo>
                <a:lnTo>
                  <a:pt x="181" y="234"/>
                </a:lnTo>
                <a:lnTo>
                  <a:pt x="181" y="234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5"/>
                </a:lnTo>
                <a:lnTo>
                  <a:pt x="181" y="236"/>
                </a:lnTo>
                <a:lnTo>
                  <a:pt x="181" y="236"/>
                </a:lnTo>
                <a:lnTo>
                  <a:pt x="181" y="236"/>
                </a:lnTo>
                <a:lnTo>
                  <a:pt x="181" y="236"/>
                </a:lnTo>
                <a:lnTo>
                  <a:pt x="181" y="236"/>
                </a:lnTo>
                <a:lnTo>
                  <a:pt x="182" y="236"/>
                </a:lnTo>
                <a:lnTo>
                  <a:pt x="182" y="236"/>
                </a:lnTo>
                <a:lnTo>
                  <a:pt x="182" y="236"/>
                </a:lnTo>
                <a:lnTo>
                  <a:pt x="182" y="236"/>
                </a:lnTo>
                <a:lnTo>
                  <a:pt x="182" y="236"/>
                </a:lnTo>
                <a:lnTo>
                  <a:pt x="182" y="236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7"/>
                </a:lnTo>
                <a:lnTo>
                  <a:pt x="182" y="238"/>
                </a:lnTo>
                <a:lnTo>
                  <a:pt x="182" y="238"/>
                </a:lnTo>
                <a:lnTo>
                  <a:pt x="182" y="238"/>
                </a:lnTo>
                <a:lnTo>
                  <a:pt x="182" y="238"/>
                </a:lnTo>
                <a:lnTo>
                  <a:pt x="183" y="238"/>
                </a:lnTo>
                <a:lnTo>
                  <a:pt x="183" y="238"/>
                </a:lnTo>
                <a:lnTo>
                  <a:pt x="183" y="238"/>
                </a:lnTo>
                <a:lnTo>
                  <a:pt x="183" y="238"/>
                </a:lnTo>
                <a:lnTo>
                  <a:pt x="183" y="238"/>
                </a:lnTo>
                <a:lnTo>
                  <a:pt x="183" y="238"/>
                </a:lnTo>
                <a:lnTo>
                  <a:pt x="183" y="238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39"/>
                </a:lnTo>
                <a:lnTo>
                  <a:pt x="183" y="240"/>
                </a:lnTo>
                <a:lnTo>
                  <a:pt x="183" y="240"/>
                </a:lnTo>
                <a:lnTo>
                  <a:pt x="183" y="240"/>
                </a:lnTo>
                <a:lnTo>
                  <a:pt x="183" y="240"/>
                </a:lnTo>
                <a:lnTo>
                  <a:pt x="184" y="240"/>
                </a:lnTo>
                <a:lnTo>
                  <a:pt x="184" y="240"/>
                </a:lnTo>
                <a:lnTo>
                  <a:pt x="184" y="240"/>
                </a:lnTo>
                <a:lnTo>
                  <a:pt x="184" y="240"/>
                </a:lnTo>
                <a:lnTo>
                  <a:pt x="184" y="240"/>
                </a:lnTo>
                <a:lnTo>
                  <a:pt x="184" y="240"/>
                </a:lnTo>
                <a:lnTo>
                  <a:pt x="184" y="240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1"/>
                </a:lnTo>
                <a:lnTo>
                  <a:pt x="184" y="242"/>
                </a:lnTo>
                <a:lnTo>
                  <a:pt x="184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2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3"/>
                </a:lnTo>
                <a:lnTo>
                  <a:pt x="185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6" y="245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6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7" y="247"/>
                </a:lnTo>
                <a:lnTo>
                  <a:pt x="188" y="247"/>
                </a:lnTo>
                <a:lnTo>
                  <a:pt x="188" y="247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8"/>
                </a:lnTo>
                <a:lnTo>
                  <a:pt x="188" y="249"/>
                </a:lnTo>
                <a:lnTo>
                  <a:pt x="188" y="249"/>
                </a:lnTo>
                <a:lnTo>
                  <a:pt x="188" y="249"/>
                </a:lnTo>
                <a:lnTo>
                  <a:pt x="188" y="249"/>
                </a:lnTo>
                <a:lnTo>
                  <a:pt x="188" y="249"/>
                </a:lnTo>
                <a:lnTo>
                  <a:pt x="188" y="249"/>
                </a:lnTo>
                <a:lnTo>
                  <a:pt x="188" y="249"/>
                </a:lnTo>
                <a:lnTo>
                  <a:pt x="188" y="249"/>
                </a:lnTo>
                <a:lnTo>
                  <a:pt x="189" y="249"/>
                </a:lnTo>
                <a:lnTo>
                  <a:pt x="189" y="249"/>
                </a:lnTo>
                <a:lnTo>
                  <a:pt x="189" y="249"/>
                </a:lnTo>
                <a:lnTo>
                  <a:pt x="189" y="249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0"/>
                </a:lnTo>
                <a:lnTo>
                  <a:pt x="189" y="251"/>
                </a:lnTo>
                <a:lnTo>
                  <a:pt x="189" y="251"/>
                </a:lnTo>
                <a:lnTo>
                  <a:pt x="189" y="251"/>
                </a:lnTo>
                <a:lnTo>
                  <a:pt x="189" y="251"/>
                </a:lnTo>
                <a:lnTo>
                  <a:pt x="189" y="251"/>
                </a:lnTo>
                <a:lnTo>
                  <a:pt x="190" y="251"/>
                </a:lnTo>
                <a:lnTo>
                  <a:pt x="190" y="251"/>
                </a:lnTo>
                <a:lnTo>
                  <a:pt x="190" y="251"/>
                </a:lnTo>
                <a:lnTo>
                  <a:pt x="190" y="251"/>
                </a:lnTo>
                <a:lnTo>
                  <a:pt x="190" y="251"/>
                </a:lnTo>
                <a:lnTo>
                  <a:pt x="190" y="251"/>
                </a:lnTo>
                <a:lnTo>
                  <a:pt x="190" y="251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3"/>
                </a:lnTo>
                <a:lnTo>
                  <a:pt x="190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3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1" y="254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5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6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7"/>
                </a:lnTo>
                <a:lnTo>
                  <a:pt x="193" y="258"/>
                </a:lnTo>
                <a:lnTo>
                  <a:pt x="193" y="258"/>
                </a:lnTo>
                <a:lnTo>
                  <a:pt x="193" y="258"/>
                </a:lnTo>
                <a:lnTo>
                  <a:pt x="193" y="258"/>
                </a:lnTo>
                <a:lnTo>
                  <a:pt x="193" y="258"/>
                </a:lnTo>
                <a:lnTo>
                  <a:pt x="194" y="258"/>
                </a:lnTo>
                <a:lnTo>
                  <a:pt x="194" y="258"/>
                </a:lnTo>
                <a:lnTo>
                  <a:pt x="194" y="258"/>
                </a:lnTo>
                <a:lnTo>
                  <a:pt x="194" y="258"/>
                </a:lnTo>
                <a:lnTo>
                  <a:pt x="194" y="258"/>
                </a:lnTo>
                <a:lnTo>
                  <a:pt x="194" y="258"/>
                </a:lnTo>
                <a:lnTo>
                  <a:pt x="194" y="258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59"/>
                </a:lnTo>
                <a:lnTo>
                  <a:pt x="194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0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5" y="261"/>
                </a:lnTo>
                <a:lnTo>
                  <a:pt x="196" y="261"/>
                </a:lnTo>
                <a:lnTo>
                  <a:pt x="196" y="261"/>
                </a:lnTo>
                <a:lnTo>
                  <a:pt x="196" y="261"/>
                </a:lnTo>
                <a:lnTo>
                  <a:pt x="196" y="261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2"/>
                </a:lnTo>
                <a:lnTo>
                  <a:pt x="196" y="263"/>
                </a:lnTo>
                <a:lnTo>
                  <a:pt x="196" y="263"/>
                </a:lnTo>
                <a:lnTo>
                  <a:pt x="196" y="263"/>
                </a:lnTo>
                <a:lnTo>
                  <a:pt x="196" y="263"/>
                </a:lnTo>
                <a:lnTo>
                  <a:pt x="196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3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7" y="264"/>
                </a:lnTo>
                <a:lnTo>
                  <a:pt x="198" y="264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6"/>
                </a:lnTo>
                <a:lnTo>
                  <a:pt x="198" y="266"/>
                </a:lnTo>
                <a:lnTo>
                  <a:pt x="198" y="266"/>
                </a:lnTo>
                <a:lnTo>
                  <a:pt x="198" y="266"/>
                </a:lnTo>
                <a:lnTo>
                  <a:pt x="198" y="266"/>
                </a:lnTo>
                <a:lnTo>
                  <a:pt x="198" y="266"/>
                </a:lnTo>
                <a:lnTo>
                  <a:pt x="198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7"/>
                </a:lnTo>
                <a:lnTo>
                  <a:pt x="199" y="268"/>
                </a:lnTo>
                <a:lnTo>
                  <a:pt x="199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8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0" y="269"/>
                </a:lnTo>
                <a:lnTo>
                  <a:pt x="201" y="269"/>
                </a:lnTo>
                <a:lnTo>
                  <a:pt x="201" y="269"/>
                </a:lnTo>
                <a:lnTo>
                  <a:pt x="201" y="269"/>
                </a:lnTo>
                <a:lnTo>
                  <a:pt x="201" y="269"/>
                </a:lnTo>
                <a:lnTo>
                  <a:pt x="201" y="269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0"/>
                </a:lnTo>
                <a:lnTo>
                  <a:pt x="201" y="271"/>
                </a:lnTo>
                <a:lnTo>
                  <a:pt x="201" y="271"/>
                </a:lnTo>
                <a:lnTo>
                  <a:pt x="201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1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2" y="272"/>
                </a:lnTo>
                <a:lnTo>
                  <a:pt x="203" y="272"/>
                </a:lnTo>
                <a:lnTo>
                  <a:pt x="203" y="272"/>
                </a:lnTo>
                <a:lnTo>
                  <a:pt x="203" y="272"/>
                </a:lnTo>
                <a:lnTo>
                  <a:pt x="203" y="272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3"/>
                </a:lnTo>
                <a:lnTo>
                  <a:pt x="203" y="274"/>
                </a:lnTo>
                <a:lnTo>
                  <a:pt x="203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4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4" y="275"/>
                </a:lnTo>
                <a:lnTo>
                  <a:pt x="205" y="275"/>
                </a:lnTo>
                <a:lnTo>
                  <a:pt x="205" y="275"/>
                </a:lnTo>
                <a:lnTo>
                  <a:pt x="205" y="275"/>
                </a:lnTo>
                <a:lnTo>
                  <a:pt x="205" y="275"/>
                </a:lnTo>
                <a:lnTo>
                  <a:pt x="205" y="275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7"/>
                </a:lnTo>
                <a:lnTo>
                  <a:pt x="206" y="278"/>
                </a:lnTo>
                <a:lnTo>
                  <a:pt x="206" y="278"/>
                </a:lnTo>
                <a:lnTo>
                  <a:pt x="206" y="278"/>
                </a:lnTo>
                <a:lnTo>
                  <a:pt x="206" y="278"/>
                </a:lnTo>
                <a:lnTo>
                  <a:pt x="206" y="278"/>
                </a:lnTo>
                <a:lnTo>
                  <a:pt x="206" y="278"/>
                </a:lnTo>
                <a:lnTo>
                  <a:pt x="206" y="278"/>
                </a:lnTo>
                <a:lnTo>
                  <a:pt x="206" y="278"/>
                </a:lnTo>
                <a:lnTo>
                  <a:pt x="207" y="278"/>
                </a:lnTo>
                <a:lnTo>
                  <a:pt x="207" y="278"/>
                </a:lnTo>
                <a:lnTo>
                  <a:pt x="207" y="278"/>
                </a:lnTo>
                <a:lnTo>
                  <a:pt x="207" y="278"/>
                </a:lnTo>
                <a:lnTo>
                  <a:pt x="207" y="278"/>
                </a:lnTo>
                <a:lnTo>
                  <a:pt x="207" y="278"/>
                </a:lnTo>
                <a:lnTo>
                  <a:pt x="207" y="278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7" y="279"/>
                </a:lnTo>
                <a:lnTo>
                  <a:pt x="208" y="279"/>
                </a:lnTo>
                <a:lnTo>
                  <a:pt x="208" y="279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0"/>
                </a:lnTo>
                <a:lnTo>
                  <a:pt x="208" y="281"/>
                </a:lnTo>
                <a:lnTo>
                  <a:pt x="208" y="281"/>
                </a:lnTo>
                <a:lnTo>
                  <a:pt x="208" y="281"/>
                </a:lnTo>
                <a:lnTo>
                  <a:pt x="208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1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09" y="282"/>
                </a:lnTo>
                <a:lnTo>
                  <a:pt x="210" y="282"/>
                </a:lnTo>
                <a:lnTo>
                  <a:pt x="210" y="282"/>
                </a:lnTo>
                <a:lnTo>
                  <a:pt x="210" y="282"/>
                </a:lnTo>
                <a:lnTo>
                  <a:pt x="210" y="282"/>
                </a:lnTo>
                <a:lnTo>
                  <a:pt x="210" y="282"/>
                </a:lnTo>
                <a:lnTo>
                  <a:pt x="210" y="282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0" y="283"/>
                </a:lnTo>
                <a:lnTo>
                  <a:pt x="211" y="283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4"/>
                </a:lnTo>
                <a:lnTo>
                  <a:pt x="211" y="285"/>
                </a:lnTo>
                <a:lnTo>
                  <a:pt x="211" y="285"/>
                </a:lnTo>
                <a:lnTo>
                  <a:pt x="211" y="285"/>
                </a:lnTo>
                <a:lnTo>
                  <a:pt x="211" y="285"/>
                </a:lnTo>
                <a:lnTo>
                  <a:pt x="211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5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2" y="286"/>
                </a:lnTo>
                <a:lnTo>
                  <a:pt x="213" y="286"/>
                </a:lnTo>
                <a:lnTo>
                  <a:pt x="213" y="286"/>
                </a:lnTo>
                <a:lnTo>
                  <a:pt x="213" y="286"/>
                </a:lnTo>
                <a:lnTo>
                  <a:pt x="213" y="286"/>
                </a:lnTo>
                <a:lnTo>
                  <a:pt x="213" y="286"/>
                </a:lnTo>
                <a:lnTo>
                  <a:pt x="213" y="286"/>
                </a:lnTo>
                <a:lnTo>
                  <a:pt x="213" y="286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3" y="287"/>
                </a:lnTo>
                <a:lnTo>
                  <a:pt x="214" y="287"/>
                </a:lnTo>
                <a:lnTo>
                  <a:pt x="214" y="287"/>
                </a:lnTo>
                <a:lnTo>
                  <a:pt x="214" y="287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8"/>
                </a:lnTo>
                <a:lnTo>
                  <a:pt x="214" y="289"/>
                </a:lnTo>
                <a:lnTo>
                  <a:pt x="214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89"/>
                </a:lnTo>
                <a:lnTo>
                  <a:pt x="215" y="290"/>
                </a:lnTo>
                <a:lnTo>
                  <a:pt x="215" y="290"/>
                </a:lnTo>
                <a:lnTo>
                  <a:pt x="215" y="290"/>
                </a:lnTo>
                <a:lnTo>
                  <a:pt x="215" y="290"/>
                </a:lnTo>
                <a:lnTo>
                  <a:pt x="215" y="290"/>
                </a:lnTo>
                <a:lnTo>
                  <a:pt x="215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0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6" y="291"/>
                </a:lnTo>
                <a:lnTo>
                  <a:pt x="217" y="291"/>
                </a:lnTo>
                <a:lnTo>
                  <a:pt x="217" y="291"/>
                </a:lnTo>
                <a:lnTo>
                  <a:pt x="217" y="291"/>
                </a:lnTo>
                <a:lnTo>
                  <a:pt x="217" y="291"/>
                </a:lnTo>
                <a:lnTo>
                  <a:pt x="217" y="291"/>
                </a:lnTo>
                <a:lnTo>
                  <a:pt x="217" y="291"/>
                </a:lnTo>
                <a:lnTo>
                  <a:pt x="217" y="291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7" y="292"/>
                </a:lnTo>
                <a:lnTo>
                  <a:pt x="218" y="292"/>
                </a:lnTo>
                <a:lnTo>
                  <a:pt x="218" y="292"/>
                </a:lnTo>
                <a:lnTo>
                  <a:pt x="218" y="292"/>
                </a:lnTo>
                <a:lnTo>
                  <a:pt x="218" y="292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8" y="293"/>
                </a:lnTo>
                <a:lnTo>
                  <a:pt x="219" y="293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4"/>
                </a:lnTo>
                <a:lnTo>
                  <a:pt x="219" y="295"/>
                </a:lnTo>
                <a:lnTo>
                  <a:pt x="219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5"/>
                </a:lnTo>
                <a:lnTo>
                  <a:pt x="220" y="296"/>
                </a:lnTo>
                <a:lnTo>
                  <a:pt x="220" y="296"/>
                </a:lnTo>
                <a:lnTo>
                  <a:pt x="220" y="296"/>
                </a:lnTo>
                <a:lnTo>
                  <a:pt x="220" y="296"/>
                </a:lnTo>
                <a:lnTo>
                  <a:pt x="220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6"/>
                </a:lnTo>
                <a:lnTo>
                  <a:pt x="221" y="297"/>
                </a:lnTo>
                <a:lnTo>
                  <a:pt x="221" y="297"/>
                </a:lnTo>
                <a:lnTo>
                  <a:pt x="221" y="297"/>
                </a:lnTo>
                <a:lnTo>
                  <a:pt x="221" y="297"/>
                </a:lnTo>
                <a:lnTo>
                  <a:pt x="221" y="297"/>
                </a:lnTo>
                <a:lnTo>
                  <a:pt x="221" y="297"/>
                </a:lnTo>
                <a:lnTo>
                  <a:pt x="221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7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2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8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3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4" y="300"/>
                </a:lnTo>
                <a:lnTo>
                  <a:pt x="225" y="300"/>
                </a:lnTo>
                <a:lnTo>
                  <a:pt x="225" y="300"/>
                </a:lnTo>
                <a:lnTo>
                  <a:pt x="225" y="300"/>
                </a:lnTo>
                <a:lnTo>
                  <a:pt x="225" y="300"/>
                </a:lnTo>
                <a:lnTo>
                  <a:pt x="225" y="300"/>
                </a:lnTo>
                <a:lnTo>
                  <a:pt x="225" y="300"/>
                </a:lnTo>
                <a:lnTo>
                  <a:pt x="225" y="300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6" y="302"/>
                </a:lnTo>
                <a:lnTo>
                  <a:pt x="227" y="302"/>
                </a:lnTo>
                <a:lnTo>
                  <a:pt x="227" y="302"/>
                </a:lnTo>
                <a:lnTo>
                  <a:pt x="227" y="302"/>
                </a:lnTo>
                <a:lnTo>
                  <a:pt x="227" y="302"/>
                </a:lnTo>
                <a:lnTo>
                  <a:pt x="227" y="302"/>
                </a:lnTo>
                <a:lnTo>
                  <a:pt x="227" y="302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7" y="303"/>
                </a:lnTo>
                <a:lnTo>
                  <a:pt x="228" y="303"/>
                </a:lnTo>
                <a:lnTo>
                  <a:pt x="228" y="303"/>
                </a:lnTo>
                <a:lnTo>
                  <a:pt x="228" y="303"/>
                </a:lnTo>
                <a:lnTo>
                  <a:pt x="228" y="303"/>
                </a:lnTo>
                <a:lnTo>
                  <a:pt x="228" y="303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8" y="304"/>
                </a:lnTo>
                <a:lnTo>
                  <a:pt x="229" y="304"/>
                </a:lnTo>
                <a:lnTo>
                  <a:pt x="229" y="304"/>
                </a:lnTo>
                <a:lnTo>
                  <a:pt x="229" y="304"/>
                </a:lnTo>
                <a:lnTo>
                  <a:pt x="229" y="304"/>
                </a:lnTo>
                <a:lnTo>
                  <a:pt x="229" y="304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29" y="305"/>
                </a:lnTo>
                <a:lnTo>
                  <a:pt x="230" y="305"/>
                </a:lnTo>
                <a:lnTo>
                  <a:pt x="230" y="305"/>
                </a:lnTo>
                <a:lnTo>
                  <a:pt x="230" y="305"/>
                </a:lnTo>
                <a:lnTo>
                  <a:pt x="230" y="305"/>
                </a:lnTo>
                <a:lnTo>
                  <a:pt x="230" y="305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0" y="306"/>
                </a:lnTo>
                <a:lnTo>
                  <a:pt x="231" y="306"/>
                </a:lnTo>
                <a:lnTo>
                  <a:pt x="231" y="306"/>
                </a:lnTo>
                <a:lnTo>
                  <a:pt x="231" y="306"/>
                </a:lnTo>
                <a:lnTo>
                  <a:pt x="231" y="306"/>
                </a:lnTo>
                <a:lnTo>
                  <a:pt x="231" y="306"/>
                </a:lnTo>
                <a:lnTo>
                  <a:pt x="231" y="306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1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2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8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09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4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0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5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1"/>
                </a:lnTo>
                <a:lnTo>
                  <a:pt x="236" y="312"/>
                </a:lnTo>
                <a:lnTo>
                  <a:pt x="236" y="312"/>
                </a:lnTo>
                <a:lnTo>
                  <a:pt x="236" y="312"/>
                </a:lnTo>
                <a:lnTo>
                  <a:pt x="236" y="312"/>
                </a:lnTo>
                <a:lnTo>
                  <a:pt x="236" y="312"/>
                </a:lnTo>
                <a:lnTo>
                  <a:pt x="236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2"/>
                </a:lnTo>
                <a:lnTo>
                  <a:pt x="237" y="313"/>
                </a:lnTo>
                <a:lnTo>
                  <a:pt x="237" y="313"/>
                </a:lnTo>
                <a:lnTo>
                  <a:pt x="237" y="313"/>
                </a:lnTo>
                <a:lnTo>
                  <a:pt x="237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8" y="313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39" y="314"/>
                </a:lnTo>
                <a:lnTo>
                  <a:pt x="240" y="314"/>
                </a:lnTo>
                <a:lnTo>
                  <a:pt x="240" y="314"/>
                </a:lnTo>
                <a:lnTo>
                  <a:pt x="240" y="314"/>
                </a:lnTo>
                <a:lnTo>
                  <a:pt x="240" y="314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0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5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1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6"/>
                </a:lnTo>
                <a:lnTo>
                  <a:pt x="242" y="317"/>
                </a:lnTo>
                <a:lnTo>
                  <a:pt x="242" y="317"/>
                </a:lnTo>
                <a:lnTo>
                  <a:pt x="242" y="317"/>
                </a:lnTo>
                <a:lnTo>
                  <a:pt x="242" y="317"/>
                </a:lnTo>
                <a:lnTo>
                  <a:pt x="242" y="317"/>
                </a:lnTo>
                <a:lnTo>
                  <a:pt x="242" y="317"/>
                </a:lnTo>
                <a:lnTo>
                  <a:pt x="242" y="317"/>
                </a:lnTo>
                <a:lnTo>
                  <a:pt x="242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7"/>
                </a:lnTo>
                <a:lnTo>
                  <a:pt x="243" y="318"/>
                </a:lnTo>
                <a:lnTo>
                  <a:pt x="243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4" y="318"/>
                </a:lnTo>
                <a:lnTo>
                  <a:pt x="245" y="318"/>
                </a:lnTo>
                <a:lnTo>
                  <a:pt x="245" y="318"/>
                </a:lnTo>
                <a:lnTo>
                  <a:pt x="245" y="318"/>
                </a:lnTo>
                <a:lnTo>
                  <a:pt x="245" y="318"/>
                </a:lnTo>
                <a:lnTo>
                  <a:pt x="245" y="318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5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19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6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0"/>
                </a:lnTo>
                <a:lnTo>
                  <a:pt x="247" y="321"/>
                </a:lnTo>
                <a:lnTo>
                  <a:pt x="247" y="321"/>
                </a:lnTo>
                <a:lnTo>
                  <a:pt x="247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8" y="321"/>
                </a:lnTo>
                <a:lnTo>
                  <a:pt x="249" y="321"/>
                </a:lnTo>
                <a:lnTo>
                  <a:pt x="249" y="321"/>
                </a:lnTo>
                <a:lnTo>
                  <a:pt x="249" y="321"/>
                </a:lnTo>
                <a:lnTo>
                  <a:pt x="249" y="321"/>
                </a:lnTo>
                <a:lnTo>
                  <a:pt x="249" y="321"/>
                </a:lnTo>
                <a:lnTo>
                  <a:pt x="249" y="321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49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2"/>
                </a:lnTo>
                <a:lnTo>
                  <a:pt x="250" y="323"/>
                </a:lnTo>
                <a:lnTo>
                  <a:pt x="250" y="323"/>
                </a:lnTo>
                <a:lnTo>
                  <a:pt x="250" y="323"/>
                </a:lnTo>
                <a:lnTo>
                  <a:pt x="250" y="323"/>
                </a:lnTo>
                <a:lnTo>
                  <a:pt x="250" y="323"/>
                </a:lnTo>
                <a:lnTo>
                  <a:pt x="250" y="323"/>
                </a:lnTo>
                <a:lnTo>
                  <a:pt x="250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2" y="323"/>
                </a:lnTo>
                <a:lnTo>
                  <a:pt x="252" y="323"/>
                </a:lnTo>
                <a:lnTo>
                  <a:pt x="252" y="323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2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4"/>
                </a:lnTo>
                <a:lnTo>
                  <a:pt x="253" y="325"/>
                </a:lnTo>
                <a:lnTo>
                  <a:pt x="253" y="325"/>
                </a:lnTo>
                <a:lnTo>
                  <a:pt x="253" y="325"/>
                </a:lnTo>
                <a:lnTo>
                  <a:pt x="253" y="325"/>
                </a:lnTo>
                <a:lnTo>
                  <a:pt x="253" y="325"/>
                </a:lnTo>
                <a:lnTo>
                  <a:pt x="253" y="325"/>
                </a:lnTo>
                <a:lnTo>
                  <a:pt x="253" y="325"/>
                </a:lnTo>
                <a:lnTo>
                  <a:pt x="253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4" y="325"/>
                </a:lnTo>
                <a:lnTo>
                  <a:pt x="255" y="325"/>
                </a:lnTo>
                <a:lnTo>
                  <a:pt x="255" y="325"/>
                </a:lnTo>
                <a:lnTo>
                  <a:pt x="255" y="325"/>
                </a:lnTo>
                <a:lnTo>
                  <a:pt x="255" y="325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5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6"/>
                </a:lnTo>
                <a:lnTo>
                  <a:pt x="256" y="327"/>
                </a:lnTo>
                <a:lnTo>
                  <a:pt x="256" y="327"/>
                </a:lnTo>
                <a:lnTo>
                  <a:pt x="256" y="327"/>
                </a:lnTo>
                <a:lnTo>
                  <a:pt x="256" y="327"/>
                </a:lnTo>
                <a:lnTo>
                  <a:pt x="256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7" y="327"/>
                </a:lnTo>
                <a:lnTo>
                  <a:pt x="258" y="327"/>
                </a:lnTo>
                <a:lnTo>
                  <a:pt x="258" y="327"/>
                </a:lnTo>
                <a:lnTo>
                  <a:pt x="258" y="327"/>
                </a:lnTo>
                <a:lnTo>
                  <a:pt x="258" y="327"/>
                </a:lnTo>
                <a:lnTo>
                  <a:pt x="258" y="327"/>
                </a:lnTo>
                <a:lnTo>
                  <a:pt x="258" y="327"/>
                </a:lnTo>
                <a:lnTo>
                  <a:pt x="258" y="327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8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60" y="328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0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29"/>
                </a:lnTo>
                <a:lnTo>
                  <a:pt x="261" y="330"/>
                </a:lnTo>
                <a:lnTo>
                  <a:pt x="261" y="330"/>
                </a:lnTo>
                <a:lnTo>
                  <a:pt x="261" y="330"/>
                </a:lnTo>
                <a:lnTo>
                  <a:pt x="261" y="330"/>
                </a:lnTo>
                <a:lnTo>
                  <a:pt x="261" y="330"/>
                </a:lnTo>
                <a:lnTo>
                  <a:pt x="261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2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0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3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4" y="331"/>
                </a:lnTo>
                <a:lnTo>
                  <a:pt x="265" y="331"/>
                </a:lnTo>
                <a:lnTo>
                  <a:pt x="265" y="331"/>
                </a:lnTo>
                <a:lnTo>
                  <a:pt x="265" y="331"/>
                </a:lnTo>
                <a:lnTo>
                  <a:pt x="265" y="331"/>
                </a:lnTo>
                <a:lnTo>
                  <a:pt x="265" y="331"/>
                </a:lnTo>
                <a:lnTo>
                  <a:pt x="265" y="331"/>
                </a:lnTo>
                <a:lnTo>
                  <a:pt x="265" y="331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5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6" y="332"/>
                </a:lnTo>
                <a:lnTo>
                  <a:pt x="267" y="332"/>
                </a:lnTo>
                <a:lnTo>
                  <a:pt x="267" y="332"/>
                </a:lnTo>
                <a:lnTo>
                  <a:pt x="267" y="332"/>
                </a:lnTo>
                <a:lnTo>
                  <a:pt x="267" y="332"/>
                </a:lnTo>
                <a:lnTo>
                  <a:pt x="267" y="332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7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8" y="333"/>
                </a:lnTo>
                <a:lnTo>
                  <a:pt x="269" y="333"/>
                </a:lnTo>
                <a:lnTo>
                  <a:pt x="269" y="333"/>
                </a:lnTo>
                <a:lnTo>
                  <a:pt x="269" y="333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69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0" y="334"/>
                </a:lnTo>
                <a:lnTo>
                  <a:pt x="271" y="334"/>
                </a:lnTo>
                <a:lnTo>
                  <a:pt x="271" y="334"/>
                </a:lnTo>
                <a:lnTo>
                  <a:pt x="271" y="334"/>
                </a:lnTo>
                <a:lnTo>
                  <a:pt x="271" y="334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1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2" y="335"/>
                </a:lnTo>
                <a:lnTo>
                  <a:pt x="273" y="335"/>
                </a:lnTo>
                <a:lnTo>
                  <a:pt x="273" y="335"/>
                </a:lnTo>
                <a:lnTo>
                  <a:pt x="273" y="335"/>
                </a:lnTo>
                <a:lnTo>
                  <a:pt x="273" y="335"/>
                </a:lnTo>
                <a:lnTo>
                  <a:pt x="273" y="335"/>
                </a:lnTo>
                <a:lnTo>
                  <a:pt x="273" y="335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4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6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5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6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7"/>
                </a:lnTo>
                <a:lnTo>
                  <a:pt x="277" y="338"/>
                </a:lnTo>
                <a:lnTo>
                  <a:pt x="277" y="338"/>
                </a:lnTo>
                <a:lnTo>
                  <a:pt x="277" y="338"/>
                </a:lnTo>
                <a:lnTo>
                  <a:pt x="277" y="338"/>
                </a:lnTo>
                <a:lnTo>
                  <a:pt x="277" y="338"/>
                </a:lnTo>
                <a:lnTo>
                  <a:pt x="277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8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79" y="338"/>
                </a:lnTo>
                <a:lnTo>
                  <a:pt x="280" y="338"/>
                </a:lnTo>
                <a:lnTo>
                  <a:pt x="280" y="338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0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1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39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2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3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4" y="340"/>
                </a:lnTo>
                <a:lnTo>
                  <a:pt x="285" y="340"/>
                </a:lnTo>
                <a:lnTo>
                  <a:pt x="285" y="340"/>
                </a:lnTo>
                <a:lnTo>
                  <a:pt x="285" y="340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5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6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1"/>
                </a:lnTo>
                <a:lnTo>
                  <a:pt x="287" y="342"/>
                </a:lnTo>
                <a:lnTo>
                  <a:pt x="287" y="342"/>
                </a:lnTo>
                <a:lnTo>
                  <a:pt x="287" y="342"/>
                </a:lnTo>
                <a:lnTo>
                  <a:pt x="287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8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89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2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3"/>
                </a:lnTo>
                <a:lnTo>
                  <a:pt x="293" y="344"/>
                </a:lnTo>
                <a:lnTo>
                  <a:pt x="293" y="344"/>
                </a:lnTo>
                <a:lnTo>
                  <a:pt x="293" y="344"/>
                </a:lnTo>
                <a:lnTo>
                  <a:pt x="293" y="344"/>
                </a:lnTo>
                <a:lnTo>
                  <a:pt x="293" y="344"/>
                </a:lnTo>
                <a:lnTo>
                  <a:pt x="293" y="344"/>
                </a:lnTo>
                <a:lnTo>
                  <a:pt x="293" y="344"/>
                </a:lnTo>
                <a:lnTo>
                  <a:pt x="293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4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5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4"/>
                </a:lnTo>
                <a:lnTo>
                  <a:pt x="296" y="345"/>
                </a:lnTo>
                <a:lnTo>
                  <a:pt x="296" y="345"/>
                </a:lnTo>
                <a:lnTo>
                  <a:pt x="296" y="345"/>
                </a:lnTo>
                <a:lnTo>
                  <a:pt x="296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7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8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299" y="345"/>
                </a:lnTo>
                <a:lnTo>
                  <a:pt x="300" y="345"/>
                </a:lnTo>
                <a:lnTo>
                  <a:pt x="300" y="345"/>
                </a:lnTo>
                <a:lnTo>
                  <a:pt x="300" y="345"/>
                </a:lnTo>
                <a:lnTo>
                  <a:pt x="300" y="345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0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1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2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6"/>
                </a:lnTo>
                <a:lnTo>
                  <a:pt x="303" y="347"/>
                </a:lnTo>
                <a:lnTo>
                  <a:pt x="303" y="347"/>
                </a:lnTo>
                <a:lnTo>
                  <a:pt x="303" y="347"/>
                </a:lnTo>
                <a:lnTo>
                  <a:pt x="303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4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5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6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7"/>
                </a:lnTo>
                <a:lnTo>
                  <a:pt x="307" y="348"/>
                </a:lnTo>
                <a:lnTo>
                  <a:pt x="307" y="348"/>
                </a:lnTo>
                <a:lnTo>
                  <a:pt x="307" y="348"/>
                </a:lnTo>
                <a:lnTo>
                  <a:pt x="307" y="348"/>
                </a:lnTo>
                <a:lnTo>
                  <a:pt x="307" y="348"/>
                </a:lnTo>
                <a:lnTo>
                  <a:pt x="307" y="348"/>
                </a:lnTo>
                <a:lnTo>
                  <a:pt x="307" y="348"/>
                </a:lnTo>
                <a:lnTo>
                  <a:pt x="307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8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0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8"/>
                </a:lnTo>
                <a:lnTo>
                  <a:pt x="311" y="349"/>
                </a:lnTo>
                <a:lnTo>
                  <a:pt x="311" y="349"/>
                </a:lnTo>
                <a:lnTo>
                  <a:pt x="311" y="349"/>
                </a:lnTo>
                <a:lnTo>
                  <a:pt x="311" y="349"/>
                </a:lnTo>
                <a:lnTo>
                  <a:pt x="311" y="349"/>
                </a:lnTo>
                <a:lnTo>
                  <a:pt x="311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2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3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4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5" y="349"/>
                </a:lnTo>
                <a:lnTo>
                  <a:pt x="316" y="349"/>
                </a:lnTo>
                <a:lnTo>
                  <a:pt x="316" y="349"/>
                </a:lnTo>
                <a:lnTo>
                  <a:pt x="316" y="349"/>
                </a:lnTo>
                <a:lnTo>
                  <a:pt x="316" y="349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6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7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8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19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0" y="350"/>
                </a:lnTo>
                <a:lnTo>
                  <a:pt x="321" y="350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1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2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3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4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5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1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6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7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8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29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0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1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2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2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3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4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5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6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7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8" y="353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39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1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2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3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4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5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4"/>
                </a:lnTo>
                <a:lnTo>
                  <a:pt x="346" y="355"/>
                </a:lnTo>
                <a:lnTo>
                  <a:pt x="346" y="355"/>
                </a:lnTo>
                <a:lnTo>
                  <a:pt x="346" y="355"/>
                </a:lnTo>
                <a:lnTo>
                  <a:pt x="346" y="355"/>
                </a:lnTo>
                <a:lnTo>
                  <a:pt x="346" y="355"/>
                </a:lnTo>
                <a:lnTo>
                  <a:pt x="346" y="355"/>
                </a:lnTo>
                <a:lnTo>
                  <a:pt x="346" y="355"/>
                </a:lnTo>
                <a:lnTo>
                  <a:pt x="346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7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8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49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0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1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2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3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4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5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5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6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7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59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0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1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2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4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5" y="356"/>
                </a:lnTo>
                <a:lnTo>
                  <a:pt x="366" y="356"/>
                </a:lnTo>
                <a:lnTo>
                  <a:pt x="366" y="356"/>
                </a:lnTo>
                <a:lnTo>
                  <a:pt x="366" y="356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6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7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8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69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0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1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2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3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4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5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6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7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8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7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79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0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1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2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3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4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5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6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7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8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89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0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1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2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3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4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5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6" y="358"/>
                </a:lnTo>
                <a:lnTo>
                  <a:pt x="397" y="358"/>
                </a:lnTo>
                <a:lnTo>
                  <a:pt x="397" y="358"/>
                </a:lnTo>
                <a:lnTo>
                  <a:pt x="397" y="358"/>
                </a:lnTo>
                <a:lnTo>
                  <a:pt x="397" y="358"/>
                </a:lnTo>
                <a:lnTo>
                  <a:pt x="397" y="358"/>
                </a:lnTo>
                <a:lnTo>
                  <a:pt x="397" y="358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7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8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399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0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1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2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3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4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5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6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7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8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09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0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1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2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3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4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5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6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7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8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19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0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1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2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3" y="359"/>
                </a:lnTo>
                <a:lnTo>
                  <a:pt x="424" y="359"/>
                </a:lnTo>
                <a:lnTo>
                  <a:pt x="424" y="359"/>
                </a:lnTo>
                <a:lnTo>
                  <a:pt x="424" y="359"/>
                </a:lnTo>
                <a:lnTo>
                  <a:pt x="424" y="359"/>
                </a:lnTo>
                <a:lnTo>
                  <a:pt x="424" y="359"/>
                </a:lnTo>
                <a:lnTo>
                  <a:pt x="424" y="359"/>
                </a:lnTo>
                <a:lnTo>
                  <a:pt x="424" y="359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5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6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7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8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29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0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1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2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3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4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5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6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7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8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39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0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1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2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3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4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5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6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7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8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49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0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1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2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3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4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5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6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7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8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59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0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1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2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3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4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5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6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  <a:lnTo>
                  <a:pt x="467" y="360"/>
                </a:lnTo>
              </a:path>
            </a:pathLst>
          </a:custGeom>
          <a:noFill/>
          <a:ln w="25400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8130547" y="4163812"/>
            <a:ext cx="111123" cy="19979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0"/>
              </a:cxn>
              <a:cxn ang="0">
                <a:pos x="13" y="470"/>
              </a:cxn>
            </a:cxnLst>
            <a:rect l="0" t="0" r="r" b="b"/>
            <a:pathLst>
              <a:path w="13" h="470">
                <a:moveTo>
                  <a:pt x="0" y="0"/>
                </a:moveTo>
                <a:lnTo>
                  <a:pt x="0" y="470"/>
                </a:lnTo>
                <a:lnTo>
                  <a:pt x="13" y="470"/>
                </a:lnTo>
              </a:path>
            </a:pathLst>
          </a:custGeom>
          <a:noFill/>
          <a:ln w="1746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8130547" y="5876976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8130547" y="5592223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>
            <a:off x="8130547" y="5307469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8130547" y="5018073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8130547" y="4733319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>
            <a:off x="8130547" y="4448565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>
            <a:off x="8130547" y="4163812"/>
            <a:ext cx="111123" cy="774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3300604" y="4448565"/>
            <a:ext cx="4020779" cy="1313890"/>
          </a:xfrm>
          <a:custGeom>
            <a:avLst/>
            <a:gdLst/>
            <a:ahLst/>
            <a:cxnLst>
              <a:cxn ang="0">
                <a:pos x="7" y="15"/>
              </a:cxn>
              <a:cxn ang="0">
                <a:pos x="15" y="30"/>
              </a:cxn>
              <a:cxn ang="0">
                <a:pos x="22" y="47"/>
              </a:cxn>
              <a:cxn ang="0">
                <a:pos x="29" y="64"/>
              </a:cxn>
              <a:cxn ang="0">
                <a:pos x="37" y="81"/>
              </a:cxn>
              <a:cxn ang="0">
                <a:pos x="44" y="99"/>
              </a:cxn>
              <a:cxn ang="0">
                <a:pos x="51" y="116"/>
              </a:cxn>
              <a:cxn ang="0">
                <a:pos x="59" y="134"/>
              </a:cxn>
              <a:cxn ang="0">
                <a:pos x="66" y="151"/>
              </a:cxn>
              <a:cxn ang="0">
                <a:pos x="73" y="167"/>
              </a:cxn>
              <a:cxn ang="0">
                <a:pos x="81" y="182"/>
              </a:cxn>
              <a:cxn ang="0">
                <a:pos x="88" y="196"/>
              </a:cxn>
              <a:cxn ang="0">
                <a:pos x="95" y="209"/>
              </a:cxn>
              <a:cxn ang="0">
                <a:pos x="103" y="221"/>
              </a:cxn>
              <a:cxn ang="0">
                <a:pos x="110" y="232"/>
              </a:cxn>
              <a:cxn ang="0">
                <a:pos x="117" y="242"/>
              </a:cxn>
              <a:cxn ang="0">
                <a:pos x="125" y="251"/>
              </a:cxn>
              <a:cxn ang="0">
                <a:pos x="132" y="258"/>
              </a:cxn>
              <a:cxn ang="0">
                <a:pos x="139" y="265"/>
              </a:cxn>
              <a:cxn ang="0">
                <a:pos x="147" y="271"/>
              </a:cxn>
              <a:cxn ang="0">
                <a:pos x="154" y="276"/>
              </a:cxn>
              <a:cxn ang="0">
                <a:pos x="161" y="280"/>
              </a:cxn>
              <a:cxn ang="0">
                <a:pos x="169" y="284"/>
              </a:cxn>
              <a:cxn ang="0">
                <a:pos x="176" y="288"/>
              </a:cxn>
              <a:cxn ang="0">
                <a:pos x="183" y="291"/>
              </a:cxn>
              <a:cxn ang="0">
                <a:pos x="191" y="293"/>
              </a:cxn>
              <a:cxn ang="0">
                <a:pos x="198" y="295"/>
              </a:cxn>
              <a:cxn ang="0">
                <a:pos x="205" y="297"/>
              </a:cxn>
              <a:cxn ang="0">
                <a:pos x="213" y="299"/>
              </a:cxn>
              <a:cxn ang="0">
                <a:pos x="220" y="300"/>
              </a:cxn>
              <a:cxn ang="0">
                <a:pos x="227" y="301"/>
              </a:cxn>
              <a:cxn ang="0">
                <a:pos x="235" y="303"/>
              </a:cxn>
              <a:cxn ang="0">
                <a:pos x="242" y="303"/>
              </a:cxn>
              <a:cxn ang="0">
                <a:pos x="250" y="304"/>
              </a:cxn>
              <a:cxn ang="0">
                <a:pos x="257" y="305"/>
              </a:cxn>
              <a:cxn ang="0">
                <a:pos x="264" y="306"/>
              </a:cxn>
              <a:cxn ang="0">
                <a:pos x="272" y="306"/>
              </a:cxn>
              <a:cxn ang="0">
                <a:pos x="279" y="307"/>
              </a:cxn>
              <a:cxn ang="0">
                <a:pos x="286" y="307"/>
              </a:cxn>
              <a:cxn ang="0">
                <a:pos x="294" y="307"/>
              </a:cxn>
              <a:cxn ang="0">
                <a:pos x="301" y="308"/>
              </a:cxn>
              <a:cxn ang="0">
                <a:pos x="308" y="308"/>
              </a:cxn>
              <a:cxn ang="0">
                <a:pos x="316" y="308"/>
              </a:cxn>
              <a:cxn ang="0">
                <a:pos x="323" y="308"/>
              </a:cxn>
              <a:cxn ang="0">
                <a:pos x="330" y="308"/>
              </a:cxn>
              <a:cxn ang="0">
                <a:pos x="338" y="309"/>
              </a:cxn>
              <a:cxn ang="0">
                <a:pos x="345" y="309"/>
              </a:cxn>
              <a:cxn ang="0">
                <a:pos x="352" y="309"/>
              </a:cxn>
              <a:cxn ang="0">
                <a:pos x="360" y="309"/>
              </a:cxn>
              <a:cxn ang="0">
                <a:pos x="367" y="309"/>
              </a:cxn>
              <a:cxn ang="0">
                <a:pos x="374" y="309"/>
              </a:cxn>
              <a:cxn ang="0">
                <a:pos x="382" y="309"/>
              </a:cxn>
              <a:cxn ang="0">
                <a:pos x="389" y="309"/>
              </a:cxn>
              <a:cxn ang="0">
                <a:pos x="396" y="309"/>
              </a:cxn>
              <a:cxn ang="0">
                <a:pos x="404" y="309"/>
              </a:cxn>
              <a:cxn ang="0">
                <a:pos x="411" y="309"/>
              </a:cxn>
              <a:cxn ang="0">
                <a:pos x="418" y="309"/>
              </a:cxn>
              <a:cxn ang="0">
                <a:pos x="426" y="309"/>
              </a:cxn>
              <a:cxn ang="0">
                <a:pos x="433" y="309"/>
              </a:cxn>
              <a:cxn ang="0">
                <a:pos x="440" y="309"/>
              </a:cxn>
              <a:cxn ang="0">
                <a:pos x="448" y="309"/>
              </a:cxn>
              <a:cxn ang="0">
                <a:pos x="455" y="309"/>
              </a:cxn>
              <a:cxn ang="0">
                <a:pos x="462" y="309"/>
              </a:cxn>
            </a:cxnLst>
            <a:rect l="0" t="0" r="r" b="b"/>
            <a:pathLst>
              <a:path w="467" h="3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7" y="13"/>
                </a:lnTo>
                <a:lnTo>
                  <a:pt x="7" y="13"/>
                </a:lnTo>
                <a:lnTo>
                  <a:pt x="7" y="13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8" y="15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9" y="17"/>
                </a:lnTo>
                <a:lnTo>
                  <a:pt x="9" y="17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0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1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5" y="30"/>
                </a:lnTo>
                <a:lnTo>
                  <a:pt x="15" y="30"/>
                </a:lnTo>
                <a:lnTo>
                  <a:pt x="15" y="30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5" y="32"/>
                </a:lnTo>
                <a:lnTo>
                  <a:pt x="16" y="32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5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7"/>
                </a:lnTo>
                <a:lnTo>
                  <a:pt x="17" y="37"/>
                </a:lnTo>
                <a:lnTo>
                  <a:pt x="17" y="37"/>
                </a:lnTo>
                <a:lnTo>
                  <a:pt x="18" y="37"/>
                </a:lnTo>
                <a:lnTo>
                  <a:pt x="18" y="37"/>
                </a:lnTo>
                <a:lnTo>
                  <a:pt x="18" y="37"/>
                </a:lnTo>
                <a:lnTo>
                  <a:pt x="18" y="37"/>
                </a:lnTo>
                <a:lnTo>
                  <a:pt x="18" y="37"/>
                </a:lnTo>
                <a:lnTo>
                  <a:pt x="18" y="37"/>
                </a:lnTo>
                <a:lnTo>
                  <a:pt x="18" y="37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8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1"/>
                </a:lnTo>
                <a:lnTo>
                  <a:pt x="19" y="41"/>
                </a:lnTo>
                <a:lnTo>
                  <a:pt x="19" y="41"/>
                </a:lnTo>
                <a:lnTo>
                  <a:pt x="19" y="41"/>
                </a:lnTo>
                <a:lnTo>
                  <a:pt x="19" y="41"/>
                </a:lnTo>
                <a:lnTo>
                  <a:pt x="19" y="41"/>
                </a:lnTo>
                <a:lnTo>
                  <a:pt x="19" y="41"/>
                </a:lnTo>
                <a:lnTo>
                  <a:pt x="19" y="41"/>
                </a:lnTo>
                <a:lnTo>
                  <a:pt x="20" y="41"/>
                </a:lnTo>
                <a:lnTo>
                  <a:pt x="20" y="41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0" y="43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4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6"/>
                </a:lnTo>
                <a:lnTo>
                  <a:pt x="21" y="46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3" y="48"/>
                </a:lnTo>
                <a:lnTo>
                  <a:pt x="23" y="48"/>
                </a:lnTo>
                <a:lnTo>
                  <a:pt x="23" y="48"/>
                </a:lnTo>
                <a:lnTo>
                  <a:pt x="23" y="48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4" y="50"/>
                </a:lnTo>
                <a:lnTo>
                  <a:pt x="24" y="50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3"/>
                </a:lnTo>
                <a:lnTo>
                  <a:pt x="24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5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7"/>
                </a:lnTo>
                <a:lnTo>
                  <a:pt x="26" y="57"/>
                </a:lnTo>
                <a:lnTo>
                  <a:pt x="26" y="57"/>
                </a:lnTo>
                <a:lnTo>
                  <a:pt x="26" y="57"/>
                </a:lnTo>
                <a:lnTo>
                  <a:pt x="26" y="57"/>
                </a:lnTo>
                <a:lnTo>
                  <a:pt x="26" y="57"/>
                </a:lnTo>
                <a:lnTo>
                  <a:pt x="26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59"/>
                </a:lnTo>
                <a:lnTo>
                  <a:pt x="27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2"/>
                </a:lnTo>
                <a:lnTo>
                  <a:pt x="28" y="62"/>
                </a:lnTo>
                <a:lnTo>
                  <a:pt x="28" y="62"/>
                </a:lnTo>
                <a:lnTo>
                  <a:pt x="28" y="62"/>
                </a:lnTo>
                <a:lnTo>
                  <a:pt x="29" y="62"/>
                </a:lnTo>
                <a:lnTo>
                  <a:pt x="29" y="62"/>
                </a:lnTo>
                <a:lnTo>
                  <a:pt x="29" y="62"/>
                </a:lnTo>
                <a:lnTo>
                  <a:pt x="29" y="62"/>
                </a:lnTo>
                <a:lnTo>
                  <a:pt x="29" y="62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3"/>
                </a:lnTo>
                <a:lnTo>
                  <a:pt x="29" y="64"/>
                </a:lnTo>
                <a:lnTo>
                  <a:pt x="29" y="64"/>
                </a:lnTo>
                <a:lnTo>
                  <a:pt x="29" y="64"/>
                </a:lnTo>
                <a:lnTo>
                  <a:pt x="29" y="64"/>
                </a:lnTo>
                <a:lnTo>
                  <a:pt x="29" y="64"/>
                </a:lnTo>
                <a:lnTo>
                  <a:pt x="29" y="64"/>
                </a:lnTo>
                <a:lnTo>
                  <a:pt x="29" y="64"/>
                </a:lnTo>
                <a:lnTo>
                  <a:pt x="30" y="64"/>
                </a:lnTo>
                <a:lnTo>
                  <a:pt x="30" y="64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8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2" y="69"/>
                </a:lnTo>
                <a:lnTo>
                  <a:pt x="32" y="69"/>
                </a:lnTo>
                <a:lnTo>
                  <a:pt x="32" y="69"/>
                </a:lnTo>
                <a:lnTo>
                  <a:pt x="32" y="69"/>
                </a:lnTo>
                <a:lnTo>
                  <a:pt x="32" y="69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2" y="71"/>
                </a:lnTo>
                <a:lnTo>
                  <a:pt x="33" y="71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2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3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7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5" y="78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79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7" y="81"/>
                </a:lnTo>
                <a:lnTo>
                  <a:pt x="37" y="81"/>
                </a:lnTo>
                <a:lnTo>
                  <a:pt x="37" y="81"/>
                </a:lnTo>
                <a:lnTo>
                  <a:pt x="37" y="81"/>
                </a:lnTo>
                <a:lnTo>
                  <a:pt x="37" y="81"/>
                </a:lnTo>
                <a:lnTo>
                  <a:pt x="37" y="81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2"/>
                </a:lnTo>
                <a:lnTo>
                  <a:pt x="37" y="83"/>
                </a:lnTo>
                <a:lnTo>
                  <a:pt x="37" y="83"/>
                </a:lnTo>
                <a:lnTo>
                  <a:pt x="37" y="83"/>
                </a:lnTo>
                <a:lnTo>
                  <a:pt x="37" y="83"/>
                </a:lnTo>
                <a:lnTo>
                  <a:pt x="37" y="83"/>
                </a:lnTo>
                <a:lnTo>
                  <a:pt x="37" y="83"/>
                </a:lnTo>
                <a:lnTo>
                  <a:pt x="37" y="83"/>
                </a:lnTo>
                <a:lnTo>
                  <a:pt x="38" y="83"/>
                </a:lnTo>
                <a:lnTo>
                  <a:pt x="38" y="83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6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39" y="88"/>
                </a:lnTo>
                <a:lnTo>
                  <a:pt x="39" y="88"/>
                </a:lnTo>
                <a:lnTo>
                  <a:pt x="39" y="88"/>
                </a:lnTo>
                <a:lnTo>
                  <a:pt x="39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1" y="90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1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2"/>
                </a:lnTo>
                <a:lnTo>
                  <a:pt x="41" y="93"/>
                </a:lnTo>
                <a:lnTo>
                  <a:pt x="41" y="93"/>
                </a:lnTo>
                <a:lnTo>
                  <a:pt x="42" y="93"/>
                </a:lnTo>
                <a:lnTo>
                  <a:pt x="42" y="93"/>
                </a:lnTo>
                <a:lnTo>
                  <a:pt x="42" y="93"/>
                </a:lnTo>
                <a:lnTo>
                  <a:pt x="42" y="93"/>
                </a:lnTo>
                <a:lnTo>
                  <a:pt x="42" y="93"/>
                </a:lnTo>
                <a:lnTo>
                  <a:pt x="42" y="93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2" y="95"/>
                </a:lnTo>
                <a:lnTo>
                  <a:pt x="43" y="95"/>
                </a:lnTo>
                <a:lnTo>
                  <a:pt x="43" y="95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6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7"/>
                </a:lnTo>
                <a:lnTo>
                  <a:pt x="43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99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5" y="100"/>
                </a:lnTo>
                <a:lnTo>
                  <a:pt x="45" y="100"/>
                </a:lnTo>
                <a:lnTo>
                  <a:pt x="45" y="100"/>
                </a:lnTo>
                <a:lnTo>
                  <a:pt x="45" y="100"/>
                </a:lnTo>
                <a:lnTo>
                  <a:pt x="45" y="100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2"/>
                </a:lnTo>
                <a:lnTo>
                  <a:pt x="45" y="102"/>
                </a:lnTo>
                <a:lnTo>
                  <a:pt x="46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5"/>
                </a:lnTo>
                <a:lnTo>
                  <a:pt x="46" y="105"/>
                </a:lnTo>
                <a:lnTo>
                  <a:pt x="47" y="105"/>
                </a:lnTo>
                <a:lnTo>
                  <a:pt x="47" y="105"/>
                </a:lnTo>
                <a:lnTo>
                  <a:pt x="47" y="105"/>
                </a:lnTo>
                <a:lnTo>
                  <a:pt x="47" y="105"/>
                </a:lnTo>
                <a:lnTo>
                  <a:pt x="47" y="105"/>
                </a:lnTo>
                <a:lnTo>
                  <a:pt x="47" y="105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6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lnTo>
                  <a:pt x="48" y="107"/>
                </a:lnTo>
                <a:lnTo>
                  <a:pt x="48" y="107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09"/>
                </a:lnTo>
                <a:lnTo>
                  <a:pt x="48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1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49" y="112"/>
                </a:lnTo>
                <a:lnTo>
                  <a:pt x="50" y="112"/>
                </a:lnTo>
                <a:lnTo>
                  <a:pt x="50" y="112"/>
                </a:lnTo>
                <a:lnTo>
                  <a:pt x="50" y="112"/>
                </a:lnTo>
                <a:lnTo>
                  <a:pt x="50" y="112"/>
                </a:lnTo>
                <a:lnTo>
                  <a:pt x="50" y="112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3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1" y="114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5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6"/>
                </a:lnTo>
                <a:lnTo>
                  <a:pt x="51" y="117"/>
                </a:lnTo>
                <a:lnTo>
                  <a:pt x="51" y="117"/>
                </a:lnTo>
                <a:lnTo>
                  <a:pt x="52" y="117"/>
                </a:lnTo>
                <a:lnTo>
                  <a:pt x="52" y="117"/>
                </a:lnTo>
                <a:lnTo>
                  <a:pt x="52" y="117"/>
                </a:lnTo>
                <a:lnTo>
                  <a:pt x="52" y="117"/>
                </a:lnTo>
                <a:lnTo>
                  <a:pt x="52" y="117"/>
                </a:lnTo>
                <a:lnTo>
                  <a:pt x="52" y="117"/>
                </a:lnTo>
                <a:lnTo>
                  <a:pt x="52" y="117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9"/>
                </a:lnTo>
                <a:lnTo>
                  <a:pt x="52" y="119"/>
                </a:lnTo>
                <a:lnTo>
                  <a:pt x="52" y="119"/>
                </a:lnTo>
                <a:lnTo>
                  <a:pt x="52" y="119"/>
                </a:lnTo>
                <a:lnTo>
                  <a:pt x="52" y="119"/>
                </a:lnTo>
                <a:lnTo>
                  <a:pt x="53" y="119"/>
                </a:lnTo>
                <a:lnTo>
                  <a:pt x="53" y="119"/>
                </a:lnTo>
                <a:lnTo>
                  <a:pt x="53" y="119"/>
                </a:lnTo>
                <a:lnTo>
                  <a:pt x="53" y="119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0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3" y="121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2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4"/>
                </a:lnTo>
                <a:lnTo>
                  <a:pt x="54" y="124"/>
                </a:lnTo>
                <a:lnTo>
                  <a:pt x="54" y="124"/>
                </a:lnTo>
                <a:lnTo>
                  <a:pt x="55" y="124"/>
                </a:lnTo>
                <a:lnTo>
                  <a:pt x="55" y="124"/>
                </a:lnTo>
                <a:lnTo>
                  <a:pt x="55" y="124"/>
                </a:lnTo>
                <a:lnTo>
                  <a:pt x="55" y="124"/>
                </a:lnTo>
                <a:lnTo>
                  <a:pt x="55" y="124"/>
                </a:lnTo>
                <a:lnTo>
                  <a:pt x="55" y="124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5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5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7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0"/>
                </a:lnTo>
                <a:lnTo>
                  <a:pt x="57" y="131"/>
                </a:lnTo>
                <a:lnTo>
                  <a:pt x="57" y="131"/>
                </a:lnTo>
                <a:lnTo>
                  <a:pt x="57" y="131"/>
                </a:lnTo>
                <a:lnTo>
                  <a:pt x="58" y="131"/>
                </a:lnTo>
                <a:lnTo>
                  <a:pt x="58" y="131"/>
                </a:lnTo>
                <a:lnTo>
                  <a:pt x="58" y="131"/>
                </a:lnTo>
                <a:lnTo>
                  <a:pt x="58" y="131"/>
                </a:lnTo>
                <a:lnTo>
                  <a:pt x="58" y="131"/>
                </a:lnTo>
                <a:lnTo>
                  <a:pt x="58" y="131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3"/>
                </a:lnTo>
                <a:lnTo>
                  <a:pt x="58" y="133"/>
                </a:lnTo>
                <a:lnTo>
                  <a:pt x="58" y="133"/>
                </a:lnTo>
                <a:lnTo>
                  <a:pt x="58" y="133"/>
                </a:lnTo>
                <a:lnTo>
                  <a:pt x="58" y="133"/>
                </a:lnTo>
                <a:lnTo>
                  <a:pt x="58" y="133"/>
                </a:lnTo>
                <a:lnTo>
                  <a:pt x="58" y="133"/>
                </a:lnTo>
                <a:lnTo>
                  <a:pt x="59" y="133"/>
                </a:lnTo>
                <a:lnTo>
                  <a:pt x="59" y="133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4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5"/>
                </a:lnTo>
                <a:lnTo>
                  <a:pt x="59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7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1" y="138"/>
                </a:lnTo>
                <a:lnTo>
                  <a:pt x="61" y="138"/>
                </a:lnTo>
                <a:lnTo>
                  <a:pt x="61" y="138"/>
                </a:lnTo>
                <a:lnTo>
                  <a:pt x="61" y="138"/>
                </a:lnTo>
                <a:lnTo>
                  <a:pt x="61" y="138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39"/>
                </a:lnTo>
                <a:lnTo>
                  <a:pt x="61" y="140"/>
                </a:lnTo>
                <a:lnTo>
                  <a:pt x="61" y="140"/>
                </a:lnTo>
                <a:lnTo>
                  <a:pt x="61" y="140"/>
                </a:lnTo>
                <a:lnTo>
                  <a:pt x="61" y="140"/>
                </a:lnTo>
                <a:lnTo>
                  <a:pt x="61" y="140"/>
                </a:lnTo>
                <a:lnTo>
                  <a:pt x="61" y="140"/>
                </a:lnTo>
                <a:lnTo>
                  <a:pt x="61" y="140"/>
                </a:lnTo>
                <a:lnTo>
                  <a:pt x="62" y="140"/>
                </a:lnTo>
                <a:lnTo>
                  <a:pt x="62" y="140"/>
                </a:lnTo>
                <a:lnTo>
                  <a:pt x="62" y="140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1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3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5"/>
                </a:lnTo>
                <a:lnTo>
                  <a:pt x="63" y="145"/>
                </a:lnTo>
                <a:lnTo>
                  <a:pt x="63" y="145"/>
                </a:lnTo>
                <a:lnTo>
                  <a:pt x="64" y="145"/>
                </a:lnTo>
                <a:lnTo>
                  <a:pt x="64" y="145"/>
                </a:lnTo>
                <a:lnTo>
                  <a:pt x="64" y="145"/>
                </a:lnTo>
                <a:lnTo>
                  <a:pt x="64" y="145"/>
                </a:lnTo>
                <a:lnTo>
                  <a:pt x="64" y="145"/>
                </a:lnTo>
                <a:lnTo>
                  <a:pt x="64" y="145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5" y="147"/>
                </a:lnTo>
                <a:lnTo>
                  <a:pt x="65" y="147"/>
                </a:lnTo>
                <a:lnTo>
                  <a:pt x="65" y="147"/>
                </a:lnTo>
                <a:lnTo>
                  <a:pt x="65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5" y="149"/>
                </a:lnTo>
                <a:lnTo>
                  <a:pt x="65" y="149"/>
                </a:lnTo>
                <a:lnTo>
                  <a:pt x="65" y="149"/>
                </a:lnTo>
                <a:lnTo>
                  <a:pt x="65" y="149"/>
                </a:lnTo>
                <a:lnTo>
                  <a:pt x="65" y="149"/>
                </a:lnTo>
                <a:lnTo>
                  <a:pt x="65" y="149"/>
                </a:lnTo>
                <a:lnTo>
                  <a:pt x="65" y="149"/>
                </a:lnTo>
                <a:lnTo>
                  <a:pt x="66" y="149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1"/>
                </a:lnTo>
                <a:lnTo>
                  <a:pt x="66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3"/>
                </a:lnTo>
                <a:lnTo>
                  <a:pt x="67" y="154"/>
                </a:lnTo>
                <a:lnTo>
                  <a:pt x="67" y="154"/>
                </a:lnTo>
                <a:lnTo>
                  <a:pt x="67" y="154"/>
                </a:lnTo>
                <a:lnTo>
                  <a:pt x="68" y="154"/>
                </a:lnTo>
                <a:lnTo>
                  <a:pt x="68" y="154"/>
                </a:lnTo>
                <a:lnTo>
                  <a:pt x="68" y="154"/>
                </a:lnTo>
                <a:lnTo>
                  <a:pt x="68" y="154"/>
                </a:lnTo>
                <a:lnTo>
                  <a:pt x="68" y="154"/>
                </a:lnTo>
                <a:lnTo>
                  <a:pt x="68" y="154"/>
                </a:lnTo>
                <a:lnTo>
                  <a:pt x="68" y="154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5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9" y="156"/>
                </a:lnTo>
                <a:lnTo>
                  <a:pt x="69" y="156"/>
                </a:lnTo>
                <a:lnTo>
                  <a:pt x="69" y="156"/>
                </a:lnTo>
                <a:lnTo>
                  <a:pt x="69" y="156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7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70" y="158"/>
                </a:lnTo>
                <a:lnTo>
                  <a:pt x="70" y="158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59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1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2"/>
                </a:lnTo>
                <a:lnTo>
                  <a:pt x="71" y="163"/>
                </a:lnTo>
                <a:lnTo>
                  <a:pt x="71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3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5"/>
                </a:lnTo>
                <a:lnTo>
                  <a:pt x="72" y="165"/>
                </a:lnTo>
                <a:lnTo>
                  <a:pt x="72" y="165"/>
                </a:lnTo>
                <a:lnTo>
                  <a:pt x="73" y="165"/>
                </a:lnTo>
                <a:lnTo>
                  <a:pt x="73" y="165"/>
                </a:lnTo>
                <a:lnTo>
                  <a:pt x="73" y="165"/>
                </a:lnTo>
                <a:lnTo>
                  <a:pt x="73" y="165"/>
                </a:lnTo>
                <a:lnTo>
                  <a:pt x="73" y="165"/>
                </a:lnTo>
                <a:lnTo>
                  <a:pt x="73" y="165"/>
                </a:lnTo>
                <a:lnTo>
                  <a:pt x="73" y="165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6"/>
                </a:lnTo>
                <a:lnTo>
                  <a:pt x="73" y="167"/>
                </a:lnTo>
                <a:lnTo>
                  <a:pt x="73" y="167"/>
                </a:lnTo>
                <a:lnTo>
                  <a:pt x="73" y="167"/>
                </a:lnTo>
                <a:lnTo>
                  <a:pt x="73" y="167"/>
                </a:lnTo>
                <a:lnTo>
                  <a:pt x="73" y="167"/>
                </a:lnTo>
                <a:lnTo>
                  <a:pt x="74" y="167"/>
                </a:lnTo>
                <a:lnTo>
                  <a:pt x="74" y="167"/>
                </a:lnTo>
                <a:lnTo>
                  <a:pt x="74" y="167"/>
                </a:lnTo>
                <a:lnTo>
                  <a:pt x="74" y="167"/>
                </a:lnTo>
                <a:lnTo>
                  <a:pt x="74" y="167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9"/>
                </a:lnTo>
                <a:lnTo>
                  <a:pt x="74" y="169"/>
                </a:lnTo>
                <a:lnTo>
                  <a:pt x="74" y="169"/>
                </a:lnTo>
                <a:lnTo>
                  <a:pt x="74" y="169"/>
                </a:lnTo>
                <a:lnTo>
                  <a:pt x="74" y="169"/>
                </a:lnTo>
                <a:lnTo>
                  <a:pt x="74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7" y="173"/>
                </a:lnTo>
                <a:lnTo>
                  <a:pt x="77" y="173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4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7" y="175"/>
                </a:lnTo>
                <a:lnTo>
                  <a:pt x="78" y="175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8" y="177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8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79" y="179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0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0" y="181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3"/>
                </a:lnTo>
                <a:lnTo>
                  <a:pt x="81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4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5"/>
                </a:lnTo>
                <a:lnTo>
                  <a:pt x="82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6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7"/>
                </a:lnTo>
                <a:lnTo>
                  <a:pt x="83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8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0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5" y="191"/>
                </a:lnTo>
                <a:lnTo>
                  <a:pt x="86" y="191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6" y="193"/>
                </a:lnTo>
                <a:lnTo>
                  <a:pt x="87" y="193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4"/>
                </a:ln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8" y="195"/>
                </a:lnTo>
                <a:lnTo>
                  <a:pt x="88" y="195"/>
                </a:lnTo>
                <a:lnTo>
                  <a:pt x="88" y="195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6"/>
                </a:lnTo>
                <a:lnTo>
                  <a:pt x="88" y="197"/>
                </a:lnTo>
                <a:lnTo>
                  <a:pt x="88" y="197"/>
                </a:lnTo>
                <a:lnTo>
                  <a:pt x="88" y="197"/>
                </a:lnTo>
                <a:lnTo>
                  <a:pt x="88" y="197"/>
                </a:lnTo>
                <a:lnTo>
                  <a:pt x="88" y="197"/>
                </a:lnTo>
                <a:lnTo>
                  <a:pt x="88" y="197"/>
                </a:lnTo>
                <a:lnTo>
                  <a:pt x="88" y="197"/>
                </a:lnTo>
                <a:lnTo>
                  <a:pt x="88" y="197"/>
                </a:lnTo>
                <a:lnTo>
                  <a:pt x="89" y="197"/>
                </a:lnTo>
                <a:lnTo>
                  <a:pt x="89" y="197"/>
                </a:lnTo>
                <a:lnTo>
                  <a:pt x="89" y="197"/>
                </a:lnTo>
                <a:lnTo>
                  <a:pt x="89" y="197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8"/>
                </a:lnTo>
                <a:lnTo>
                  <a:pt x="89" y="199"/>
                </a:lnTo>
                <a:lnTo>
                  <a:pt x="89" y="199"/>
                </a:lnTo>
                <a:lnTo>
                  <a:pt x="89" y="199"/>
                </a:lnTo>
                <a:lnTo>
                  <a:pt x="89" y="199"/>
                </a:lnTo>
                <a:lnTo>
                  <a:pt x="89" y="199"/>
                </a:lnTo>
                <a:lnTo>
                  <a:pt x="89" y="199"/>
                </a:lnTo>
                <a:lnTo>
                  <a:pt x="90" y="199"/>
                </a:lnTo>
                <a:lnTo>
                  <a:pt x="90" y="199"/>
                </a:lnTo>
                <a:lnTo>
                  <a:pt x="90" y="199"/>
                </a:lnTo>
                <a:lnTo>
                  <a:pt x="90" y="199"/>
                </a:lnTo>
                <a:lnTo>
                  <a:pt x="90" y="199"/>
                </a:lnTo>
                <a:lnTo>
                  <a:pt x="90" y="199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0"/>
                </a:lnTo>
                <a:lnTo>
                  <a:pt x="90" y="201"/>
                </a:lnTo>
                <a:lnTo>
                  <a:pt x="90" y="201"/>
                </a:lnTo>
                <a:lnTo>
                  <a:pt x="90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1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2"/>
                </a:lnTo>
                <a:lnTo>
                  <a:pt x="91" y="203"/>
                </a:lnTo>
                <a:lnTo>
                  <a:pt x="91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3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2" y="204"/>
                </a:lnTo>
                <a:lnTo>
                  <a:pt x="93" y="204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5"/>
                </a:lnTo>
                <a:lnTo>
                  <a:pt x="93" y="206"/>
                </a:lnTo>
                <a:lnTo>
                  <a:pt x="93" y="206"/>
                </a:lnTo>
                <a:lnTo>
                  <a:pt x="93" y="206"/>
                </a:lnTo>
                <a:lnTo>
                  <a:pt x="93" y="206"/>
                </a:lnTo>
                <a:lnTo>
                  <a:pt x="93" y="206"/>
                </a:lnTo>
                <a:lnTo>
                  <a:pt x="93" y="206"/>
                </a:lnTo>
                <a:lnTo>
                  <a:pt x="93" y="206"/>
                </a:lnTo>
                <a:lnTo>
                  <a:pt x="93" y="206"/>
                </a:lnTo>
                <a:lnTo>
                  <a:pt x="94" y="206"/>
                </a:lnTo>
                <a:lnTo>
                  <a:pt x="94" y="206"/>
                </a:lnTo>
                <a:lnTo>
                  <a:pt x="94" y="206"/>
                </a:lnTo>
                <a:lnTo>
                  <a:pt x="94" y="206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8"/>
                </a:lnTo>
                <a:lnTo>
                  <a:pt x="94" y="208"/>
                </a:lnTo>
                <a:lnTo>
                  <a:pt x="94" y="208"/>
                </a:lnTo>
                <a:lnTo>
                  <a:pt x="94" y="208"/>
                </a:lnTo>
                <a:lnTo>
                  <a:pt x="94" y="208"/>
                </a:lnTo>
                <a:lnTo>
                  <a:pt x="95" y="208"/>
                </a:lnTo>
                <a:lnTo>
                  <a:pt x="95" y="208"/>
                </a:lnTo>
                <a:lnTo>
                  <a:pt x="95" y="208"/>
                </a:lnTo>
                <a:lnTo>
                  <a:pt x="95" y="208"/>
                </a:lnTo>
                <a:lnTo>
                  <a:pt x="95" y="208"/>
                </a:lnTo>
                <a:lnTo>
                  <a:pt x="95" y="208"/>
                </a:lnTo>
                <a:lnTo>
                  <a:pt x="95" y="208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09"/>
                </a:lnTo>
                <a:lnTo>
                  <a:pt x="95" y="210"/>
                </a:lnTo>
                <a:lnTo>
                  <a:pt x="95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0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6" y="211"/>
                </a:lnTo>
                <a:lnTo>
                  <a:pt x="97" y="211"/>
                </a:lnTo>
                <a:lnTo>
                  <a:pt x="97" y="211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2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98" y="213"/>
                </a:lnTo>
                <a:lnTo>
                  <a:pt x="98" y="213"/>
                </a:lnTo>
                <a:lnTo>
                  <a:pt x="98" y="213"/>
                </a:lnTo>
                <a:lnTo>
                  <a:pt x="98" y="213"/>
                </a:lnTo>
                <a:lnTo>
                  <a:pt x="98" y="213"/>
                </a:lnTo>
                <a:lnTo>
                  <a:pt x="98" y="213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4"/>
                </a:lnTo>
                <a:lnTo>
                  <a:pt x="98" y="215"/>
                </a:lnTo>
                <a:lnTo>
                  <a:pt x="98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100" y="216"/>
                </a:lnTo>
                <a:lnTo>
                  <a:pt x="100" y="216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0" y="218"/>
                </a:lnTo>
                <a:lnTo>
                  <a:pt x="100" y="218"/>
                </a:lnTo>
                <a:lnTo>
                  <a:pt x="100" y="218"/>
                </a:lnTo>
                <a:lnTo>
                  <a:pt x="100" y="218"/>
                </a:lnTo>
                <a:lnTo>
                  <a:pt x="100" y="218"/>
                </a:lnTo>
                <a:lnTo>
                  <a:pt x="100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8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0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2" y="221"/>
                </a:lnTo>
                <a:lnTo>
                  <a:pt x="103" y="221"/>
                </a:lnTo>
                <a:lnTo>
                  <a:pt x="103" y="221"/>
                </a:lnTo>
                <a:lnTo>
                  <a:pt x="103" y="221"/>
                </a:lnTo>
                <a:lnTo>
                  <a:pt x="103" y="221"/>
                </a:lnTo>
                <a:lnTo>
                  <a:pt x="103" y="221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2"/>
                </a:lnTo>
                <a:lnTo>
                  <a:pt x="103" y="223"/>
                </a:lnTo>
                <a:lnTo>
                  <a:pt x="103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5" y="224"/>
                </a:lnTo>
                <a:lnTo>
                  <a:pt x="105" y="224"/>
                </a:lnTo>
                <a:lnTo>
                  <a:pt x="105" y="224"/>
                </a:lnTo>
                <a:lnTo>
                  <a:pt x="105" y="224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5"/>
                </a:lnTo>
                <a:lnTo>
                  <a:pt x="105" y="226"/>
                </a:lnTo>
                <a:lnTo>
                  <a:pt x="105" y="226"/>
                </a:lnTo>
                <a:lnTo>
                  <a:pt x="105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6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6" y="227"/>
                </a:lnTo>
                <a:lnTo>
                  <a:pt x="107" y="227"/>
                </a:lnTo>
                <a:lnTo>
                  <a:pt x="107" y="227"/>
                </a:lnTo>
                <a:lnTo>
                  <a:pt x="107" y="227"/>
                </a:lnTo>
                <a:lnTo>
                  <a:pt x="107" y="227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8"/>
                </a:lnTo>
                <a:lnTo>
                  <a:pt x="107" y="229"/>
                </a:lnTo>
                <a:lnTo>
                  <a:pt x="107" y="229"/>
                </a:lnTo>
                <a:lnTo>
                  <a:pt x="107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29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8" y="230"/>
                </a:lnTo>
                <a:lnTo>
                  <a:pt x="109" y="230"/>
                </a:lnTo>
                <a:lnTo>
                  <a:pt x="109" y="230"/>
                </a:lnTo>
                <a:lnTo>
                  <a:pt x="109" y="230"/>
                </a:lnTo>
                <a:lnTo>
                  <a:pt x="109" y="230"/>
                </a:lnTo>
                <a:lnTo>
                  <a:pt x="109" y="230"/>
                </a:lnTo>
                <a:lnTo>
                  <a:pt x="109" y="230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1"/>
                </a:lnTo>
                <a:lnTo>
                  <a:pt x="109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2"/>
                </a:lnTo>
                <a:lnTo>
                  <a:pt x="110" y="233"/>
                </a:lnTo>
                <a:lnTo>
                  <a:pt x="110" y="233"/>
                </a:lnTo>
                <a:lnTo>
                  <a:pt x="110" y="233"/>
                </a:lnTo>
                <a:lnTo>
                  <a:pt x="110" y="233"/>
                </a:lnTo>
                <a:lnTo>
                  <a:pt x="110" y="233"/>
                </a:lnTo>
                <a:lnTo>
                  <a:pt x="110" y="233"/>
                </a:lnTo>
                <a:lnTo>
                  <a:pt x="110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3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1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5"/>
                </a:lnTo>
                <a:lnTo>
                  <a:pt x="112" y="236"/>
                </a:lnTo>
                <a:lnTo>
                  <a:pt x="112" y="236"/>
                </a:lnTo>
                <a:lnTo>
                  <a:pt x="112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6"/>
                </a:lnTo>
                <a:lnTo>
                  <a:pt x="113" y="237"/>
                </a:lnTo>
                <a:lnTo>
                  <a:pt x="113" y="237"/>
                </a:lnTo>
                <a:lnTo>
                  <a:pt x="113" y="237"/>
                </a:lnTo>
                <a:lnTo>
                  <a:pt x="113" y="237"/>
                </a:lnTo>
                <a:lnTo>
                  <a:pt x="113" y="237"/>
                </a:lnTo>
                <a:lnTo>
                  <a:pt x="113" y="237"/>
                </a:lnTo>
                <a:lnTo>
                  <a:pt x="113" y="237"/>
                </a:lnTo>
                <a:lnTo>
                  <a:pt x="113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7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4" y="238"/>
                </a:lnTo>
                <a:lnTo>
                  <a:pt x="115" y="238"/>
                </a:lnTo>
                <a:lnTo>
                  <a:pt x="115" y="238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39"/>
                </a:lnTo>
                <a:lnTo>
                  <a:pt x="115" y="240"/>
                </a:lnTo>
                <a:lnTo>
                  <a:pt x="115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0"/>
                </a:lnTo>
                <a:lnTo>
                  <a:pt x="116" y="241"/>
                </a:lnTo>
                <a:lnTo>
                  <a:pt x="116" y="241"/>
                </a:lnTo>
                <a:lnTo>
                  <a:pt x="116" y="241"/>
                </a:lnTo>
                <a:lnTo>
                  <a:pt x="116" y="241"/>
                </a:lnTo>
                <a:lnTo>
                  <a:pt x="116" y="241"/>
                </a:lnTo>
                <a:lnTo>
                  <a:pt x="116" y="241"/>
                </a:lnTo>
                <a:lnTo>
                  <a:pt x="116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1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7" y="242"/>
                </a:lnTo>
                <a:lnTo>
                  <a:pt x="118" y="242"/>
                </a:lnTo>
                <a:lnTo>
                  <a:pt x="118" y="242"/>
                </a:lnTo>
                <a:lnTo>
                  <a:pt x="118" y="242"/>
                </a:lnTo>
                <a:lnTo>
                  <a:pt x="118" y="242"/>
                </a:lnTo>
                <a:lnTo>
                  <a:pt x="118" y="242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8" y="243"/>
                </a:lnTo>
                <a:lnTo>
                  <a:pt x="119" y="243"/>
                </a:lnTo>
                <a:lnTo>
                  <a:pt x="119" y="243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19" y="245"/>
                </a:lnTo>
                <a:lnTo>
                  <a:pt x="119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5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6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1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7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2" y="248"/>
                </a:lnTo>
                <a:lnTo>
                  <a:pt x="123" y="248"/>
                </a:lnTo>
                <a:lnTo>
                  <a:pt x="123" y="248"/>
                </a:lnTo>
                <a:lnTo>
                  <a:pt x="123" y="248"/>
                </a:lnTo>
                <a:lnTo>
                  <a:pt x="123" y="248"/>
                </a:lnTo>
                <a:lnTo>
                  <a:pt x="123" y="248"/>
                </a:lnTo>
                <a:lnTo>
                  <a:pt x="123" y="248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3" y="249"/>
                </a:lnTo>
                <a:lnTo>
                  <a:pt x="124" y="249"/>
                </a:lnTo>
                <a:lnTo>
                  <a:pt x="124" y="249"/>
                </a:lnTo>
                <a:lnTo>
                  <a:pt x="124" y="249"/>
                </a:lnTo>
                <a:lnTo>
                  <a:pt x="124" y="249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4" y="250"/>
                </a:lnTo>
                <a:lnTo>
                  <a:pt x="125" y="250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1"/>
                </a:lnTo>
                <a:lnTo>
                  <a:pt x="125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6" y="253"/>
                </a:lnTo>
                <a:lnTo>
                  <a:pt x="126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3"/>
                </a:lnTo>
                <a:lnTo>
                  <a:pt x="127" y="254"/>
                </a:lnTo>
                <a:lnTo>
                  <a:pt x="127" y="254"/>
                </a:lnTo>
                <a:lnTo>
                  <a:pt x="127" y="254"/>
                </a:lnTo>
                <a:lnTo>
                  <a:pt x="127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5"/>
                </a:lnTo>
                <a:lnTo>
                  <a:pt x="128" y="255"/>
                </a:lnTo>
                <a:lnTo>
                  <a:pt x="128" y="255"/>
                </a:lnTo>
                <a:lnTo>
                  <a:pt x="128" y="255"/>
                </a:lnTo>
                <a:lnTo>
                  <a:pt x="128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5"/>
                </a:lnTo>
                <a:lnTo>
                  <a:pt x="129" y="256"/>
                </a:lnTo>
                <a:lnTo>
                  <a:pt x="129" y="256"/>
                </a:lnTo>
                <a:lnTo>
                  <a:pt x="129" y="256"/>
                </a:lnTo>
                <a:lnTo>
                  <a:pt x="129" y="256"/>
                </a:lnTo>
                <a:lnTo>
                  <a:pt x="129" y="256"/>
                </a:lnTo>
                <a:lnTo>
                  <a:pt x="129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6"/>
                </a:lnTo>
                <a:lnTo>
                  <a:pt x="130" y="257"/>
                </a:lnTo>
                <a:lnTo>
                  <a:pt x="130" y="257"/>
                </a:lnTo>
                <a:lnTo>
                  <a:pt x="130" y="257"/>
                </a:lnTo>
                <a:lnTo>
                  <a:pt x="130" y="257"/>
                </a:lnTo>
                <a:lnTo>
                  <a:pt x="130" y="257"/>
                </a:lnTo>
                <a:lnTo>
                  <a:pt x="130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7"/>
                </a:lnTo>
                <a:lnTo>
                  <a:pt x="131" y="258"/>
                </a:lnTo>
                <a:lnTo>
                  <a:pt x="131" y="258"/>
                </a:lnTo>
                <a:lnTo>
                  <a:pt x="131" y="258"/>
                </a:lnTo>
                <a:lnTo>
                  <a:pt x="131" y="258"/>
                </a:lnTo>
                <a:lnTo>
                  <a:pt x="131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59"/>
                </a:lnTo>
                <a:lnTo>
                  <a:pt x="132" y="259"/>
                </a:lnTo>
                <a:lnTo>
                  <a:pt x="132" y="259"/>
                </a:lnTo>
                <a:lnTo>
                  <a:pt x="132" y="259"/>
                </a:lnTo>
                <a:lnTo>
                  <a:pt x="132" y="259"/>
                </a:lnTo>
                <a:lnTo>
                  <a:pt x="132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59"/>
                </a:lnTo>
                <a:lnTo>
                  <a:pt x="133" y="260"/>
                </a:lnTo>
                <a:lnTo>
                  <a:pt x="133" y="260"/>
                </a:lnTo>
                <a:lnTo>
                  <a:pt x="133" y="260"/>
                </a:lnTo>
                <a:lnTo>
                  <a:pt x="133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0"/>
                </a:lnTo>
                <a:lnTo>
                  <a:pt x="134" y="261"/>
                </a:lnTo>
                <a:lnTo>
                  <a:pt x="134" y="261"/>
                </a:lnTo>
                <a:lnTo>
                  <a:pt x="134" y="261"/>
                </a:lnTo>
                <a:lnTo>
                  <a:pt x="134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1"/>
                </a:lnTo>
                <a:lnTo>
                  <a:pt x="135" y="262"/>
                </a:lnTo>
                <a:lnTo>
                  <a:pt x="135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6" y="262"/>
                </a:lnTo>
                <a:lnTo>
                  <a:pt x="137" y="262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7" y="263"/>
                </a:lnTo>
                <a:lnTo>
                  <a:pt x="138" y="263"/>
                </a:lnTo>
                <a:lnTo>
                  <a:pt x="138" y="263"/>
                </a:lnTo>
                <a:lnTo>
                  <a:pt x="138" y="263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8" y="264"/>
                </a:lnTo>
                <a:lnTo>
                  <a:pt x="139" y="264"/>
                </a:lnTo>
                <a:lnTo>
                  <a:pt x="139" y="264"/>
                </a:lnTo>
                <a:lnTo>
                  <a:pt x="139" y="264"/>
                </a:lnTo>
                <a:lnTo>
                  <a:pt x="139" y="264"/>
                </a:lnTo>
                <a:lnTo>
                  <a:pt x="139" y="264"/>
                </a:lnTo>
                <a:lnTo>
                  <a:pt x="139" y="264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39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5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0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6"/>
                </a:lnTo>
                <a:lnTo>
                  <a:pt x="141" y="267"/>
                </a:lnTo>
                <a:lnTo>
                  <a:pt x="141" y="267"/>
                </a:lnTo>
                <a:lnTo>
                  <a:pt x="141" y="267"/>
                </a:lnTo>
                <a:lnTo>
                  <a:pt x="141" y="267"/>
                </a:lnTo>
                <a:lnTo>
                  <a:pt x="141" y="267"/>
                </a:lnTo>
                <a:lnTo>
                  <a:pt x="141" y="267"/>
                </a:lnTo>
                <a:lnTo>
                  <a:pt x="141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7"/>
                </a:lnTo>
                <a:lnTo>
                  <a:pt x="142" y="268"/>
                </a:lnTo>
                <a:lnTo>
                  <a:pt x="142" y="268"/>
                </a:lnTo>
                <a:lnTo>
                  <a:pt x="142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3" y="268"/>
                </a:lnTo>
                <a:lnTo>
                  <a:pt x="144" y="268"/>
                </a:lnTo>
                <a:lnTo>
                  <a:pt x="144" y="268"/>
                </a:lnTo>
                <a:lnTo>
                  <a:pt x="144" y="268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4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69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5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0"/>
                </a:lnTo>
                <a:lnTo>
                  <a:pt x="146" y="271"/>
                </a:lnTo>
                <a:lnTo>
                  <a:pt x="146" y="271"/>
                </a:lnTo>
                <a:lnTo>
                  <a:pt x="146" y="271"/>
                </a:lnTo>
                <a:lnTo>
                  <a:pt x="146" y="271"/>
                </a:lnTo>
                <a:lnTo>
                  <a:pt x="146" y="271"/>
                </a:lnTo>
                <a:lnTo>
                  <a:pt x="146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7" y="271"/>
                </a:lnTo>
                <a:lnTo>
                  <a:pt x="148" y="271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2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49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3"/>
                </a:lnTo>
                <a:lnTo>
                  <a:pt x="150" y="274"/>
                </a:lnTo>
                <a:lnTo>
                  <a:pt x="150" y="274"/>
                </a:lnTo>
                <a:lnTo>
                  <a:pt x="150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1" y="274"/>
                </a:lnTo>
                <a:lnTo>
                  <a:pt x="152" y="274"/>
                </a:lnTo>
                <a:lnTo>
                  <a:pt x="152" y="274"/>
                </a:lnTo>
                <a:lnTo>
                  <a:pt x="152" y="274"/>
                </a:lnTo>
                <a:lnTo>
                  <a:pt x="152" y="274"/>
                </a:lnTo>
                <a:lnTo>
                  <a:pt x="152" y="274"/>
                </a:lnTo>
                <a:lnTo>
                  <a:pt x="152" y="274"/>
                </a:lnTo>
                <a:lnTo>
                  <a:pt x="152" y="274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2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5"/>
                </a:lnTo>
                <a:lnTo>
                  <a:pt x="153" y="276"/>
                </a:lnTo>
                <a:lnTo>
                  <a:pt x="153" y="276"/>
                </a:lnTo>
                <a:lnTo>
                  <a:pt x="153" y="276"/>
                </a:lnTo>
                <a:lnTo>
                  <a:pt x="153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4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6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5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7"/>
                </a:lnTo>
                <a:lnTo>
                  <a:pt x="156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7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8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8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59" y="279"/>
                </a:lnTo>
                <a:lnTo>
                  <a:pt x="160" y="279"/>
                </a:lnTo>
                <a:lnTo>
                  <a:pt x="160" y="279"/>
                </a:lnTo>
                <a:lnTo>
                  <a:pt x="160" y="279"/>
                </a:lnTo>
                <a:lnTo>
                  <a:pt x="160" y="279"/>
                </a:lnTo>
                <a:lnTo>
                  <a:pt x="160" y="279"/>
                </a:lnTo>
                <a:lnTo>
                  <a:pt x="160" y="279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0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1" y="280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2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1"/>
                </a:lnTo>
                <a:lnTo>
                  <a:pt x="163" y="282"/>
                </a:lnTo>
                <a:lnTo>
                  <a:pt x="163" y="282"/>
                </a:lnTo>
                <a:lnTo>
                  <a:pt x="163" y="282"/>
                </a:lnTo>
                <a:lnTo>
                  <a:pt x="163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4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2"/>
                </a:lnTo>
                <a:lnTo>
                  <a:pt x="165" y="283"/>
                </a:lnTo>
                <a:lnTo>
                  <a:pt x="165" y="283"/>
                </a:lnTo>
                <a:lnTo>
                  <a:pt x="165" y="283"/>
                </a:lnTo>
                <a:lnTo>
                  <a:pt x="165" y="283"/>
                </a:lnTo>
                <a:lnTo>
                  <a:pt x="165" y="283"/>
                </a:lnTo>
                <a:lnTo>
                  <a:pt x="165" y="283"/>
                </a:lnTo>
                <a:lnTo>
                  <a:pt x="165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6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3"/>
                </a:lnTo>
                <a:lnTo>
                  <a:pt x="167" y="284"/>
                </a:lnTo>
                <a:lnTo>
                  <a:pt x="167" y="284"/>
                </a:lnTo>
                <a:lnTo>
                  <a:pt x="167" y="284"/>
                </a:lnTo>
                <a:lnTo>
                  <a:pt x="167" y="284"/>
                </a:lnTo>
                <a:lnTo>
                  <a:pt x="167" y="284"/>
                </a:lnTo>
                <a:lnTo>
                  <a:pt x="167" y="284"/>
                </a:lnTo>
                <a:lnTo>
                  <a:pt x="167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8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4"/>
                </a:lnTo>
                <a:lnTo>
                  <a:pt x="169" y="285"/>
                </a:lnTo>
                <a:lnTo>
                  <a:pt x="169" y="285"/>
                </a:lnTo>
                <a:lnTo>
                  <a:pt x="169" y="285"/>
                </a:lnTo>
                <a:lnTo>
                  <a:pt x="169" y="285"/>
                </a:lnTo>
                <a:lnTo>
                  <a:pt x="169" y="285"/>
                </a:lnTo>
                <a:lnTo>
                  <a:pt x="169" y="285"/>
                </a:lnTo>
                <a:lnTo>
                  <a:pt x="169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0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5"/>
                </a:lnTo>
                <a:lnTo>
                  <a:pt x="171" y="286"/>
                </a:lnTo>
                <a:lnTo>
                  <a:pt x="171" y="286"/>
                </a:lnTo>
                <a:lnTo>
                  <a:pt x="171" y="286"/>
                </a:lnTo>
                <a:lnTo>
                  <a:pt x="171" y="286"/>
                </a:lnTo>
                <a:lnTo>
                  <a:pt x="171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2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6"/>
                </a:lnTo>
                <a:lnTo>
                  <a:pt x="173" y="287"/>
                </a:lnTo>
                <a:lnTo>
                  <a:pt x="173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5" y="287"/>
                </a:lnTo>
                <a:lnTo>
                  <a:pt x="176" y="287"/>
                </a:lnTo>
                <a:lnTo>
                  <a:pt x="176" y="287"/>
                </a:lnTo>
                <a:lnTo>
                  <a:pt x="176" y="287"/>
                </a:lnTo>
                <a:lnTo>
                  <a:pt x="176" y="287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7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8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8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79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0" y="289"/>
                </a:lnTo>
                <a:lnTo>
                  <a:pt x="181" y="289"/>
                </a:lnTo>
                <a:lnTo>
                  <a:pt x="181" y="289"/>
                </a:lnTo>
                <a:lnTo>
                  <a:pt x="181" y="289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1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2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0"/>
                </a:lnTo>
                <a:lnTo>
                  <a:pt x="183" y="291"/>
                </a:lnTo>
                <a:lnTo>
                  <a:pt x="183" y="291"/>
                </a:lnTo>
                <a:lnTo>
                  <a:pt x="183" y="291"/>
                </a:lnTo>
                <a:lnTo>
                  <a:pt x="183" y="291"/>
                </a:lnTo>
                <a:lnTo>
                  <a:pt x="183" y="291"/>
                </a:lnTo>
                <a:lnTo>
                  <a:pt x="183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4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5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1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6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7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8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2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89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0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3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2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3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4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4"/>
                </a:lnTo>
                <a:lnTo>
                  <a:pt x="195" y="295"/>
                </a:lnTo>
                <a:lnTo>
                  <a:pt x="195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6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8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5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199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1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2" y="296"/>
                </a:lnTo>
                <a:lnTo>
                  <a:pt x="203" y="296"/>
                </a:lnTo>
                <a:lnTo>
                  <a:pt x="203" y="296"/>
                </a:lnTo>
                <a:lnTo>
                  <a:pt x="203" y="296"/>
                </a:lnTo>
                <a:lnTo>
                  <a:pt x="203" y="296"/>
                </a:lnTo>
                <a:lnTo>
                  <a:pt x="203" y="296"/>
                </a:lnTo>
                <a:lnTo>
                  <a:pt x="203" y="296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3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4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5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7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7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09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0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1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2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3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4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299"/>
                </a:lnTo>
                <a:lnTo>
                  <a:pt x="216" y="300"/>
                </a:lnTo>
                <a:lnTo>
                  <a:pt x="216" y="300"/>
                </a:lnTo>
                <a:lnTo>
                  <a:pt x="216" y="300"/>
                </a:lnTo>
                <a:lnTo>
                  <a:pt x="216" y="300"/>
                </a:lnTo>
                <a:lnTo>
                  <a:pt x="216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7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8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19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0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1" y="300"/>
                </a:lnTo>
                <a:lnTo>
                  <a:pt x="222" y="300"/>
                </a:lnTo>
                <a:lnTo>
                  <a:pt x="222" y="300"/>
                </a:lnTo>
                <a:lnTo>
                  <a:pt x="222" y="300"/>
                </a:lnTo>
                <a:lnTo>
                  <a:pt x="222" y="300"/>
                </a:lnTo>
                <a:lnTo>
                  <a:pt x="222" y="300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2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4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5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6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7" y="301"/>
                </a:lnTo>
                <a:lnTo>
                  <a:pt x="228" y="301"/>
                </a:lnTo>
                <a:lnTo>
                  <a:pt x="228" y="301"/>
                </a:lnTo>
                <a:lnTo>
                  <a:pt x="228" y="301"/>
                </a:lnTo>
                <a:lnTo>
                  <a:pt x="228" y="301"/>
                </a:lnTo>
                <a:lnTo>
                  <a:pt x="228" y="301"/>
                </a:lnTo>
                <a:lnTo>
                  <a:pt x="228" y="301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8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29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0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1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2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3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2"/>
                </a:lnTo>
                <a:lnTo>
                  <a:pt x="235" y="302"/>
                </a:lnTo>
                <a:lnTo>
                  <a:pt x="235" y="302"/>
                </a:lnTo>
                <a:lnTo>
                  <a:pt x="235" y="302"/>
                </a:lnTo>
                <a:lnTo>
                  <a:pt x="235" y="302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5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6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7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8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39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0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1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2" y="303"/>
                </a:lnTo>
                <a:lnTo>
                  <a:pt x="243" y="303"/>
                </a:lnTo>
                <a:lnTo>
                  <a:pt x="243" y="303"/>
                </a:lnTo>
                <a:lnTo>
                  <a:pt x="243" y="303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3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4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5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6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7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8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49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0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1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4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2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3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5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6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7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8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0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1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2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3" y="305"/>
                </a:lnTo>
                <a:lnTo>
                  <a:pt x="264" y="305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4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5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6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7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69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0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1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2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4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5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6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7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6"/>
                </a:lnTo>
                <a:lnTo>
                  <a:pt x="278" y="307"/>
                </a:lnTo>
                <a:lnTo>
                  <a:pt x="278" y="307"/>
                </a:lnTo>
                <a:lnTo>
                  <a:pt x="278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79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0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1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2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3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4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5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6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7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8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89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0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1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2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3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4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5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6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8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7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299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0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1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4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5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6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7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8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09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0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1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2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3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4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5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6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7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8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19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0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1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2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3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4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5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6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7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29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0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1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2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3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8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4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5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6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7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8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39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0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1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2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3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4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5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6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7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8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49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0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1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2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3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5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6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7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8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59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0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1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2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3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4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5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6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7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69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0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1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2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3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4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5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6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7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8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79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0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1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2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3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5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6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7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8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89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0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1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2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3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4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5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6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7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8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399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0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1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2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3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4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5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6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7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8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09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0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1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2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3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4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5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6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7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8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19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0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1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2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3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4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5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6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7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8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29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0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1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2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3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4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5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6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7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8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39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0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1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2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3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4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5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6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7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8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49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0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1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2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3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4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5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6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7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8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59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0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1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2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3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4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5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6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  <a:lnTo>
                  <a:pt x="467" y="30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5297255" y="6129217"/>
            <a:ext cx="9527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 smtClean="0"/>
              <a:t>Time</a:t>
            </a:r>
            <a:endParaRPr lang="en-US" b="1" dirty="0"/>
          </a:p>
        </p:txBody>
      </p: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6203457" y="5277637"/>
            <a:ext cx="1385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 smtClean="0"/>
              <a:t>[Solute]</a:t>
            </a:r>
            <a:endParaRPr lang="en-US" b="1" dirty="0"/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4044865" y="4274755"/>
            <a:ext cx="1643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/>
              <a:t>Biomass</a:t>
            </a:r>
            <a:endParaRPr lang="en-US" b="1" dirty="0"/>
          </a:p>
        </p:txBody>
      </p:sp>
      <p:pic>
        <p:nvPicPr>
          <p:cNvPr id="49" name="Picture 4416" descr="Beaker trans backgroun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0871" y="4507442"/>
            <a:ext cx="956907" cy="161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07"/>
          <p:cNvPicPr>
            <a:picLocks noChangeAspect="1" noChangeArrowheads="1"/>
          </p:cNvPicPr>
          <p:nvPr/>
        </p:nvPicPr>
        <p:blipFill>
          <a:blip r:embed="rId3" cstate="screen"/>
          <a:srcRect r="2024" b="779"/>
          <a:stretch>
            <a:fillRect/>
          </a:stretch>
        </p:blipFill>
        <p:spPr bwMode="auto">
          <a:xfrm>
            <a:off x="5869605" y="2993470"/>
            <a:ext cx="3209544" cy="37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1320803" y="2472267"/>
            <a:ext cx="3589867" cy="3635022"/>
            <a:chOff x="1027289" y="2483556"/>
            <a:chExt cx="3589867" cy="3635022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14835" y="3291109"/>
              <a:ext cx="1026499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1896533" y="3307646"/>
              <a:ext cx="395111" cy="699910"/>
            </a:xfrm>
            <a:custGeom>
              <a:avLst/>
              <a:gdLst>
                <a:gd name="connsiteX0" fmla="*/ 180623 w 180623"/>
                <a:gd name="connsiteY0" fmla="*/ 0 h 383822"/>
                <a:gd name="connsiteX1" fmla="*/ 180623 w 180623"/>
                <a:gd name="connsiteY1" fmla="*/ 383822 h 383822"/>
                <a:gd name="connsiteX2" fmla="*/ 0 w 180623"/>
                <a:gd name="connsiteY2" fmla="*/ 383822 h 3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623" h="383822">
                  <a:moveTo>
                    <a:pt x="180623" y="0"/>
                  </a:moveTo>
                  <a:lnTo>
                    <a:pt x="180623" y="383822"/>
                  </a:lnTo>
                  <a:lnTo>
                    <a:pt x="0" y="383822"/>
                  </a:lnTo>
                </a:path>
              </a:pathLst>
            </a:cu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6200000" flipH="1">
              <a:off x="784574" y="4611518"/>
              <a:ext cx="491075" cy="564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666838" y="5576724"/>
              <a:ext cx="721695" cy="7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3239911" y="2483556"/>
              <a:ext cx="0" cy="1490133"/>
            </a:xfrm>
            <a:custGeom>
              <a:avLst/>
              <a:gdLst>
                <a:gd name="connsiteX0" fmla="*/ 0 w 0"/>
                <a:gd name="connsiteY0" fmla="*/ 0 h 1490133"/>
                <a:gd name="connsiteX1" fmla="*/ 0 w 0"/>
                <a:gd name="connsiteY1" fmla="*/ 0 h 1490133"/>
                <a:gd name="connsiteX2" fmla="*/ 0 w 0"/>
                <a:gd name="connsiteY2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490133">
                  <a:moveTo>
                    <a:pt x="0" y="0"/>
                  </a:moveTo>
                  <a:lnTo>
                    <a:pt x="0" y="0"/>
                  </a:lnTo>
                  <a:lnTo>
                    <a:pt x="0" y="1490133"/>
                  </a:lnTo>
                </a:path>
              </a:pathLst>
            </a:cu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40089" y="4346222"/>
              <a:ext cx="609600" cy="632179"/>
            </a:xfrm>
            <a:custGeom>
              <a:avLst/>
              <a:gdLst>
                <a:gd name="connsiteX0" fmla="*/ 0 w 338667"/>
                <a:gd name="connsiteY0" fmla="*/ 0 h 970845"/>
                <a:gd name="connsiteX1" fmla="*/ 158045 w 338667"/>
                <a:gd name="connsiteY1" fmla="*/ 0 h 970845"/>
                <a:gd name="connsiteX2" fmla="*/ 158045 w 338667"/>
                <a:gd name="connsiteY2" fmla="*/ 970845 h 970845"/>
                <a:gd name="connsiteX3" fmla="*/ 338667 w 338667"/>
                <a:gd name="connsiteY3" fmla="*/ 970845 h 97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667" h="970845">
                  <a:moveTo>
                    <a:pt x="0" y="0"/>
                  </a:moveTo>
                  <a:lnTo>
                    <a:pt x="158045" y="0"/>
                  </a:lnTo>
                  <a:lnTo>
                    <a:pt x="158045" y="970845"/>
                  </a:lnTo>
                  <a:lnTo>
                    <a:pt x="338667" y="970845"/>
                  </a:lnTo>
                </a:path>
              </a:pathLst>
            </a:cu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3211686" y="4447827"/>
              <a:ext cx="45719" cy="389469"/>
            </a:xfrm>
            <a:custGeom>
              <a:avLst/>
              <a:gdLst>
                <a:gd name="connsiteX0" fmla="*/ 0 w 0"/>
                <a:gd name="connsiteY0" fmla="*/ 0 h 1490133"/>
                <a:gd name="connsiteX1" fmla="*/ 0 w 0"/>
                <a:gd name="connsiteY1" fmla="*/ 0 h 1490133"/>
                <a:gd name="connsiteX2" fmla="*/ 0 w 0"/>
                <a:gd name="connsiteY2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490133">
                  <a:moveTo>
                    <a:pt x="0" y="0"/>
                  </a:moveTo>
                  <a:lnTo>
                    <a:pt x="0" y="0"/>
                  </a:lnTo>
                  <a:lnTo>
                    <a:pt x="0" y="1490133"/>
                  </a:lnTo>
                </a:path>
              </a:pathLst>
            </a:cu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930400" y="3217333"/>
              <a:ext cx="2686756" cy="2901245"/>
            </a:xfrm>
            <a:custGeom>
              <a:avLst/>
              <a:gdLst>
                <a:gd name="connsiteX0" fmla="*/ 180623 w 180623"/>
                <a:gd name="connsiteY0" fmla="*/ 0 h 383822"/>
                <a:gd name="connsiteX1" fmla="*/ 180623 w 180623"/>
                <a:gd name="connsiteY1" fmla="*/ 383822 h 383822"/>
                <a:gd name="connsiteX2" fmla="*/ 0 w 180623"/>
                <a:gd name="connsiteY2" fmla="*/ 383822 h 3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623" h="383822">
                  <a:moveTo>
                    <a:pt x="180623" y="0"/>
                  </a:moveTo>
                  <a:lnTo>
                    <a:pt x="180623" y="383822"/>
                  </a:lnTo>
                  <a:lnTo>
                    <a:pt x="0" y="383822"/>
                  </a:lnTo>
                </a:path>
              </a:pathLst>
            </a:cu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models...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864565" y="2156180"/>
            <a:ext cx="1851378" cy="1811866"/>
            <a:chOff x="5571051" y="2167469"/>
            <a:chExt cx="1851378" cy="1811866"/>
          </a:xfrm>
        </p:grpSpPr>
        <p:sp>
          <p:nvSpPr>
            <p:cNvPr id="4" name="Rectangle 3"/>
            <p:cNvSpPr/>
            <p:nvPr/>
          </p:nvSpPr>
          <p:spPr>
            <a:xfrm>
              <a:off x="5571051" y="2167469"/>
              <a:ext cx="1851378" cy="9031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Input/Output</a:t>
              </a:r>
              <a:r>
                <a:rPr lang="en-US" b="1" dirty="0" smtClean="0">
                  <a:solidFill>
                    <a:schemeClr val="tx1"/>
                  </a:solidFill>
                </a:rPr>
                <a:t>/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Initialization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71051" y="3076224"/>
              <a:ext cx="1851378" cy="90311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Execution 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864565" y="3962403"/>
            <a:ext cx="1851378" cy="18062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Calculations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7555" y="4271707"/>
            <a:ext cx="1648182" cy="3160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 = 6.5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737555" y="4693349"/>
            <a:ext cx="1648182" cy="3160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13.4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737555" y="2144887"/>
            <a:ext cx="1648182" cy="316089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 = 0.034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737555" y="2988167"/>
            <a:ext cx="1648182" cy="316089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r>
              <a:rPr lang="en-US" b="1" baseline="-25000" dirty="0" smtClean="0"/>
              <a:t>s</a:t>
            </a:r>
            <a:r>
              <a:rPr lang="en-US" b="1" dirty="0" smtClean="0"/>
              <a:t> = 1.73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737555" y="2566527"/>
            <a:ext cx="1648182" cy="316089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u = </a:t>
            </a:r>
            <a:r>
              <a:rPr lang="en-US" b="1" dirty="0" smtClean="0"/>
              <a:t>6.2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737555" y="3850067"/>
            <a:ext cx="1648182" cy="3160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 = 17.3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2737555" y="3411500"/>
            <a:ext cx="1648182" cy="316089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 = 600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737555" y="5116682"/>
            <a:ext cx="1648182" cy="3160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 =1800.0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737555" y="5540016"/>
            <a:ext cx="1648182" cy="3160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[S] = 3.00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23829" y="1512714"/>
            <a:ext cx="1185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Values</a:t>
            </a:r>
            <a:endParaRPr lang="en-US" sz="28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48396" y="1512714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Code</a:t>
            </a:r>
            <a:endParaRPr lang="en-US" sz="2800" b="1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60537" y="4336776"/>
            <a:ext cx="1646061" cy="3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60537" y="4666329"/>
            <a:ext cx="1646061" cy="28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60537" y="4947365"/>
            <a:ext cx="1646061" cy="2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60537" y="5189352"/>
            <a:ext cx="1646061" cy="2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60537" y="5418867"/>
            <a:ext cx="1646061" cy="2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reeform 36"/>
          <p:cNvSpPr/>
          <p:nvPr/>
        </p:nvSpPr>
        <p:spPr>
          <a:xfrm flipV="1">
            <a:off x="2201334" y="3973688"/>
            <a:ext cx="5102578" cy="1986845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4346222" y="4131732"/>
            <a:ext cx="2957690" cy="2370667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V="1">
            <a:off x="4368800" y="5012266"/>
            <a:ext cx="2935111" cy="112890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223911" y="4560711"/>
            <a:ext cx="5080001" cy="417687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246489" y="4289778"/>
            <a:ext cx="5079999" cy="1738489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513688" y="34995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NEO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727245" y="3031066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Model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02362" y="1439336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Simulation run</a:t>
            </a:r>
            <a:endParaRPr lang="en-US" sz="2800" b="1" dirty="0"/>
          </a:p>
        </p:txBody>
      </p:sp>
      <p:sp>
        <p:nvSpPr>
          <p:cNvPr id="48" name="Rectangle 47"/>
          <p:cNvSpPr/>
          <p:nvPr/>
        </p:nvSpPr>
        <p:spPr>
          <a:xfrm>
            <a:off x="2517423" y="4696178"/>
            <a:ext cx="2054578" cy="519289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086E-6 L 0.08473 -0.19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63552E-6 L -0.24497 -0.016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9306E-7 L -0.10921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3691E-6 L 0.15121 -0.062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619 L -0.24271 0.04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0833E-6 L -0.24011 1.008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62 L 4.72222E-6 0.06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365 L -0.23715 0.09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4209E-6 L -0.59566 -0.076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3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38 L -0.35225 -0.1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-0.35225 -0.014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323 L -0.59062 -0.046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2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1175E-6 L -0.59062 0.078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5" grpId="0"/>
      <p:bldP spid="2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5" grpId="0" animBg="1"/>
      <p:bldP spid="45" grpId="1" animBg="1"/>
      <p:bldP spid="46" grpId="0"/>
      <p:bldP spid="47" grpId="0"/>
      <p:bldP spid="49" grpId="0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NEO SIMULATION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912531" y="1857024"/>
            <a:ext cx="4657812" cy="829733"/>
            <a:chOff x="3104444" y="1913467"/>
            <a:chExt cx="2788356" cy="496712"/>
          </a:xfrm>
        </p:grpSpPr>
        <p:sp>
          <p:nvSpPr>
            <p:cNvPr id="69" name="Oval 68"/>
            <p:cNvSpPr/>
            <p:nvPr/>
          </p:nvSpPr>
          <p:spPr>
            <a:xfrm>
              <a:off x="3104444" y="1913467"/>
              <a:ext cx="496712" cy="496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498622" y="1913467"/>
              <a:ext cx="496712" cy="496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Elbow Connector 73"/>
            <p:cNvCxnSpPr>
              <a:stCxn id="69" idx="6"/>
              <a:endCxn id="72" idx="2"/>
            </p:cNvCxnSpPr>
            <p:nvPr/>
          </p:nvCxnSpPr>
          <p:spPr>
            <a:xfrm>
              <a:off x="3601156" y="2161823"/>
              <a:ext cx="897466" cy="1588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/>
            <p:nvPr/>
          </p:nvCxnSpPr>
          <p:spPr>
            <a:xfrm>
              <a:off x="4995334" y="2156179"/>
              <a:ext cx="897466" cy="1588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4416" descr="Beaker trans backgroun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86404" y="1580444"/>
            <a:ext cx="677189" cy="1140177"/>
          </a:xfrm>
          <a:prstGeom prst="rect">
            <a:avLst/>
          </a:prstGeom>
          <a:noFill/>
        </p:spPr>
      </p:pic>
      <p:sp>
        <p:nvSpPr>
          <p:cNvPr id="82" name="Rectangle 66"/>
          <p:cNvSpPr>
            <a:spLocks noChangeArrowheads="1"/>
          </p:cNvSpPr>
          <p:nvPr/>
        </p:nvSpPr>
        <p:spPr bwMode="auto">
          <a:xfrm>
            <a:off x="2779494" y="1378977"/>
            <a:ext cx="108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Solution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66"/>
          <p:cNvSpPr>
            <a:spLocks noChangeArrowheads="1"/>
          </p:cNvSpPr>
          <p:nvPr/>
        </p:nvSpPr>
        <p:spPr bwMode="auto">
          <a:xfrm>
            <a:off x="5048560" y="1378977"/>
            <a:ext cx="1038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Biomass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981761" y="1864400"/>
            <a:ext cx="3721850" cy="369332"/>
            <a:chOff x="3981761" y="1864400"/>
            <a:chExt cx="3721850" cy="369332"/>
          </a:xfrm>
        </p:grpSpPr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3981761" y="1864400"/>
              <a:ext cx="8883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 smtClean="0">
                  <a:solidFill>
                    <a:srgbClr val="000000"/>
                  </a:solidFill>
                  <a:latin typeface="Calibri" pitchFamily="34" charset="0"/>
                </a:rPr>
                <a:t>Uptake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Rectangle 66"/>
            <p:cNvSpPr>
              <a:spLocks noChangeArrowheads="1"/>
            </p:cNvSpPr>
            <p:nvPr/>
          </p:nvSpPr>
          <p:spPr bwMode="auto">
            <a:xfrm>
              <a:off x="6290339" y="1864400"/>
              <a:ext cx="1413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 smtClean="0">
                  <a:solidFill>
                    <a:srgbClr val="000000"/>
                  </a:solidFill>
                  <a:latin typeface="Calibri" pitchFamily="34" charset="0"/>
                </a:rPr>
                <a:t>Respiration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624890" y="1755386"/>
            <a:ext cx="4961243" cy="1356254"/>
            <a:chOff x="2624890" y="1744093"/>
            <a:chExt cx="4961243" cy="1356254"/>
          </a:xfrm>
        </p:grpSpPr>
        <p:sp>
          <p:nvSpPr>
            <p:cNvPr id="86" name="Oval 26"/>
            <p:cNvSpPr>
              <a:spLocks noChangeArrowheads="1"/>
            </p:cNvSpPr>
            <p:nvPr/>
          </p:nvSpPr>
          <p:spPr bwMode="auto">
            <a:xfrm>
              <a:off x="4945814" y="1746101"/>
              <a:ext cx="1352898" cy="13528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/>
              <a:endParaRPr lang="en-US" sz="1400" b="1"/>
            </a:p>
          </p:txBody>
        </p:sp>
        <p:sp>
          <p:nvSpPr>
            <p:cNvPr id="87" name="Oval 26"/>
            <p:cNvSpPr>
              <a:spLocks noChangeArrowheads="1"/>
            </p:cNvSpPr>
            <p:nvPr/>
          </p:nvSpPr>
          <p:spPr bwMode="auto">
            <a:xfrm>
              <a:off x="2624890" y="1744093"/>
              <a:ext cx="1356254" cy="1356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/>
              <a:endParaRPr lang="en-US" sz="1400" b="1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800285" y="1960961"/>
              <a:ext cx="1331423" cy="9231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>
                <a:lnSpc>
                  <a:spcPct val="130000"/>
                </a:lnSpc>
              </a:pPr>
              <a:endParaRPr lang="el-GR" sz="1400" b="1"/>
            </a:p>
          </p:txBody>
        </p: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6112177" y="1960961"/>
              <a:ext cx="1473956" cy="9231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8850">
                <a:lnSpc>
                  <a:spcPct val="130000"/>
                </a:lnSpc>
              </a:pPr>
              <a:endParaRPr lang="el-GR" sz="1400" b="1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076221" y="2368225"/>
            <a:ext cx="3958403" cy="674130"/>
            <a:chOff x="3076221" y="2368225"/>
            <a:chExt cx="3958403" cy="674130"/>
          </a:xfrm>
        </p:grpSpPr>
        <p:sp>
          <p:nvSpPr>
            <p:cNvPr id="143" name="TextBox 142"/>
            <p:cNvSpPr txBox="1"/>
            <p:nvPr/>
          </p:nvSpPr>
          <p:spPr>
            <a:xfrm>
              <a:off x="3076221" y="267302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C1</a:t>
              </a:r>
              <a:endParaRPr lang="en-US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29955" y="267302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C2</a:t>
              </a:r>
              <a:endParaRPr lang="en-US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222044" y="238515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E1</a:t>
              </a:r>
              <a:endParaRPr lang="en-US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587066" y="2368225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E2</a:t>
              </a:r>
              <a:endParaRPr lang="en-US" b="1" dirty="0"/>
            </a:p>
          </p:txBody>
        </p:sp>
      </p:grpSp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1750647" y="476391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EdgeID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FromCell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ToCell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8" name="TextBox 147"/>
          <p:cNvSpPr txBox="1"/>
          <p:nvPr/>
        </p:nvSpPr>
        <p:spPr>
          <a:xfrm>
            <a:off x="1750647" y="4179710"/>
            <a:ext cx="396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NEO INPUT FILE: Matrix Table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2535E-6 L 2.22222E-6 0.069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5955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C1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17070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84980" y="168525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50002" y="16683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E2</a:t>
            </a:r>
            <a:endParaRPr lang="en-US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750647" y="36463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HolonID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761936" y="3141122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NEO INPUT FILE: Parameter file</a:t>
            </a:r>
            <a:endParaRPr lang="en-US" sz="2400" b="1" dirty="0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764140" y="403056"/>
            <a:ext cx="1547431" cy="15474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109489" y="400760"/>
            <a:ext cx="1551271" cy="155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453895" y="648812"/>
            <a:ext cx="1522869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29" name="Line 2"/>
          <p:cNvSpPr>
            <a:spLocks noChangeShapeType="1"/>
          </p:cNvSpPr>
          <p:nvPr/>
        </p:nvSpPr>
        <p:spPr bwMode="auto">
          <a:xfrm>
            <a:off x="3601032" y="1038903"/>
            <a:ext cx="0" cy="248461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sz="1600"/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2250818" y="1116275"/>
            <a:ext cx="413723" cy="25046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W</a:t>
            </a: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3667601" y="1294269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µ</a:t>
            </a:r>
          </a:p>
        </p:txBody>
      </p:sp>
      <p:sp>
        <p:nvSpPr>
          <p:cNvPr id="34" name="AutoShape 43"/>
          <p:cNvSpPr>
            <a:spLocks noChangeArrowheads="1"/>
          </p:cNvSpPr>
          <p:nvPr/>
        </p:nvSpPr>
        <p:spPr bwMode="auto">
          <a:xfrm>
            <a:off x="3667601" y="864427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Ks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098214" y="648812"/>
            <a:ext cx="988643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36" name="AutoShape 42"/>
          <p:cNvSpPr>
            <a:spLocks noChangeArrowheads="1"/>
          </p:cNvSpPr>
          <p:nvPr/>
        </p:nvSpPr>
        <p:spPr bwMode="auto">
          <a:xfrm>
            <a:off x="6446049" y="1330049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324"/>
          <p:cNvGraphicFramePr>
            <a:graphicFrameLocks noGrp="1"/>
          </p:cNvGraphicFramePr>
          <p:nvPr/>
        </p:nvGraphicFramePr>
        <p:xfrm>
          <a:off x="4233332" y="2635956"/>
          <a:ext cx="453813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/>
                <a:gridCol w="2269067"/>
              </a:tblGrid>
              <a:tr h="26528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Holon ID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Holon Type</a:t>
                      </a:r>
                      <a:endParaRPr lang="en-US" sz="1400" b="1" dirty="0"/>
                    </a:p>
                  </a:txBody>
                  <a:tcPr/>
                </a:tc>
              </a:tr>
              <a:tr h="26528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Solution</a:t>
                      </a:r>
                      <a:endParaRPr lang="en-US" sz="1400" b="1" dirty="0"/>
                    </a:p>
                  </a:txBody>
                  <a:tcPr/>
                </a:tc>
              </a:tr>
              <a:tr h="26528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Biomass</a:t>
                      </a:r>
                      <a:endParaRPr lang="en-US" sz="1400" b="1" dirty="0"/>
                    </a:p>
                  </a:txBody>
                  <a:tcPr/>
                </a:tc>
              </a:tr>
              <a:tr h="26528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Uptake</a:t>
                      </a:r>
                      <a:endParaRPr lang="en-US" sz="1400" b="1" dirty="0"/>
                    </a:p>
                  </a:txBody>
                  <a:tcPr/>
                </a:tc>
              </a:tr>
              <a:tr h="26528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Respiration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6" name="TextBox 325"/>
          <p:cNvSpPr txBox="1"/>
          <p:nvPr/>
        </p:nvSpPr>
        <p:spPr>
          <a:xfrm>
            <a:off x="4150431" y="2251095"/>
            <a:ext cx="471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NEO INPUT FILE: Holon Type Table</a:t>
            </a:r>
            <a:endParaRPr lang="en-US" sz="2000" b="1" dirty="0"/>
          </a:p>
        </p:txBody>
      </p:sp>
      <p:sp>
        <p:nvSpPr>
          <p:cNvPr id="293" name="Rectangle 66"/>
          <p:cNvSpPr>
            <a:spLocks noChangeArrowheads="1"/>
          </p:cNvSpPr>
          <p:nvPr/>
        </p:nvSpPr>
        <p:spPr bwMode="auto">
          <a:xfrm>
            <a:off x="2294072" y="69465"/>
            <a:ext cx="108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Solution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4" name="Rectangle 66"/>
          <p:cNvSpPr>
            <a:spLocks noChangeArrowheads="1"/>
          </p:cNvSpPr>
          <p:nvPr/>
        </p:nvSpPr>
        <p:spPr bwMode="auto">
          <a:xfrm>
            <a:off x="5025987" y="69465"/>
            <a:ext cx="1038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Biomass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" name="Rectangle 66"/>
          <p:cNvSpPr>
            <a:spLocks noChangeArrowheads="1"/>
          </p:cNvSpPr>
          <p:nvPr/>
        </p:nvSpPr>
        <p:spPr bwMode="auto">
          <a:xfrm>
            <a:off x="3789853" y="272663"/>
            <a:ext cx="888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Uptake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" name="Rectangle 66"/>
          <p:cNvSpPr>
            <a:spLocks noChangeArrowheads="1"/>
          </p:cNvSpPr>
          <p:nvPr/>
        </p:nvSpPr>
        <p:spPr bwMode="auto">
          <a:xfrm>
            <a:off x="6098431" y="272663"/>
            <a:ext cx="141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Respiration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635955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C1</a:t>
            </a:r>
            <a:endParaRPr lang="en-US" b="1" dirty="0"/>
          </a:p>
        </p:txBody>
      </p:sp>
      <p:sp>
        <p:nvSpPr>
          <p:cNvPr id="299" name="TextBox 298"/>
          <p:cNvSpPr txBox="1"/>
          <p:nvPr/>
        </p:nvSpPr>
        <p:spPr>
          <a:xfrm>
            <a:off x="5317070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C2</a:t>
            </a:r>
            <a:endParaRPr lang="en-US" b="1" dirty="0"/>
          </a:p>
        </p:txBody>
      </p:sp>
      <p:sp>
        <p:nvSpPr>
          <p:cNvPr id="300" name="TextBox 299"/>
          <p:cNvSpPr txBox="1"/>
          <p:nvPr/>
        </p:nvSpPr>
        <p:spPr>
          <a:xfrm>
            <a:off x="3984980" y="168525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E1</a:t>
            </a:r>
            <a:endParaRPr lang="en-US" b="1" dirty="0"/>
          </a:p>
        </p:txBody>
      </p:sp>
      <p:sp>
        <p:nvSpPr>
          <p:cNvPr id="301" name="TextBox 300"/>
          <p:cNvSpPr txBox="1"/>
          <p:nvPr/>
        </p:nvSpPr>
        <p:spPr>
          <a:xfrm>
            <a:off x="6350002" y="16683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E2</a:t>
            </a:r>
            <a:endParaRPr lang="en-US" b="1" dirty="0"/>
          </a:p>
        </p:txBody>
      </p:sp>
      <p:sp>
        <p:nvSpPr>
          <p:cNvPr id="302" name="Oval 26"/>
          <p:cNvSpPr>
            <a:spLocks noChangeArrowheads="1"/>
          </p:cNvSpPr>
          <p:nvPr/>
        </p:nvSpPr>
        <p:spPr bwMode="auto">
          <a:xfrm>
            <a:off x="4764140" y="403056"/>
            <a:ext cx="1547431" cy="15474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303" name="Oval 302"/>
          <p:cNvSpPr>
            <a:spLocks noChangeArrowheads="1"/>
          </p:cNvSpPr>
          <p:nvPr/>
        </p:nvSpPr>
        <p:spPr bwMode="auto">
          <a:xfrm>
            <a:off x="2109489" y="400760"/>
            <a:ext cx="1551271" cy="155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304" name="Rectangle 6"/>
          <p:cNvSpPr>
            <a:spLocks noChangeArrowheads="1"/>
          </p:cNvSpPr>
          <p:nvPr/>
        </p:nvSpPr>
        <p:spPr bwMode="auto">
          <a:xfrm>
            <a:off x="3453895" y="648812"/>
            <a:ext cx="1522869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305" name="Line 2"/>
          <p:cNvSpPr>
            <a:spLocks noChangeShapeType="1"/>
          </p:cNvSpPr>
          <p:nvPr/>
        </p:nvSpPr>
        <p:spPr bwMode="auto">
          <a:xfrm>
            <a:off x="3601032" y="1038903"/>
            <a:ext cx="0" cy="248461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sz="1600"/>
          </a:p>
        </p:txBody>
      </p:sp>
      <p:sp>
        <p:nvSpPr>
          <p:cNvPr id="306" name="AutoShape 21"/>
          <p:cNvSpPr>
            <a:spLocks noChangeArrowheads="1"/>
          </p:cNvSpPr>
          <p:nvPr/>
        </p:nvSpPr>
        <p:spPr bwMode="auto">
          <a:xfrm>
            <a:off x="2250818" y="1116275"/>
            <a:ext cx="413723" cy="25046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W</a:t>
            </a:r>
          </a:p>
        </p:txBody>
      </p:sp>
      <p:sp>
        <p:nvSpPr>
          <p:cNvPr id="307" name="AutoShape 21"/>
          <p:cNvSpPr>
            <a:spLocks noChangeArrowheads="1"/>
          </p:cNvSpPr>
          <p:nvPr/>
        </p:nvSpPr>
        <p:spPr bwMode="auto">
          <a:xfrm>
            <a:off x="2787522" y="876147"/>
            <a:ext cx="413723" cy="25046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</a:rPr>
              <a:t>S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308" name="AutoShape 21"/>
          <p:cNvSpPr>
            <a:spLocks noChangeArrowheads="1"/>
          </p:cNvSpPr>
          <p:nvPr/>
        </p:nvSpPr>
        <p:spPr bwMode="auto">
          <a:xfrm>
            <a:off x="2787523" y="1388117"/>
            <a:ext cx="413723" cy="25046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</a:rPr>
              <a:t>[S]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309" name="AutoShape 42"/>
          <p:cNvSpPr>
            <a:spLocks noChangeArrowheads="1"/>
          </p:cNvSpPr>
          <p:nvPr/>
        </p:nvSpPr>
        <p:spPr bwMode="auto">
          <a:xfrm>
            <a:off x="3667601" y="1294269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µ</a:t>
            </a:r>
          </a:p>
        </p:txBody>
      </p:sp>
      <p:sp>
        <p:nvSpPr>
          <p:cNvPr id="310" name="AutoShape 43"/>
          <p:cNvSpPr>
            <a:spLocks noChangeArrowheads="1"/>
          </p:cNvSpPr>
          <p:nvPr/>
        </p:nvSpPr>
        <p:spPr bwMode="auto">
          <a:xfrm>
            <a:off x="3667601" y="864427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Ks</a:t>
            </a:r>
          </a:p>
        </p:txBody>
      </p:sp>
      <p:sp>
        <p:nvSpPr>
          <p:cNvPr id="311" name="Rectangle 6"/>
          <p:cNvSpPr>
            <a:spLocks noChangeArrowheads="1"/>
          </p:cNvSpPr>
          <p:nvPr/>
        </p:nvSpPr>
        <p:spPr bwMode="auto">
          <a:xfrm>
            <a:off x="6098214" y="648812"/>
            <a:ext cx="988643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312" name="AutoShape 42"/>
          <p:cNvSpPr>
            <a:spLocks noChangeArrowheads="1"/>
          </p:cNvSpPr>
          <p:nvPr/>
        </p:nvSpPr>
        <p:spPr bwMode="auto">
          <a:xfrm>
            <a:off x="6446049" y="1330049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r</a:t>
            </a:r>
          </a:p>
        </p:txBody>
      </p:sp>
      <p:sp>
        <p:nvSpPr>
          <p:cNvPr id="313" name="AutoShape 21"/>
          <p:cNvSpPr>
            <a:spLocks noChangeArrowheads="1"/>
          </p:cNvSpPr>
          <p:nvPr/>
        </p:nvSpPr>
        <p:spPr bwMode="auto">
          <a:xfrm>
            <a:off x="2791995" y="686004"/>
            <a:ext cx="413723" cy="1856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eq4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4" name="AutoShape 21"/>
          <p:cNvSpPr>
            <a:spLocks noChangeArrowheads="1"/>
          </p:cNvSpPr>
          <p:nvPr/>
        </p:nvSpPr>
        <p:spPr bwMode="auto">
          <a:xfrm>
            <a:off x="2787522" y="1209291"/>
            <a:ext cx="413723" cy="1856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eq5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315" name="Group 314"/>
          <p:cNvGrpSpPr/>
          <p:nvPr/>
        </p:nvGrpSpPr>
        <p:grpSpPr>
          <a:xfrm>
            <a:off x="4335018" y="967772"/>
            <a:ext cx="419583" cy="433597"/>
            <a:chOff x="3731146" y="4385733"/>
            <a:chExt cx="529524" cy="547209"/>
          </a:xfrm>
        </p:grpSpPr>
        <p:sp>
          <p:nvSpPr>
            <p:cNvPr id="316" name="AutoShape 43"/>
            <p:cNvSpPr>
              <a:spLocks noChangeArrowheads="1"/>
            </p:cNvSpPr>
            <p:nvPr/>
          </p:nvSpPr>
          <p:spPr bwMode="auto">
            <a:xfrm>
              <a:off x="3738542" y="4616854"/>
              <a:ext cx="522128" cy="316088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U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317" name="AutoShape 21"/>
            <p:cNvSpPr>
              <a:spLocks noChangeArrowheads="1"/>
            </p:cNvSpPr>
            <p:nvPr/>
          </p:nvSpPr>
          <p:spPr bwMode="auto">
            <a:xfrm>
              <a:off x="3731146" y="4385733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6447857" y="703893"/>
            <a:ext cx="416393" cy="446776"/>
            <a:chOff x="6431466" y="4030132"/>
            <a:chExt cx="525498" cy="563842"/>
          </a:xfrm>
        </p:grpSpPr>
        <p:sp>
          <p:nvSpPr>
            <p:cNvPr id="319" name="AutoShape 43"/>
            <p:cNvSpPr>
              <a:spLocks noChangeArrowheads="1"/>
            </p:cNvSpPr>
            <p:nvPr/>
          </p:nvSpPr>
          <p:spPr bwMode="auto">
            <a:xfrm>
              <a:off x="6431466" y="4277886"/>
              <a:ext cx="522128" cy="316088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R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320" name="AutoShape 21"/>
            <p:cNvSpPr>
              <a:spLocks noChangeArrowheads="1"/>
            </p:cNvSpPr>
            <p:nvPr/>
          </p:nvSpPr>
          <p:spPr bwMode="auto">
            <a:xfrm>
              <a:off x="6434835" y="4030132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eq2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354654" y="967772"/>
            <a:ext cx="413825" cy="433598"/>
            <a:chOff x="5017951" y="4317998"/>
            <a:chExt cx="522257" cy="547211"/>
          </a:xfrm>
        </p:grpSpPr>
        <p:sp>
          <p:nvSpPr>
            <p:cNvPr id="322" name="AutoShape 21"/>
            <p:cNvSpPr>
              <a:spLocks noChangeArrowheads="1"/>
            </p:cNvSpPr>
            <p:nvPr/>
          </p:nvSpPr>
          <p:spPr bwMode="auto">
            <a:xfrm>
              <a:off x="5017951" y="4549122"/>
              <a:ext cx="522129" cy="316087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X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323" name="Line 2"/>
            <p:cNvSpPr>
              <a:spLocks noChangeShapeType="1"/>
            </p:cNvSpPr>
            <p:nvPr/>
          </p:nvSpPr>
          <p:spPr bwMode="auto">
            <a:xfrm>
              <a:off x="5186018" y="4498079"/>
              <a:ext cx="0" cy="313563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 sz="1600"/>
            </a:p>
          </p:txBody>
        </p:sp>
        <p:sp>
          <p:nvSpPr>
            <p:cNvPr id="324" name="AutoShape 21"/>
            <p:cNvSpPr>
              <a:spLocks noChangeArrowheads="1"/>
            </p:cNvSpPr>
            <p:nvPr/>
          </p:nvSpPr>
          <p:spPr bwMode="auto">
            <a:xfrm>
              <a:off x="5018079" y="4317998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eq3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0431" y="2409131"/>
            <a:ext cx="3436035" cy="4320990"/>
            <a:chOff x="340431" y="2409131"/>
            <a:chExt cx="3436035" cy="4320990"/>
          </a:xfrm>
        </p:grpSpPr>
        <p:pic>
          <p:nvPicPr>
            <p:cNvPr id="2255" name="Picture 207"/>
            <p:cNvPicPr>
              <a:picLocks noChangeAspect="1" noChangeArrowheads="1"/>
            </p:cNvPicPr>
            <p:nvPr/>
          </p:nvPicPr>
          <p:blipFill>
            <a:blip r:embed="rId3" cstate="screen"/>
            <a:srcRect r="2024" b="779"/>
            <a:stretch>
              <a:fillRect/>
            </a:stretch>
          </p:blipFill>
          <p:spPr bwMode="auto">
            <a:xfrm>
              <a:off x="462224" y="2944613"/>
              <a:ext cx="3209544" cy="3785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" name="Oval 213"/>
            <p:cNvSpPr/>
            <p:nvPr/>
          </p:nvSpPr>
          <p:spPr>
            <a:xfrm>
              <a:off x="1890183" y="4076187"/>
              <a:ext cx="200809" cy="200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 smtClean="0"/>
                <a:t>4</a:t>
              </a:r>
              <a:endParaRPr lang="en-US" sz="1400" b="1" dirty="0"/>
            </a:p>
          </p:txBody>
        </p:sp>
        <p:sp>
          <p:nvSpPr>
            <p:cNvPr id="215" name="Oval 214"/>
            <p:cNvSpPr/>
            <p:nvPr/>
          </p:nvSpPr>
          <p:spPr>
            <a:xfrm>
              <a:off x="1890183" y="4343929"/>
              <a:ext cx="200809" cy="200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/>
                <a:t>5</a:t>
              </a:r>
            </a:p>
          </p:txBody>
        </p:sp>
        <p:sp>
          <p:nvSpPr>
            <p:cNvPr id="216" name="Oval 215"/>
            <p:cNvSpPr/>
            <p:nvPr/>
          </p:nvSpPr>
          <p:spPr>
            <a:xfrm>
              <a:off x="1890183" y="4912760"/>
              <a:ext cx="200809" cy="200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 smtClean="0"/>
                <a:t>3</a:t>
              </a:r>
              <a:endParaRPr lang="en-US" sz="1400" b="1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1890183" y="5772686"/>
              <a:ext cx="200809" cy="200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 smtClean="0"/>
                <a:t>1</a:t>
              </a:r>
              <a:endParaRPr lang="en-US" sz="1400" b="1" dirty="0"/>
            </a:p>
          </p:txBody>
        </p:sp>
        <p:sp>
          <p:nvSpPr>
            <p:cNvPr id="218" name="Oval 217"/>
            <p:cNvSpPr/>
            <p:nvPr/>
          </p:nvSpPr>
          <p:spPr>
            <a:xfrm>
              <a:off x="1890183" y="6312814"/>
              <a:ext cx="200809" cy="200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 smtClean="0"/>
                <a:t>2</a:t>
              </a:r>
              <a:endParaRPr lang="en-US" sz="1400" b="1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40431" y="2409131"/>
              <a:ext cx="3436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Model code hierarchy</a:t>
              </a:r>
              <a:endParaRPr lang="en-US" sz="2400" dirty="0"/>
            </a:p>
          </p:txBody>
        </p:sp>
      </p:grpSp>
      <p:graphicFrame>
        <p:nvGraphicFramePr>
          <p:cNvPr id="279" name="Table 278"/>
          <p:cNvGraphicFramePr>
            <a:graphicFrameLocks noGrp="1"/>
          </p:cNvGraphicFramePr>
          <p:nvPr/>
        </p:nvGraphicFramePr>
        <p:xfrm>
          <a:off x="4233332" y="4504272"/>
          <a:ext cx="45381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/>
                <a:gridCol w="2269067"/>
              </a:tblGrid>
              <a:tr h="2777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Cell</a:t>
                      </a:r>
                      <a:r>
                        <a:rPr lang="en-US" sz="1400" b="1" baseline="0" dirty="0" smtClean="0"/>
                        <a:t> type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Carbon</a:t>
                      </a:r>
                      <a:endParaRPr lang="en-US" sz="1400" b="1" dirty="0"/>
                    </a:p>
                  </a:txBody>
                  <a:tcPr/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Solution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aqueous</a:t>
                      </a:r>
                      <a:endParaRPr lang="en-US" sz="1400" b="1" dirty="0"/>
                    </a:p>
                  </a:txBody>
                  <a:tcPr/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Biomass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microbial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0" name="TextBox 279"/>
          <p:cNvSpPr txBox="1"/>
          <p:nvPr/>
        </p:nvSpPr>
        <p:spPr>
          <a:xfrm>
            <a:off x="3657600" y="4164562"/>
            <a:ext cx="548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NEO INPUT FILE: Cell Type Behavior Table</a:t>
            </a:r>
            <a:endParaRPr lang="en-US" sz="2000" b="1" dirty="0"/>
          </a:p>
        </p:txBody>
      </p:sp>
      <p:graphicFrame>
        <p:nvGraphicFramePr>
          <p:cNvPr id="281" name="Table 280"/>
          <p:cNvGraphicFramePr>
            <a:graphicFrameLocks noGrp="1"/>
          </p:cNvGraphicFramePr>
          <p:nvPr/>
        </p:nvGraphicFramePr>
        <p:xfrm>
          <a:off x="4233332" y="5762979"/>
          <a:ext cx="45381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/>
                <a:gridCol w="2269067"/>
              </a:tblGrid>
              <a:tr h="277707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Edge type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Carbon</a:t>
                      </a:r>
                      <a:endParaRPr lang="en-US" sz="1400" b="1" dirty="0"/>
                    </a:p>
                  </a:txBody>
                  <a:tcPr/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Uptake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michaelis_menten</a:t>
                      </a:r>
                      <a:endParaRPr lang="en-US" sz="1400" b="1" dirty="0"/>
                    </a:p>
                  </a:txBody>
                  <a:tcPr/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Respiration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microbial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2" name="TextBox 281"/>
          <p:cNvSpPr txBox="1"/>
          <p:nvPr/>
        </p:nvSpPr>
        <p:spPr>
          <a:xfrm>
            <a:off x="3676454" y="5434558"/>
            <a:ext cx="560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NEO INPUT FILE: Edge Type Behavior Table</a:t>
            </a:r>
            <a:endParaRPr lang="en-US" sz="2000" b="1" dirty="0"/>
          </a:p>
        </p:txBody>
      </p:sp>
      <p:sp>
        <p:nvSpPr>
          <p:cNvPr id="285" name="Freeform 284"/>
          <p:cNvSpPr/>
          <p:nvPr/>
        </p:nvSpPr>
        <p:spPr>
          <a:xfrm>
            <a:off x="1817512" y="1738488"/>
            <a:ext cx="790221" cy="2223911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4114800" y="4684894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7" name="Freeform 286"/>
          <p:cNvSpPr/>
          <p:nvPr/>
        </p:nvSpPr>
        <p:spPr>
          <a:xfrm>
            <a:off x="1840089" y="1524000"/>
            <a:ext cx="3702755" cy="3273778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095947" y="5004764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9" name="Rectangle 288"/>
          <p:cNvSpPr/>
          <p:nvPr/>
        </p:nvSpPr>
        <p:spPr>
          <a:xfrm>
            <a:off x="4114800" y="5971824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0" name="Rectangle 289"/>
          <p:cNvSpPr/>
          <p:nvPr/>
        </p:nvSpPr>
        <p:spPr>
          <a:xfrm>
            <a:off x="4114800" y="6259690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1" name="Freeform 290"/>
          <p:cNvSpPr/>
          <p:nvPr/>
        </p:nvSpPr>
        <p:spPr>
          <a:xfrm>
            <a:off x="1817511" y="1557867"/>
            <a:ext cx="2393245" cy="4097865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Freeform 291"/>
          <p:cNvSpPr/>
          <p:nvPr/>
        </p:nvSpPr>
        <p:spPr>
          <a:xfrm>
            <a:off x="1817511" y="1625600"/>
            <a:ext cx="4492978" cy="4594578"/>
          </a:xfrm>
          <a:custGeom>
            <a:avLst/>
            <a:gdLst>
              <a:gd name="connsiteX0" fmla="*/ 0 w 2731911"/>
              <a:gd name="connsiteY0" fmla="*/ 4538133 h 4538133"/>
              <a:gd name="connsiteX1" fmla="*/ 2731911 w 2731911"/>
              <a:gd name="connsiteY1" fmla="*/ 0 h 45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1911" h="4538133">
                <a:moveTo>
                  <a:pt x="0" y="4538133"/>
                </a:moveTo>
                <a:lnTo>
                  <a:pt x="2731911" y="0"/>
                </a:lnTo>
              </a:path>
            </a:pathLst>
          </a:custGeom>
          <a:ln w="50800">
            <a:solidFill>
              <a:srgbClr val="CC00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4114800" y="2827872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8" name="Rectangle 327"/>
          <p:cNvSpPr/>
          <p:nvPr/>
        </p:nvSpPr>
        <p:spPr>
          <a:xfrm>
            <a:off x="4114800" y="3138316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9" name="Rectangle 328"/>
          <p:cNvSpPr/>
          <p:nvPr/>
        </p:nvSpPr>
        <p:spPr>
          <a:xfrm>
            <a:off x="4114800" y="3437469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0" name="Rectangle 329"/>
          <p:cNvSpPr/>
          <p:nvPr/>
        </p:nvSpPr>
        <p:spPr>
          <a:xfrm>
            <a:off x="4114800" y="3725335"/>
            <a:ext cx="4786489" cy="541867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  <p:bldP spid="294" grpId="0"/>
      <p:bldP spid="296" grpId="0"/>
      <p:bldP spid="297" grpId="0"/>
      <p:bldP spid="307" grpId="0" animBg="1"/>
      <p:bldP spid="308" grpId="0" animBg="1"/>
      <p:bldP spid="313" grpId="0" animBg="1"/>
      <p:bldP spid="314" grpId="0" animBg="1"/>
      <p:bldP spid="280" grpId="0"/>
      <p:bldP spid="282" grpId="0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1" grpId="0" animBg="1"/>
      <p:bldP spid="291" grpId="1" animBg="1"/>
      <p:bldP spid="292" grpId="0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2294072" y="69465"/>
            <a:ext cx="108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Solution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5025987" y="69465"/>
            <a:ext cx="1038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Biomass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3789853" y="272663"/>
            <a:ext cx="888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Uptake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6098431" y="272663"/>
            <a:ext cx="141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Respiration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955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7070" y="19166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84980" y="168525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0002" y="166831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E2</a:t>
            </a:r>
            <a:endParaRPr lang="en-US" b="1" dirty="0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764140" y="403056"/>
            <a:ext cx="1547431" cy="15474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109489" y="400760"/>
            <a:ext cx="1551271" cy="15512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/>
            <a:endParaRPr lang="en-US" sz="1200" b="1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453895" y="648812"/>
            <a:ext cx="1522869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01032" y="1038903"/>
            <a:ext cx="0" cy="248461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sz="1600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2250818" y="1116275"/>
            <a:ext cx="413723" cy="25046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W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2787522" y="876147"/>
            <a:ext cx="413723" cy="25046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</a:rPr>
              <a:t>S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2787523" y="1388117"/>
            <a:ext cx="413723" cy="25046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</a:rPr>
              <a:t>[S]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3667601" y="1294269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µ</a:t>
            </a: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3667601" y="864427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Ks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098214" y="648812"/>
            <a:ext cx="988643" cy="1055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defTabSz="958850">
              <a:lnSpc>
                <a:spcPct val="130000"/>
              </a:lnSpc>
            </a:pPr>
            <a:endParaRPr lang="el-GR" sz="1200" b="1"/>
          </a:p>
        </p:txBody>
      </p:sp>
      <p:sp>
        <p:nvSpPr>
          <p:cNvPr id="21" name="AutoShape 42"/>
          <p:cNvSpPr>
            <a:spLocks noChangeArrowheads="1"/>
          </p:cNvSpPr>
          <p:nvPr/>
        </p:nvSpPr>
        <p:spPr bwMode="auto">
          <a:xfrm>
            <a:off x="6446049" y="1330049"/>
            <a:ext cx="413723" cy="250461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r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2791995" y="686004"/>
            <a:ext cx="413723" cy="1856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eq4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2787522" y="1209291"/>
            <a:ext cx="413723" cy="1856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eq5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35018" y="967772"/>
            <a:ext cx="419583" cy="433597"/>
            <a:chOff x="3731146" y="4385733"/>
            <a:chExt cx="529524" cy="547209"/>
          </a:xfrm>
        </p:grpSpPr>
        <p:sp>
          <p:nvSpPr>
            <p:cNvPr id="25" name="AutoShape 43"/>
            <p:cNvSpPr>
              <a:spLocks noChangeArrowheads="1"/>
            </p:cNvSpPr>
            <p:nvPr/>
          </p:nvSpPr>
          <p:spPr bwMode="auto">
            <a:xfrm>
              <a:off x="3738542" y="4616854"/>
              <a:ext cx="522128" cy="316088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U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3731146" y="4385733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47857" y="703893"/>
            <a:ext cx="416393" cy="446776"/>
            <a:chOff x="6431466" y="4030132"/>
            <a:chExt cx="525498" cy="563842"/>
          </a:xfrm>
        </p:grpSpPr>
        <p:sp>
          <p:nvSpPr>
            <p:cNvPr id="28" name="AutoShape 43"/>
            <p:cNvSpPr>
              <a:spLocks noChangeArrowheads="1"/>
            </p:cNvSpPr>
            <p:nvPr/>
          </p:nvSpPr>
          <p:spPr bwMode="auto">
            <a:xfrm>
              <a:off x="6431466" y="4277886"/>
              <a:ext cx="522128" cy="316088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R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6434835" y="4030132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eq2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54654" y="967772"/>
            <a:ext cx="413825" cy="433598"/>
            <a:chOff x="5017951" y="4317998"/>
            <a:chExt cx="522257" cy="547211"/>
          </a:xfrm>
        </p:grpSpPr>
        <p:sp>
          <p:nvSpPr>
            <p:cNvPr id="31" name="AutoShape 21"/>
            <p:cNvSpPr>
              <a:spLocks noChangeArrowheads="1"/>
            </p:cNvSpPr>
            <p:nvPr/>
          </p:nvSpPr>
          <p:spPr bwMode="auto">
            <a:xfrm>
              <a:off x="5017951" y="4549122"/>
              <a:ext cx="522129" cy="316087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lt1"/>
                  </a:solidFill>
                </a:rPr>
                <a:t>X</a:t>
              </a:r>
              <a:endParaRPr 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5186018" y="4498079"/>
              <a:ext cx="0" cy="313563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 sz="1600"/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5018079" y="4317998"/>
              <a:ext cx="522129" cy="2343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eq3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63792" y="3847723"/>
            <a:ext cx="5052189" cy="2396292"/>
            <a:chOff x="2263792" y="3847723"/>
            <a:chExt cx="5052189" cy="2396292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374915" y="3847723"/>
              <a:ext cx="4829943" cy="19979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1" y="0"/>
                </a:cxn>
                <a:cxn ang="0">
                  <a:pos x="561" y="470"/>
                </a:cxn>
                <a:cxn ang="0">
                  <a:pos x="0" y="470"/>
                </a:cxn>
                <a:cxn ang="0">
                  <a:pos x="0" y="0"/>
                </a:cxn>
                <a:cxn ang="0">
                  <a:pos x="0" y="470"/>
                </a:cxn>
              </a:cxnLst>
              <a:rect l="0" t="0" r="r" b="b"/>
              <a:pathLst>
                <a:path w="561" h="470">
                  <a:moveTo>
                    <a:pt x="0" y="0"/>
                  </a:moveTo>
                  <a:lnTo>
                    <a:pt x="561" y="0"/>
                  </a:lnTo>
                  <a:lnTo>
                    <a:pt x="561" y="470"/>
                  </a:lnTo>
                  <a:lnTo>
                    <a:pt x="0" y="470"/>
                  </a:ln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2263792" y="5845641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2263792" y="5446367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2263792" y="5046319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263792" y="4647045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2263792" y="4246997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2263792" y="3847723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2374915" y="5845641"/>
              <a:ext cx="482994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V="1">
              <a:off x="2374915" y="5845641"/>
              <a:ext cx="1565" cy="5571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3580053" y="5845641"/>
              <a:ext cx="1565" cy="5571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4794582" y="5845641"/>
              <a:ext cx="1565" cy="5571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5999720" y="5845641"/>
              <a:ext cx="1565" cy="5571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7204858" y="5845641"/>
              <a:ext cx="1565" cy="5571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2374915" y="4311221"/>
              <a:ext cx="4020779" cy="1530551"/>
            </a:xfrm>
            <a:custGeom>
              <a:avLst/>
              <a:gdLst/>
              <a:ahLst/>
              <a:cxnLst>
                <a:cxn ang="0">
                  <a:pos x="7" y="107"/>
                </a:cxn>
                <a:cxn ang="0">
                  <a:pos x="15" y="87"/>
                </a:cxn>
                <a:cxn ang="0">
                  <a:pos x="22" y="68"/>
                </a:cxn>
                <a:cxn ang="0">
                  <a:pos x="29" y="51"/>
                </a:cxn>
                <a:cxn ang="0">
                  <a:pos x="37" y="35"/>
                </a:cxn>
                <a:cxn ang="0">
                  <a:pos x="44" y="21"/>
                </a:cxn>
                <a:cxn ang="0">
                  <a:pos x="51" y="11"/>
                </a:cxn>
                <a:cxn ang="0">
                  <a:pos x="59" y="3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4"/>
                </a:cxn>
                <a:cxn ang="0">
                  <a:pos x="88" y="12"/>
                </a:cxn>
                <a:cxn ang="0">
                  <a:pos x="95" y="24"/>
                </a:cxn>
                <a:cxn ang="0">
                  <a:pos x="103" y="38"/>
                </a:cxn>
                <a:cxn ang="0">
                  <a:pos x="110" y="55"/>
                </a:cxn>
                <a:cxn ang="0">
                  <a:pos x="117" y="74"/>
                </a:cxn>
                <a:cxn ang="0">
                  <a:pos x="125" y="93"/>
                </a:cxn>
                <a:cxn ang="0">
                  <a:pos x="132" y="114"/>
                </a:cxn>
                <a:cxn ang="0">
                  <a:pos x="139" y="134"/>
                </a:cxn>
                <a:cxn ang="0">
                  <a:pos x="147" y="154"/>
                </a:cxn>
                <a:cxn ang="0">
                  <a:pos x="154" y="173"/>
                </a:cxn>
                <a:cxn ang="0">
                  <a:pos x="161" y="192"/>
                </a:cxn>
                <a:cxn ang="0">
                  <a:pos x="169" y="209"/>
                </a:cxn>
                <a:cxn ang="0">
                  <a:pos x="176" y="225"/>
                </a:cxn>
                <a:cxn ang="0">
                  <a:pos x="183" y="240"/>
                </a:cxn>
                <a:cxn ang="0">
                  <a:pos x="191" y="253"/>
                </a:cxn>
                <a:cxn ang="0">
                  <a:pos x="198" y="265"/>
                </a:cxn>
                <a:cxn ang="0">
                  <a:pos x="205" y="277"/>
                </a:cxn>
                <a:cxn ang="0">
                  <a:pos x="213" y="286"/>
                </a:cxn>
                <a:cxn ang="0">
                  <a:pos x="220" y="295"/>
                </a:cxn>
                <a:cxn ang="0">
                  <a:pos x="227" y="303"/>
                </a:cxn>
                <a:cxn ang="0">
                  <a:pos x="235" y="310"/>
                </a:cxn>
                <a:cxn ang="0">
                  <a:pos x="242" y="317"/>
                </a:cxn>
                <a:cxn ang="0">
                  <a:pos x="250" y="322"/>
                </a:cxn>
                <a:cxn ang="0">
                  <a:pos x="257" y="327"/>
                </a:cxn>
                <a:cxn ang="0">
                  <a:pos x="264" y="331"/>
                </a:cxn>
                <a:cxn ang="0">
                  <a:pos x="272" y="335"/>
                </a:cxn>
                <a:cxn ang="0">
                  <a:pos x="279" y="338"/>
                </a:cxn>
                <a:cxn ang="0">
                  <a:pos x="286" y="341"/>
                </a:cxn>
                <a:cxn ang="0">
                  <a:pos x="294" y="344"/>
                </a:cxn>
                <a:cxn ang="0">
                  <a:pos x="301" y="346"/>
                </a:cxn>
                <a:cxn ang="0">
                  <a:pos x="308" y="348"/>
                </a:cxn>
                <a:cxn ang="0">
                  <a:pos x="316" y="349"/>
                </a:cxn>
                <a:cxn ang="0">
                  <a:pos x="323" y="351"/>
                </a:cxn>
                <a:cxn ang="0">
                  <a:pos x="330" y="352"/>
                </a:cxn>
                <a:cxn ang="0">
                  <a:pos x="338" y="353"/>
                </a:cxn>
                <a:cxn ang="0">
                  <a:pos x="345" y="354"/>
                </a:cxn>
                <a:cxn ang="0">
                  <a:pos x="352" y="355"/>
                </a:cxn>
                <a:cxn ang="0">
                  <a:pos x="360" y="356"/>
                </a:cxn>
                <a:cxn ang="0">
                  <a:pos x="367" y="357"/>
                </a:cxn>
                <a:cxn ang="0">
                  <a:pos x="374" y="357"/>
                </a:cxn>
                <a:cxn ang="0">
                  <a:pos x="382" y="358"/>
                </a:cxn>
                <a:cxn ang="0">
                  <a:pos x="389" y="358"/>
                </a:cxn>
                <a:cxn ang="0">
                  <a:pos x="396" y="358"/>
                </a:cxn>
                <a:cxn ang="0">
                  <a:pos x="404" y="359"/>
                </a:cxn>
                <a:cxn ang="0">
                  <a:pos x="411" y="359"/>
                </a:cxn>
                <a:cxn ang="0">
                  <a:pos x="418" y="359"/>
                </a:cxn>
                <a:cxn ang="0">
                  <a:pos x="426" y="360"/>
                </a:cxn>
                <a:cxn ang="0">
                  <a:pos x="433" y="360"/>
                </a:cxn>
                <a:cxn ang="0">
                  <a:pos x="440" y="360"/>
                </a:cxn>
                <a:cxn ang="0">
                  <a:pos x="448" y="360"/>
                </a:cxn>
                <a:cxn ang="0">
                  <a:pos x="455" y="360"/>
                </a:cxn>
                <a:cxn ang="0">
                  <a:pos x="462" y="360"/>
                </a:cxn>
              </a:cxnLst>
              <a:rect l="0" t="0" r="r" b="b"/>
              <a:pathLst>
                <a:path w="467" h="360">
                  <a:moveTo>
                    <a:pt x="0" y="126"/>
                  </a:move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4"/>
                  </a:lnTo>
                  <a:lnTo>
                    <a:pt x="109" y="54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9"/>
                  </a:lnTo>
                  <a:lnTo>
                    <a:pt x="115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7"/>
                  </a:lnTo>
                  <a:lnTo>
                    <a:pt x="122" y="87"/>
                  </a:lnTo>
                  <a:lnTo>
                    <a:pt x="122" y="87"/>
                  </a:lnTo>
                  <a:lnTo>
                    <a:pt x="122" y="87"/>
                  </a:lnTo>
                  <a:lnTo>
                    <a:pt x="122" y="87"/>
                  </a:lnTo>
                  <a:lnTo>
                    <a:pt x="122" y="87"/>
                  </a:lnTo>
                  <a:lnTo>
                    <a:pt x="123" y="87"/>
                  </a:lnTo>
                  <a:lnTo>
                    <a:pt x="123" y="87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1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8" y="104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5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29" y="106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0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2"/>
                  </a:lnTo>
                  <a:lnTo>
                    <a:pt x="131" y="112"/>
                  </a:lnTo>
                  <a:lnTo>
                    <a:pt x="131" y="112"/>
                  </a:lnTo>
                  <a:lnTo>
                    <a:pt x="131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6" y="123"/>
                  </a:lnTo>
                  <a:lnTo>
                    <a:pt x="136" y="123"/>
                  </a:lnTo>
                  <a:lnTo>
                    <a:pt x="136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29"/>
                  </a:lnTo>
                  <a:lnTo>
                    <a:pt x="138" y="129"/>
                  </a:lnTo>
                  <a:lnTo>
                    <a:pt x="138" y="129"/>
                  </a:lnTo>
                  <a:lnTo>
                    <a:pt x="138" y="129"/>
                  </a:lnTo>
                  <a:lnTo>
                    <a:pt x="138" y="129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9" y="131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40" y="134"/>
                  </a:lnTo>
                  <a:lnTo>
                    <a:pt x="140" y="134"/>
                  </a:lnTo>
                  <a:lnTo>
                    <a:pt x="140" y="134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1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4"/>
                  </a:lnTo>
                  <a:lnTo>
                    <a:pt x="151" y="164"/>
                  </a:lnTo>
                  <a:lnTo>
                    <a:pt x="151" y="164"/>
                  </a:lnTo>
                  <a:lnTo>
                    <a:pt x="151" y="164"/>
                  </a:lnTo>
                  <a:lnTo>
                    <a:pt x="151" y="164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1" y="166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52" y="169"/>
                  </a:lnTo>
                  <a:lnTo>
                    <a:pt x="152" y="169"/>
                  </a:lnTo>
                  <a:lnTo>
                    <a:pt x="152" y="169"/>
                  </a:lnTo>
                  <a:lnTo>
                    <a:pt x="152" y="169"/>
                  </a:lnTo>
                  <a:lnTo>
                    <a:pt x="152" y="169"/>
                  </a:lnTo>
                  <a:lnTo>
                    <a:pt x="152" y="169"/>
                  </a:lnTo>
                  <a:lnTo>
                    <a:pt x="153" y="169"/>
                  </a:lnTo>
                  <a:lnTo>
                    <a:pt x="153" y="169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72"/>
                  </a:lnTo>
                  <a:lnTo>
                    <a:pt x="153" y="172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5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7"/>
                  </a:lnTo>
                  <a:lnTo>
                    <a:pt x="155" y="177"/>
                  </a:lnTo>
                  <a:lnTo>
                    <a:pt x="155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7" y="179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3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9" y="184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5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160" y="187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1" y="189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3"/>
                  </a:lnTo>
                  <a:lnTo>
                    <a:pt x="162" y="194"/>
                  </a:lnTo>
                  <a:lnTo>
                    <a:pt x="162" y="194"/>
                  </a:lnTo>
                  <a:lnTo>
                    <a:pt x="162" y="194"/>
                  </a:lnTo>
                  <a:lnTo>
                    <a:pt x="162" y="194"/>
                  </a:lnTo>
                  <a:lnTo>
                    <a:pt x="162" y="194"/>
                  </a:lnTo>
                  <a:lnTo>
                    <a:pt x="162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8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0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3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7" y="206"/>
                  </a:lnTo>
                  <a:lnTo>
                    <a:pt x="167" y="206"/>
                  </a:lnTo>
                  <a:lnTo>
                    <a:pt x="167" y="206"/>
                  </a:lnTo>
                  <a:lnTo>
                    <a:pt x="167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09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3"/>
                  </a:lnTo>
                  <a:lnTo>
                    <a:pt x="170" y="213"/>
                  </a:lnTo>
                  <a:lnTo>
                    <a:pt x="170" y="213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4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2" y="217"/>
                  </a:lnTo>
                  <a:lnTo>
                    <a:pt x="173" y="217"/>
                  </a:lnTo>
                  <a:lnTo>
                    <a:pt x="173" y="217"/>
                  </a:lnTo>
                  <a:lnTo>
                    <a:pt x="173" y="217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8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4"/>
                  </a:lnTo>
                  <a:lnTo>
                    <a:pt x="175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4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6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7" y="228"/>
                  </a:lnTo>
                  <a:lnTo>
                    <a:pt x="177" y="228"/>
                  </a:lnTo>
                  <a:lnTo>
                    <a:pt x="177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79" y="230"/>
                  </a:lnTo>
                  <a:lnTo>
                    <a:pt x="179" y="230"/>
                  </a:lnTo>
                  <a:lnTo>
                    <a:pt x="179" y="230"/>
                  </a:lnTo>
                  <a:lnTo>
                    <a:pt x="179" y="230"/>
                  </a:lnTo>
                  <a:lnTo>
                    <a:pt x="179" y="230"/>
                  </a:lnTo>
                  <a:lnTo>
                    <a:pt x="179" y="230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3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1" y="234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2" y="236"/>
                  </a:lnTo>
                  <a:lnTo>
                    <a:pt x="182" y="236"/>
                  </a:lnTo>
                  <a:lnTo>
                    <a:pt x="182" y="236"/>
                  </a:lnTo>
                  <a:lnTo>
                    <a:pt x="182" y="236"/>
                  </a:lnTo>
                  <a:lnTo>
                    <a:pt x="182" y="236"/>
                  </a:lnTo>
                  <a:lnTo>
                    <a:pt x="182" y="236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3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2"/>
                  </a:lnTo>
                  <a:lnTo>
                    <a:pt x="184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5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9" y="249"/>
                  </a:lnTo>
                  <a:lnTo>
                    <a:pt x="189" y="249"/>
                  </a:lnTo>
                  <a:lnTo>
                    <a:pt x="189" y="249"/>
                  </a:lnTo>
                  <a:lnTo>
                    <a:pt x="189" y="249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2" y="256"/>
                  </a:lnTo>
                  <a:lnTo>
                    <a:pt x="193" y="256"/>
                  </a:lnTo>
                  <a:lnTo>
                    <a:pt x="193" y="256"/>
                  </a:lnTo>
                  <a:lnTo>
                    <a:pt x="193" y="256"/>
                  </a:lnTo>
                  <a:lnTo>
                    <a:pt x="193" y="256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7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3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8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1" y="269"/>
                  </a:lnTo>
                  <a:lnTo>
                    <a:pt x="201" y="269"/>
                  </a:lnTo>
                  <a:lnTo>
                    <a:pt x="201" y="269"/>
                  </a:lnTo>
                  <a:lnTo>
                    <a:pt x="201" y="269"/>
                  </a:lnTo>
                  <a:lnTo>
                    <a:pt x="201" y="269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1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5" y="275"/>
                  </a:lnTo>
                  <a:lnTo>
                    <a:pt x="205" y="275"/>
                  </a:lnTo>
                  <a:lnTo>
                    <a:pt x="205" y="275"/>
                  </a:lnTo>
                  <a:lnTo>
                    <a:pt x="205" y="275"/>
                  </a:lnTo>
                  <a:lnTo>
                    <a:pt x="205" y="275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6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7" y="279"/>
                  </a:lnTo>
                  <a:lnTo>
                    <a:pt x="208" y="279"/>
                  </a:lnTo>
                  <a:lnTo>
                    <a:pt x="208" y="279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8" y="281"/>
                  </a:lnTo>
                  <a:lnTo>
                    <a:pt x="208" y="281"/>
                  </a:lnTo>
                  <a:lnTo>
                    <a:pt x="208" y="281"/>
                  </a:lnTo>
                  <a:lnTo>
                    <a:pt x="208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1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0" y="283"/>
                  </a:lnTo>
                  <a:lnTo>
                    <a:pt x="211" y="283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5"/>
                  </a:lnTo>
                  <a:lnTo>
                    <a:pt x="211" y="285"/>
                  </a:lnTo>
                  <a:lnTo>
                    <a:pt x="211" y="285"/>
                  </a:lnTo>
                  <a:lnTo>
                    <a:pt x="211" y="285"/>
                  </a:lnTo>
                  <a:lnTo>
                    <a:pt x="211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4" y="287"/>
                  </a:lnTo>
                  <a:lnTo>
                    <a:pt x="214" y="287"/>
                  </a:lnTo>
                  <a:lnTo>
                    <a:pt x="214" y="287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8"/>
                  </a:lnTo>
                  <a:lnTo>
                    <a:pt x="214" y="289"/>
                  </a:lnTo>
                  <a:lnTo>
                    <a:pt x="214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7" y="292"/>
                  </a:lnTo>
                  <a:lnTo>
                    <a:pt x="218" y="292"/>
                  </a:lnTo>
                  <a:lnTo>
                    <a:pt x="218" y="292"/>
                  </a:lnTo>
                  <a:lnTo>
                    <a:pt x="218" y="292"/>
                  </a:lnTo>
                  <a:lnTo>
                    <a:pt x="218" y="292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8" y="293"/>
                  </a:lnTo>
                  <a:lnTo>
                    <a:pt x="219" y="293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4"/>
                  </a:lnTo>
                  <a:lnTo>
                    <a:pt x="219" y="295"/>
                  </a:lnTo>
                  <a:lnTo>
                    <a:pt x="219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5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6"/>
                  </a:lnTo>
                  <a:lnTo>
                    <a:pt x="221" y="297"/>
                  </a:lnTo>
                  <a:lnTo>
                    <a:pt x="221" y="297"/>
                  </a:lnTo>
                  <a:lnTo>
                    <a:pt x="221" y="297"/>
                  </a:lnTo>
                  <a:lnTo>
                    <a:pt x="221" y="297"/>
                  </a:lnTo>
                  <a:lnTo>
                    <a:pt x="221" y="297"/>
                  </a:lnTo>
                  <a:lnTo>
                    <a:pt x="221" y="297"/>
                  </a:lnTo>
                  <a:lnTo>
                    <a:pt x="221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7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8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4" y="300"/>
                  </a:lnTo>
                  <a:lnTo>
                    <a:pt x="225" y="300"/>
                  </a:lnTo>
                  <a:lnTo>
                    <a:pt x="225" y="300"/>
                  </a:lnTo>
                  <a:lnTo>
                    <a:pt x="225" y="300"/>
                  </a:lnTo>
                  <a:lnTo>
                    <a:pt x="225" y="300"/>
                  </a:lnTo>
                  <a:lnTo>
                    <a:pt x="225" y="300"/>
                  </a:lnTo>
                  <a:lnTo>
                    <a:pt x="225" y="300"/>
                  </a:lnTo>
                  <a:lnTo>
                    <a:pt x="225" y="300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0" y="305"/>
                  </a:lnTo>
                  <a:lnTo>
                    <a:pt x="230" y="305"/>
                  </a:lnTo>
                  <a:lnTo>
                    <a:pt x="230" y="305"/>
                  </a:lnTo>
                  <a:lnTo>
                    <a:pt x="230" y="305"/>
                  </a:lnTo>
                  <a:lnTo>
                    <a:pt x="230" y="305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3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09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0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3"/>
                  </a:lnTo>
                  <a:lnTo>
                    <a:pt x="237" y="313"/>
                  </a:lnTo>
                  <a:lnTo>
                    <a:pt x="237" y="313"/>
                  </a:lnTo>
                  <a:lnTo>
                    <a:pt x="237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8" y="313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40" y="314"/>
                  </a:lnTo>
                  <a:lnTo>
                    <a:pt x="240" y="314"/>
                  </a:lnTo>
                  <a:lnTo>
                    <a:pt x="240" y="314"/>
                  </a:lnTo>
                  <a:lnTo>
                    <a:pt x="240" y="314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5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43" y="318"/>
                  </a:lnTo>
                  <a:lnTo>
                    <a:pt x="243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0"/>
                  </a:lnTo>
                  <a:lnTo>
                    <a:pt x="247" y="321"/>
                  </a:lnTo>
                  <a:lnTo>
                    <a:pt x="247" y="321"/>
                  </a:lnTo>
                  <a:lnTo>
                    <a:pt x="247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8" y="321"/>
                  </a:lnTo>
                  <a:lnTo>
                    <a:pt x="249" y="321"/>
                  </a:lnTo>
                  <a:lnTo>
                    <a:pt x="249" y="321"/>
                  </a:lnTo>
                  <a:lnTo>
                    <a:pt x="249" y="321"/>
                  </a:lnTo>
                  <a:lnTo>
                    <a:pt x="249" y="321"/>
                  </a:lnTo>
                  <a:lnTo>
                    <a:pt x="249" y="321"/>
                  </a:lnTo>
                  <a:lnTo>
                    <a:pt x="249" y="321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0" y="323"/>
                  </a:lnTo>
                  <a:lnTo>
                    <a:pt x="250" y="323"/>
                  </a:lnTo>
                  <a:lnTo>
                    <a:pt x="250" y="323"/>
                  </a:lnTo>
                  <a:lnTo>
                    <a:pt x="250" y="323"/>
                  </a:lnTo>
                  <a:lnTo>
                    <a:pt x="250" y="323"/>
                  </a:lnTo>
                  <a:lnTo>
                    <a:pt x="250" y="323"/>
                  </a:lnTo>
                  <a:lnTo>
                    <a:pt x="250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2" y="323"/>
                  </a:lnTo>
                  <a:lnTo>
                    <a:pt x="252" y="323"/>
                  </a:lnTo>
                  <a:lnTo>
                    <a:pt x="252" y="323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2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4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4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7"/>
                  </a:lnTo>
                  <a:lnTo>
                    <a:pt x="256" y="327"/>
                  </a:lnTo>
                  <a:lnTo>
                    <a:pt x="256" y="327"/>
                  </a:lnTo>
                  <a:lnTo>
                    <a:pt x="256" y="327"/>
                  </a:lnTo>
                  <a:lnTo>
                    <a:pt x="256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8" y="327"/>
                  </a:lnTo>
                  <a:lnTo>
                    <a:pt x="258" y="327"/>
                  </a:lnTo>
                  <a:lnTo>
                    <a:pt x="258" y="327"/>
                  </a:lnTo>
                  <a:lnTo>
                    <a:pt x="258" y="327"/>
                  </a:lnTo>
                  <a:lnTo>
                    <a:pt x="258" y="327"/>
                  </a:lnTo>
                  <a:lnTo>
                    <a:pt x="258" y="327"/>
                  </a:lnTo>
                  <a:lnTo>
                    <a:pt x="258" y="327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60" y="328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61" y="330"/>
                  </a:lnTo>
                  <a:lnTo>
                    <a:pt x="261" y="330"/>
                  </a:lnTo>
                  <a:lnTo>
                    <a:pt x="261" y="330"/>
                  </a:lnTo>
                  <a:lnTo>
                    <a:pt x="261" y="330"/>
                  </a:lnTo>
                  <a:lnTo>
                    <a:pt x="261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3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7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8" y="333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69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0" y="334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1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73" y="335"/>
                  </a:lnTo>
                  <a:lnTo>
                    <a:pt x="273" y="335"/>
                  </a:lnTo>
                  <a:lnTo>
                    <a:pt x="273" y="335"/>
                  </a:lnTo>
                  <a:lnTo>
                    <a:pt x="273" y="335"/>
                  </a:lnTo>
                  <a:lnTo>
                    <a:pt x="273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4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6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5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6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7"/>
                  </a:lnTo>
                  <a:lnTo>
                    <a:pt x="277" y="338"/>
                  </a:lnTo>
                  <a:lnTo>
                    <a:pt x="277" y="338"/>
                  </a:lnTo>
                  <a:lnTo>
                    <a:pt x="277" y="338"/>
                  </a:lnTo>
                  <a:lnTo>
                    <a:pt x="277" y="338"/>
                  </a:lnTo>
                  <a:lnTo>
                    <a:pt x="277" y="338"/>
                  </a:lnTo>
                  <a:lnTo>
                    <a:pt x="277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0" y="338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4" y="340"/>
                  </a:lnTo>
                  <a:lnTo>
                    <a:pt x="285" y="340"/>
                  </a:lnTo>
                  <a:lnTo>
                    <a:pt x="285" y="340"/>
                  </a:lnTo>
                  <a:lnTo>
                    <a:pt x="285" y="340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5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6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2"/>
                  </a:lnTo>
                  <a:lnTo>
                    <a:pt x="290" y="343"/>
                  </a:lnTo>
                  <a:lnTo>
                    <a:pt x="290" y="343"/>
                  </a:lnTo>
                  <a:lnTo>
                    <a:pt x="290" y="343"/>
                  </a:lnTo>
                  <a:lnTo>
                    <a:pt x="290" y="343"/>
                  </a:lnTo>
                  <a:lnTo>
                    <a:pt x="290" y="343"/>
                  </a:lnTo>
                  <a:lnTo>
                    <a:pt x="290" y="343"/>
                  </a:lnTo>
                  <a:lnTo>
                    <a:pt x="290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2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3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4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5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4"/>
                  </a:lnTo>
                  <a:lnTo>
                    <a:pt x="296" y="345"/>
                  </a:lnTo>
                  <a:lnTo>
                    <a:pt x="296" y="345"/>
                  </a:lnTo>
                  <a:lnTo>
                    <a:pt x="296" y="345"/>
                  </a:lnTo>
                  <a:lnTo>
                    <a:pt x="296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7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8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00" y="345"/>
                  </a:lnTo>
                  <a:lnTo>
                    <a:pt x="300" y="345"/>
                  </a:lnTo>
                  <a:lnTo>
                    <a:pt x="300" y="345"/>
                  </a:lnTo>
                  <a:lnTo>
                    <a:pt x="300" y="345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0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03" y="347"/>
                  </a:lnTo>
                  <a:lnTo>
                    <a:pt x="303" y="347"/>
                  </a:lnTo>
                  <a:lnTo>
                    <a:pt x="303" y="347"/>
                  </a:lnTo>
                  <a:lnTo>
                    <a:pt x="303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4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6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8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0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1" y="349"/>
                  </a:lnTo>
                  <a:lnTo>
                    <a:pt x="311" y="349"/>
                  </a:lnTo>
                  <a:lnTo>
                    <a:pt x="311" y="349"/>
                  </a:lnTo>
                  <a:lnTo>
                    <a:pt x="311" y="349"/>
                  </a:lnTo>
                  <a:lnTo>
                    <a:pt x="311" y="349"/>
                  </a:lnTo>
                  <a:lnTo>
                    <a:pt x="311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3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4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5" y="349"/>
                  </a:lnTo>
                  <a:lnTo>
                    <a:pt x="316" y="349"/>
                  </a:lnTo>
                  <a:lnTo>
                    <a:pt x="316" y="349"/>
                  </a:lnTo>
                  <a:lnTo>
                    <a:pt x="316" y="349"/>
                  </a:lnTo>
                  <a:lnTo>
                    <a:pt x="316" y="349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6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8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1" y="350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2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3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4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5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1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6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29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2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3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4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5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6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8" y="353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39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0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1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3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7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1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2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3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59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1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2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3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4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5" y="356"/>
                  </a:lnTo>
                  <a:lnTo>
                    <a:pt x="366" y="356"/>
                  </a:lnTo>
                  <a:lnTo>
                    <a:pt x="366" y="356"/>
                  </a:lnTo>
                  <a:lnTo>
                    <a:pt x="366" y="356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7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0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3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5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6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7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8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7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79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0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1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4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5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89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0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3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4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5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6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8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0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5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6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7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8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0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1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3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4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5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6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7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8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19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0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2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3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6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7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29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0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1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2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4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5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7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8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0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1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2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4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6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7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8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49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1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3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5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0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3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5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  <a:lnTo>
                    <a:pt x="467" y="360"/>
                  </a:lnTo>
                </a:path>
              </a:pathLst>
            </a:custGeom>
            <a:noFill/>
            <a:ln w="2540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7204858" y="3847723"/>
              <a:ext cx="111123" cy="19979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0"/>
                </a:cxn>
                <a:cxn ang="0">
                  <a:pos x="13" y="470"/>
                </a:cxn>
              </a:cxnLst>
              <a:rect l="0" t="0" r="r" b="b"/>
              <a:pathLst>
                <a:path w="13" h="470">
                  <a:moveTo>
                    <a:pt x="0" y="0"/>
                  </a:moveTo>
                  <a:lnTo>
                    <a:pt x="0" y="470"/>
                  </a:lnTo>
                  <a:lnTo>
                    <a:pt x="13" y="470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7204858" y="5560887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7204858" y="5276134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7204858" y="4991380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7204858" y="4701984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7204858" y="4417230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7204858" y="4132476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7204858" y="3847723"/>
              <a:ext cx="111123" cy="77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374915" y="4132476"/>
              <a:ext cx="4020779" cy="131389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5" y="30"/>
                </a:cxn>
                <a:cxn ang="0">
                  <a:pos x="22" y="47"/>
                </a:cxn>
                <a:cxn ang="0">
                  <a:pos x="29" y="64"/>
                </a:cxn>
                <a:cxn ang="0">
                  <a:pos x="37" y="81"/>
                </a:cxn>
                <a:cxn ang="0">
                  <a:pos x="44" y="99"/>
                </a:cxn>
                <a:cxn ang="0">
                  <a:pos x="51" y="116"/>
                </a:cxn>
                <a:cxn ang="0">
                  <a:pos x="59" y="134"/>
                </a:cxn>
                <a:cxn ang="0">
                  <a:pos x="66" y="151"/>
                </a:cxn>
                <a:cxn ang="0">
                  <a:pos x="73" y="167"/>
                </a:cxn>
                <a:cxn ang="0">
                  <a:pos x="81" y="182"/>
                </a:cxn>
                <a:cxn ang="0">
                  <a:pos x="88" y="196"/>
                </a:cxn>
                <a:cxn ang="0">
                  <a:pos x="95" y="209"/>
                </a:cxn>
                <a:cxn ang="0">
                  <a:pos x="103" y="221"/>
                </a:cxn>
                <a:cxn ang="0">
                  <a:pos x="110" y="232"/>
                </a:cxn>
                <a:cxn ang="0">
                  <a:pos x="117" y="242"/>
                </a:cxn>
                <a:cxn ang="0">
                  <a:pos x="125" y="251"/>
                </a:cxn>
                <a:cxn ang="0">
                  <a:pos x="132" y="258"/>
                </a:cxn>
                <a:cxn ang="0">
                  <a:pos x="139" y="265"/>
                </a:cxn>
                <a:cxn ang="0">
                  <a:pos x="147" y="271"/>
                </a:cxn>
                <a:cxn ang="0">
                  <a:pos x="154" y="276"/>
                </a:cxn>
                <a:cxn ang="0">
                  <a:pos x="161" y="280"/>
                </a:cxn>
                <a:cxn ang="0">
                  <a:pos x="169" y="284"/>
                </a:cxn>
                <a:cxn ang="0">
                  <a:pos x="176" y="288"/>
                </a:cxn>
                <a:cxn ang="0">
                  <a:pos x="183" y="291"/>
                </a:cxn>
                <a:cxn ang="0">
                  <a:pos x="191" y="293"/>
                </a:cxn>
                <a:cxn ang="0">
                  <a:pos x="198" y="295"/>
                </a:cxn>
                <a:cxn ang="0">
                  <a:pos x="205" y="297"/>
                </a:cxn>
                <a:cxn ang="0">
                  <a:pos x="213" y="299"/>
                </a:cxn>
                <a:cxn ang="0">
                  <a:pos x="220" y="300"/>
                </a:cxn>
                <a:cxn ang="0">
                  <a:pos x="227" y="301"/>
                </a:cxn>
                <a:cxn ang="0">
                  <a:pos x="235" y="303"/>
                </a:cxn>
                <a:cxn ang="0">
                  <a:pos x="242" y="303"/>
                </a:cxn>
                <a:cxn ang="0">
                  <a:pos x="250" y="304"/>
                </a:cxn>
                <a:cxn ang="0">
                  <a:pos x="257" y="305"/>
                </a:cxn>
                <a:cxn ang="0">
                  <a:pos x="264" y="306"/>
                </a:cxn>
                <a:cxn ang="0">
                  <a:pos x="272" y="306"/>
                </a:cxn>
                <a:cxn ang="0">
                  <a:pos x="279" y="307"/>
                </a:cxn>
                <a:cxn ang="0">
                  <a:pos x="286" y="307"/>
                </a:cxn>
                <a:cxn ang="0">
                  <a:pos x="294" y="307"/>
                </a:cxn>
                <a:cxn ang="0">
                  <a:pos x="301" y="308"/>
                </a:cxn>
                <a:cxn ang="0">
                  <a:pos x="308" y="308"/>
                </a:cxn>
                <a:cxn ang="0">
                  <a:pos x="316" y="308"/>
                </a:cxn>
                <a:cxn ang="0">
                  <a:pos x="323" y="308"/>
                </a:cxn>
                <a:cxn ang="0">
                  <a:pos x="330" y="308"/>
                </a:cxn>
                <a:cxn ang="0">
                  <a:pos x="338" y="309"/>
                </a:cxn>
                <a:cxn ang="0">
                  <a:pos x="345" y="309"/>
                </a:cxn>
                <a:cxn ang="0">
                  <a:pos x="352" y="309"/>
                </a:cxn>
                <a:cxn ang="0">
                  <a:pos x="360" y="309"/>
                </a:cxn>
                <a:cxn ang="0">
                  <a:pos x="367" y="309"/>
                </a:cxn>
                <a:cxn ang="0">
                  <a:pos x="374" y="309"/>
                </a:cxn>
                <a:cxn ang="0">
                  <a:pos x="382" y="309"/>
                </a:cxn>
                <a:cxn ang="0">
                  <a:pos x="389" y="309"/>
                </a:cxn>
                <a:cxn ang="0">
                  <a:pos x="396" y="309"/>
                </a:cxn>
                <a:cxn ang="0">
                  <a:pos x="404" y="309"/>
                </a:cxn>
                <a:cxn ang="0">
                  <a:pos x="411" y="309"/>
                </a:cxn>
                <a:cxn ang="0">
                  <a:pos x="418" y="309"/>
                </a:cxn>
                <a:cxn ang="0">
                  <a:pos x="426" y="309"/>
                </a:cxn>
                <a:cxn ang="0">
                  <a:pos x="433" y="309"/>
                </a:cxn>
                <a:cxn ang="0">
                  <a:pos x="440" y="309"/>
                </a:cxn>
                <a:cxn ang="0">
                  <a:pos x="448" y="309"/>
                </a:cxn>
                <a:cxn ang="0">
                  <a:pos x="455" y="309"/>
                </a:cxn>
                <a:cxn ang="0">
                  <a:pos x="462" y="309"/>
                </a:cxn>
              </a:cxnLst>
              <a:rect l="0" t="0" r="r" b="b"/>
              <a:pathLst>
                <a:path w="467" h="30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6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4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5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5"/>
                  </a:lnTo>
                  <a:lnTo>
                    <a:pt x="72" y="165"/>
                  </a:lnTo>
                  <a:lnTo>
                    <a:pt x="72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69"/>
                  </a:lnTo>
                  <a:lnTo>
                    <a:pt x="74" y="169"/>
                  </a:lnTo>
                  <a:lnTo>
                    <a:pt x="74" y="169"/>
                  </a:lnTo>
                  <a:lnTo>
                    <a:pt x="74" y="169"/>
                  </a:lnTo>
                  <a:lnTo>
                    <a:pt x="74" y="169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7" y="173"/>
                  </a:lnTo>
                  <a:lnTo>
                    <a:pt x="77" y="173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8" y="175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79" y="179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88" y="195"/>
                  </a:lnTo>
                  <a:lnTo>
                    <a:pt x="88" y="195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0" y="201"/>
                  </a:lnTo>
                  <a:lnTo>
                    <a:pt x="90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2"/>
                  </a:lnTo>
                  <a:lnTo>
                    <a:pt x="91" y="203"/>
                  </a:lnTo>
                  <a:lnTo>
                    <a:pt x="91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3" y="204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5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4" y="206"/>
                  </a:lnTo>
                  <a:lnTo>
                    <a:pt x="94" y="206"/>
                  </a:lnTo>
                  <a:lnTo>
                    <a:pt x="94" y="206"/>
                  </a:lnTo>
                  <a:lnTo>
                    <a:pt x="94" y="206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7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6" y="211"/>
                  </a:lnTo>
                  <a:lnTo>
                    <a:pt x="97" y="211"/>
                  </a:lnTo>
                  <a:lnTo>
                    <a:pt x="97" y="211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2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8" y="213"/>
                  </a:lnTo>
                  <a:lnTo>
                    <a:pt x="98" y="213"/>
                  </a:lnTo>
                  <a:lnTo>
                    <a:pt x="98" y="213"/>
                  </a:lnTo>
                  <a:lnTo>
                    <a:pt x="98" y="213"/>
                  </a:lnTo>
                  <a:lnTo>
                    <a:pt x="98" y="213"/>
                  </a:lnTo>
                  <a:lnTo>
                    <a:pt x="98" y="213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5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99" y="216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5" y="224"/>
                  </a:lnTo>
                  <a:lnTo>
                    <a:pt x="105" y="224"/>
                  </a:lnTo>
                  <a:lnTo>
                    <a:pt x="105" y="224"/>
                  </a:lnTo>
                  <a:lnTo>
                    <a:pt x="105" y="224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6"/>
                  </a:lnTo>
                  <a:lnTo>
                    <a:pt x="105" y="226"/>
                  </a:lnTo>
                  <a:lnTo>
                    <a:pt x="105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29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0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6"/>
                  </a:lnTo>
                  <a:lnTo>
                    <a:pt x="112" y="236"/>
                  </a:lnTo>
                  <a:lnTo>
                    <a:pt x="112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6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7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5" y="238"/>
                  </a:lnTo>
                  <a:lnTo>
                    <a:pt x="115" y="238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40"/>
                  </a:lnTo>
                  <a:lnTo>
                    <a:pt x="115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9" y="243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5"/>
                  </a:lnTo>
                  <a:lnTo>
                    <a:pt x="119" y="245"/>
                  </a:lnTo>
                  <a:lnTo>
                    <a:pt x="119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7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5" y="250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5"/>
                  </a:lnTo>
                  <a:lnTo>
                    <a:pt x="129" y="256"/>
                  </a:lnTo>
                  <a:lnTo>
                    <a:pt x="129" y="256"/>
                  </a:lnTo>
                  <a:lnTo>
                    <a:pt x="129" y="256"/>
                  </a:lnTo>
                  <a:lnTo>
                    <a:pt x="129" y="256"/>
                  </a:lnTo>
                  <a:lnTo>
                    <a:pt x="129" y="256"/>
                  </a:lnTo>
                  <a:lnTo>
                    <a:pt x="129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7"/>
                  </a:lnTo>
                  <a:lnTo>
                    <a:pt x="130" y="257"/>
                  </a:lnTo>
                  <a:lnTo>
                    <a:pt x="130" y="257"/>
                  </a:lnTo>
                  <a:lnTo>
                    <a:pt x="130" y="257"/>
                  </a:lnTo>
                  <a:lnTo>
                    <a:pt x="130" y="257"/>
                  </a:lnTo>
                  <a:lnTo>
                    <a:pt x="130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131" y="258"/>
                  </a:lnTo>
                  <a:lnTo>
                    <a:pt x="131" y="258"/>
                  </a:lnTo>
                  <a:lnTo>
                    <a:pt x="131" y="258"/>
                  </a:lnTo>
                  <a:lnTo>
                    <a:pt x="131" y="258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133" y="260"/>
                  </a:lnTo>
                  <a:lnTo>
                    <a:pt x="133" y="260"/>
                  </a:lnTo>
                  <a:lnTo>
                    <a:pt x="133" y="260"/>
                  </a:lnTo>
                  <a:lnTo>
                    <a:pt x="133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1"/>
                  </a:lnTo>
                  <a:lnTo>
                    <a:pt x="134" y="261"/>
                  </a:lnTo>
                  <a:lnTo>
                    <a:pt x="134" y="261"/>
                  </a:lnTo>
                  <a:lnTo>
                    <a:pt x="134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5" y="262"/>
                  </a:lnTo>
                  <a:lnTo>
                    <a:pt x="135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37" y="262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0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4" y="268"/>
                  </a:lnTo>
                  <a:lnTo>
                    <a:pt x="144" y="268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4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1"/>
                  </a:lnTo>
                  <a:lnTo>
                    <a:pt x="146" y="271"/>
                  </a:lnTo>
                  <a:lnTo>
                    <a:pt x="146" y="271"/>
                  </a:lnTo>
                  <a:lnTo>
                    <a:pt x="146" y="271"/>
                  </a:lnTo>
                  <a:lnTo>
                    <a:pt x="146" y="271"/>
                  </a:lnTo>
                  <a:lnTo>
                    <a:pt x="146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7" y="271"/>
                  </a:lnTo>
                  <a:lnTo>
                    <a:pt x="148" y="271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4"/>
                  </a:lnTo>
                  <a:lnTo>
                    <a:pt x="150" y="274"/>
                  </a:lnTo>
                  <a:lnTo>
                    <a:pt x="150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6"/>
                  </a:lnTo>
                  <a:lnTo>
                    <a:pt x="153" y="276"/>
                  </a:lnTo>
                  <a:lnTo>
                    <a:pt x="153" y="276"/>
                  </a:lnTo>
                  <a:lnTo>
                    <a:pt x="153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5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6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8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60" y="279"/>
                  </a:lnTo>
                  <a:lnTo>
                    <a:pt x="160" y="279"/>
                  </a:lnTo>
                  <a:lnTo>
                    <a:pt x="160" y="279"/>
                  </a:lnTo>
                  <a:lnTo>
                    <a:pt x="160" y="279"/>
                  </a:lnTo>
                  <a:lnTo>
                    <a:pt x="160" y="279"/>
                  </a:lnTo>
                  <a:lnTo>
                    <a:pt x="160" y="279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1" y="280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4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2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6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3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0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1" y="286"/>
                  </a:lnTo>
                  <a:lnTo>
                    <a:pt x="171" y="286"/>
                  </a:lnTo>
                  <a:lnTo>
                    <a:pt x="171" y="286"/>
                  </a:lnTo>
                  <a:lnTo>
                    <a:pt x="171" y="286"/>
                  </a:lnTo>
                  <a:lnTo>
                    <a:pt x="171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73" y="287"/>
                  </a:lnTo>
                  <a:lnTo>
                    <a:pt x="173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6" y="287"/>
                  </a:lnTo>
                  <a:lnTo>
                    <a:pt x="176" y="287"/>
                  </a:lnTo>
                  <a:lnTo>
                    <a:pt x="176" y="287"/>
                  </a:lnTo>
                  <a:lnTo>
                    <a:pt x="176" y="287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8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79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0" y="289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0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4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5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1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7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2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195" y="295"/>
                  </a:lnTo>
                  <a:lnTo>
                    <a:pt x="195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6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3" y="296"/>
                  </a:lnTo>
                  <a:lnTo>
                    <a:pt x="203" y="296"/>
                  </a:lnTo>
                  <a:lnTo>
                    <a:pt x="203" y="296"/>
                  </a:lnTo>
                  <a:lnTo>
                    <a:pt x="203" y="296"/>
                  </a:lnTo>
                  <a:lnTo>
                    <a:pt x="203" y="296"/>
                  </a:lnTo>
                  <a:lnTo>
                    <a:pt x="203" y="296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5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6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8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09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299"/>
                  </a:lnTo>
                  <a:lnTo>
                    <a:pt x="211" y="299"/>
                  </a:lnTo>
                  <a:lnTo>
                    <a:pt x="211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3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4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7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19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1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4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8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29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0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1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5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7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8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0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3" y="303"/>
                  </a:lnTo>
                  <a:lnTo>
                    <a:pt x="243" y="303"/>
                  </a:lnTo>
                  <a:lnTo>
                    <a:pt x="243" y="303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3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5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6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49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1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4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2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7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8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4" y="305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7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1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3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5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7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6"/>
                  </a:lnTo>
                  <a:lnTo>
                    <a:pt x="278" y="307"/>
                  </a:lnTo>
                  <a:lnTo>
                    <a:pt x="278" y="307"/>
                  </a:lnTo>
                  <a:lnTo>
                    <a:pt x="278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0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1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3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5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7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8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0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1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4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5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7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8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7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299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0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3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4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5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8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09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1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4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8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2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5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7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8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8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4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5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6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7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39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0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2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3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4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5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7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8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49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0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1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2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5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6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59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0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1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2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3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4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6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7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8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3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4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6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7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8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79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1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3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5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6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7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8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89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0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1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3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4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5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8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399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2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3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5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6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0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2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3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4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5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6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7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8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19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1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6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8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29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2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3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4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5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6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7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8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39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1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2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3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4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5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7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8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49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0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1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2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3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4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8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0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1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2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3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4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5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6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  <a:lnTo>
                    <a:pt x="467" y="30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4202349" y="5813128"/>
              <a:ext cx="98933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2800" b="1" dirty="0" smtClean="0"/>
                <a:t>Time</a:t>
              </a:r>
              <a:endParaRPr lang="en-US" b="1" dirty="0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5184844" y="4961548"/>
              <a:ext cx="14123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2800" b="1" dirty="0" smtClean="0"/>
                <a:t>[Solute]</a:t>
              </a:r>
              <a:endParaRPr lang="en-US" b="1" dirty="0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3119176" y="3958666"/>
              <a:ext cx="16433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2800" b="1" dirty="0"/>
                <a:t>Biomass</a:t>
              </a:r>
              <a:endParaRPr lang="en-US" b="1" dirty="0"/>
            </a:p>
          </p:txBody>
        </p:sp>
      </p:grp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screen"/>
          <a:srcRect t="54861"/>
          <a:stretch>
            <a:fillRect/>
          </a:stretch>
        </p:blipFill>
        <p:spPr bwMode="auto">
          <a:xfrm>
            <a:off x="1730994" y="3467100"/>
            <a:ext cx="5803900" cy="339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2.4|19.7|26.2|0.8|8.2|1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|4.2|2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7|3|5.9|6|10|1.4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9|20.6|7.1|11.5|15.9|9.6|6|13.8|3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.1|13.2|4.6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2762</TotalTime>
  <Words>1067</Words>
  <Application>Microsoft Office PowerPoint</Application>
  <PresentationFormat>On-screen Show (4:3)</PresentationFormat>
  <Paragraphs>391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An Imperative</vt:lpstr>
      <vt:lpstr>The NEED</vt:lpstr>
      <vt:lpstr>What IS A Model?</vt:lpstr>
      <vt:lpstr>Rethinking models...</vt:lpstr>
      <vt:lpstr>CREATING A NEO SIMULATION</vt:lpstr>
      <vt:lpstr>Slide 7</vt:lpstr>
      <vt:lpstr>Slide 8</vt:lpstr>
      <vt:lpstr>Slide 9</vt:lpstr>
      <vt:lpstr>Slide 10</vt:lpstr>
      <vt:lpstr>Multiple Interactive currencies</vt:lpstr>
      <vt:lpstr>Code Reuse and recombination</vt:lpstr>
      <vt:lpstr>Parallel Processing</vt:lpstr>
      <vt:lpstr>The bottom line… </vt:lpstr>
      <vt:lpstr>System Level Hypothesis testing</vt:lpstr>
      <vt:lpstr>SYNERGY with Bayesian approaches?</vt:lpstr>
      <vt:lpstr>Slide 17</vt:lpstr>
      <vt:lpstr>Slide 18</vt:lpstr>
      <vt:lpstr>Slide 19</vt:lpstr>
      <vt:lpstr>Ecosystems aS Multi-Currency Flux Nets</vt:lpstr>
      <vt:lpstr>PHYSICAL SYSTEMS as Flux networks</vt:lpstr>
      <vt:lpstr>Biotic communities as Flux networks</vt:lpstr>
    </vt:vector>
  </TitlesOfParts>
  <Company>Big Sky Dermatology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model?</dc:title>
  <dc:creator>goff</dc:creator>
  <cp:lastModifiedBy>clemente.izurieta</cp:lastModifiedBy>
  <cp:revision>143</cp:revision>
  <dcterms:created xsi:type="dcterms:W3CDTF">2010-06-03T22:30:13Z</dcterms:created>
  <dcterms:modified xsi:type="dcterms:W3CDTF">2010-11-19T16:20:04Z</dcterms:modified>
</cp:coreProperties>
</file>