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69" r:id="rId3"/>
    <p:sldId id="256" r:id="rId4"/>
    <p:sldId id="258" r:id="rId5"/>
    <p:sldId id="257" r:id="rId6"/>
    <p:sldId id="260" r:id="rId7"/>
    <p:sldId id="261" r:id="rId8"/>
    <p:sldId id="262" r:id="rId9"/>
    <p:sldId id="263" r:id="rId10"/>
    <p:sldId id="267" r:id="rId11"/>
    <p:sldId id="264" r:id="rId12"/>
    <p:sldId id="265"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733" autoAdjust="0"/>
  </p:normalViewPr>
  <p:slideViewPr>
    <p:cSldViewPr snapToGrid="0">
      <p:cViewPr varScale="1">
        <p:scale>
          <a:sx n="83" d="100"/>
          <a:sy n="83" d="100"/>
        </p:scale>
        <p:origin x="10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E8588C-C18B-49DE-9B82-9875F6A7F8B8}" type="datetimeFigureOut">
              <a:rPr lang="en-US" smtClean="0"/>
              <a:t>5/20/2015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9BDB3A-3C60-46A0-BB3D-FB4AF6971F30}" type="slidenum">
              <a:rPr lang="en-US" smtClean="0"/>
              <a:t>‹#›</a:t>
            </a:fld>
            <a:endParaRPr lang="en-US"/>
          </a:p>
        </p:txBody>
      </p:sp>
    </p:spTree>
    <p:extLst>
      <p:ext uri="{BB962C8B-B14F-4D97-AF65-F5344CB8AC3E}">
        <p14:creationId xmlns:p14="http://schemas.microsoft.com/office/powerpoint/2010/main" val="330571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Abstract: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fundamental abstractions of computer science and ecosystem ecology have evolved to be remarkably similar, despite differences in semantics.  Ecosystem ecologists study the interactions of “structure” and “function” within ecosystems, while software engineers design “attributes” and “methods” when coupling classes in object-oriented software.  Engineers have established a rigorous toolkit (Unified Modeling Language, UML) for organizing hierarchical ontologies of structure and function.  We suggest these tools can be effectively applied to the organization of ecological concepts, which ultimately leads to more intuitive implementations of ecological models.  In this presentation, we reconcile interdisciplinary semantics and present examples of ontological descriptions of ecosystems in UML, in order to demonstrate the potential value of software engineering tools to the organization of ecologic understanding.  Furthermore, we present a working prototype of a hierarchical shared-state-space software abstraction that will facilitate linking qualitative models to quantitative predictions in a hypothesis testing environment.  Sharing of state space is critical to the simultaneous application of multiple interdisciplinary hypotheses in the attempt to understand the social and ecological consequences of a changing environment.</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89BDB3A-3C60-46A0-BB3D-FB4AF6971F30}" type="slidenum">
              <a:rPr lang="en-US" smtClean="0"/>
              <a:t>1</a:t>
            </a:fld>
            <a:endParaRPr lang="en-US"/>
          </a:p>
        </p:txBody>
      </p:sp>
    </p:spTree>
    <p:extLst>
      <p:ext uri="{BB962C8B-B14F-4D97-AF65-F5344CB8AC3E}">
        <p14:creationId xmlns:p14="http://schemas.microsoft.com/office/powerpoint/2010/main" val="127746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itself, inheritance hierarchies</a:t>
            </a:r>
            <a:r>
              <a:rPr lang="en-US" baseline="0" dirty="0" smtClean="0"/>
              <a:t> do not give us all the tools we need to define a system.  We also need a way to designate composition.  In UML, composition is designated with a little filled diamond next to the class that is composed of other classes.</a:t>
            </a:r>
          </a:p>
          <a:p>
            <a:endParaRPr lang="en-US" baseline="0" dirty="0" smtClean="0"/>
          </a:p>
          <a:p>
            <a:r>
              <a:rPr lang="en-US" baseline="0" dirty="0" smtClean="0"/>
              <a:t>This diamond implies that a given component class is an attribute of structure for the composite class.</a:t>
            </a:r>
          </a:p>
          <a:p>
            <a:endParaRPr lang="en-US" baseline="0" dirty="0" smtClean="0"/>
          </a:p>
          <a:p>
            <a:r>
              <a:rPr lang="en-US" baseline="0" dirty="0" smtClean="0"/>
              <a:t>What this implies is a “... has a ... “ relationship for composition, in contrast to the “... is a ...” relationship for inheritance.</a:t>
            </a:r>
            <a:endParaRPr lang="en-US" dirty="0"/>
          </a:p>
        </p:txBody>
      </p:sp>
      <p:sp>
        <p:nvSpPr>
          <p:cNvPr id="4" name="Slide Number Placeholder 3"/>
          <p:cNvSpPr>
            <a:spLocks noGrp="1"/>
          </p:cNvSpPr>
          <p:nvPr>
            <p:ph type="sldNum" sz="quarter" idx="10"/>
          </p:nvPr>
        </p:nvSpPr>
        <p:spPr/>
        <p:txBody>
          <a:bodyPr/>
          <a:lstStyle/>
          <a:p>
            <a:fld id="{889BDB3A-3C60-46A0-BB3D-FB4AF6971F30}" type="slidenum">
              <a:rPr lang="en-US" smtClean="0"/>
              <a:t>10</a:t>
            </a:fld>
            <a:endParaRPr lang="en-US"/>
          </a:p>
        </p:txBody>
      </p:sp>
    </p:spTree>
    <p:extLst>
      <p:ext uri="{BB962C8B-B14F-4D97-AF65-F5344CB8AC3E}">
        <p14:creationId xmlns:p14="http://schemas.microsoft.com/office/powerpoint/2010/main" val="1340076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we are quite familiar with examples of composition hierarchies in biology.  Often one of the first things we learn about biology are the elements of scale.</a:t>
            </a:r>
          </a:p>
          <a:p>
            <a:endParaRPr lang="en-US" baseline="0" dirty="0" smtClean="0"/>
          </a:p>
          <a:p>
            <a:r>
              <a:rPr lang="en-US" baseline="0" dirty="0" smtClean="0"/>
              <a:t>For example, the biosphere is composed of some number of ecosystems, which are composed of some number of organisms, which are composed of organs, etc. etc.</a:t>
            </a:r>
          </a:p>
          <a:p>
            <a:endParaRPr lang="en-US" baseline="0" dirty="0" smtClean="0"/>
          </a:p>
          <a:p>
            <a:r>
              <a:rPr lang="en-US" dirty="0" smtClean="0"/>
              <a:t>No</a:t>
            </a:r>
            <a:r>
              <a:rPr lang="en-US" baseline="0" dirty="0" smtClean="0"/>
              <a:t>w we just defined either end of these relationships as components or composites, so lets use inheritance to designate this role.  The arrow end of the relationships will all be biological components, and the diamond end of the relationships will be composites.  </a:t>
            </a:r>
          </a:p>
          <a:p>
            <a:endParaRPr lang="en-US" baseline="0" dirty="0" smtClean="0"/>
          </a:p>
          <a:p>
            <a:r>
              <a:rPr lang="en-US" baseline="0" dirty="0" smtClean="0"/>
              <a:t>We then recognize that many levels of this hierarchy are both composites and components.  That suggests these classes have something in common.  Philosophically, this is a </a:t>
            </a:r>
            <a:r>
              <a:rPr lang="en-US" baseline="0" dirty="0" err="1" smtClean="0"/>
              <a:t>holonic</a:t>
            </a:r>
            <a:r>
              <a:rPr lang="en-US" baseline="0" dirty="0" smtClean="0"/>
              <a:t> perspective.  This means that a composite is actually just a special case of a component, and it “is a” component that can also hold other components.</a:t>
            </a:r>
          </a:p>
          <a:p>
            <a:endParaRPr lang="en-US" baseline="0" dirty="0" smtClean="0"/>
          </a:p>
          <a:p>
            <a:r>
              <a:rPr lang="en-US" baseline="0" dirty="0" smtClean="0"/>
              <a:t>This is starting to get messy, but it turns out we can use another abstraction tool of software engineering called a “pattern” to describe it more elegantly.  Let’s rebuild this a little more carefully.</a:t>
            </a:r>
            <a:endParaRPr lang="en-US" dirty="0"/>
          </a:p>
        </p:txBody>
      </p:sp>
      <p:sp>
        <p:nvSpPr>
          <p:cNvPr id="4" name="Slide Number Placeholder 3"/>
          <p:cNvSpPr>
            <a:spLocks noGrp="1"/>
          </p:cNvSpPr>
          <p:nvPr>
            <p:ph type="sldNum" sz="quarter" idx="10"/>
          </p:nvPr>
        </p:nvSpPr>
        <p:spPr/>
        <p:txBody>
          <a:bodyPr/>
          <a:lstStyle/>
          <a:p>
            <a:fld id="{889BDB3A-3C60-46A0-BB3D-FB4AF6971F30}" type="slidenum">
              <a:rPr lang="en-US" smtClean="0"/>
              <a:t>11</a:t>
            </a:fld>
            <a:endParaRPr lang="en-US"/>
          </a:p>
        </p:txBody>
      </p:sp>
    </p:spTree>
    <p:extLst>
      <p:ext uri="{BB962C8B-B14F-4D97-AF65-F5344CB8AC3E}">
        <p14:creationId xmlns:p14="http://schemas.microsoft.com/office/powerpoint/2010/main" val="3829622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UML,</a:t>
            </a:r>
            <a:r>
              <a:rPr lang="en-US" baseline="0" dirty="0" smtClean="0"/>
              <a:t> the preferred format is to put more specific classes toward the bottom of the diagram, and get more abstract as you move upward.</a:t>
            </a:r>
          </a:p>
          <a:p>
            <a:endParaRPr lang="en-US" baseline="0" dirty="0" smtClean="0"/>
          </a:p>
          <a:p>
            <a:r>
              <a:rPr lang="en-US" baseline="0" dirty="0" smtClean="0"/>
              <a:t>First we can specify that all the biological classes that composed of other biological classes as composites, or “</a:t>
            </a:r>
            <a:r>
              <a:rPr lang="en-US" baseline="0" dirty="0" err="1" smtClean="0"/>
              <a:t>biocomposites</a:t>
            </a:r>
            <a:r>
              <a:rPr lang="en-US" baseline="0" dirty="0" smtClean="0"/>
              <a:t>”, if you will.</a:t>
            </a:r>
          </a:p>
          <a:p>
            <a:endParaRPr lang="en-US" baseline="0" dirty="0" smtClean="0"/>
          </a:p>
          <a:p>
            <a:r>
              <a:rPr lang="en-US" baseline="0" dirty="0" smtClean="0"/>
              <a:t>As we mentioned before, it makes sense to think of composites as a special case of components.  What characterizes that special case is that the composite is composed of other components.  Notice that using the concept of inheritance, we can just represent this composition once in the abstract definition of composite, rather than having to replicate it among all the biological classes that implement the composite class.</a:t>
            </a:r>
          </a:p>
          <a:p>
            <a:endParaRPr lang="en-US" baseline="0" dirty="0" smtClean="0"/>
          </a:p>
          <a:p>
            <a:r>
              <a:rPr lang="en-US" baseline="0" dirty="0" smtClean="0"/>
              <a:t>Finally, we need a class to categorize the components that are specifically NOT made up of other components, lets call that a leaf and make our atomic scale for this classification (the cell) inherit from it.</a:t>
            </a:r>
          </a:p>
          <a:p>
            <a:endParaRPr lang="en-US" baseline="0" dirty="0" smtClean="0"/>
          </a:p>
        </p:txBody>
      </p:sp>
      <p:sp>
        <p:nvSpPr>
          <p:cNvPr id="4" name="Slide Number Placeholder 3"/>
          <p:cNvSpPr>
            <a:spLocks noGrp="1"/>
          </p:cNvSpPr>
          <p:nvPr>
            <p:ph type="sldNum" sz="quarter" idx="10"/>
          </p:nvPr>
        </p:nvSpPr>
        <p:spPr/>
        <p:txBody>
          <a:bodyPr/>
          <a:lstStyle/>
          <a:p>
            <a:fld id="{889BDB3A-3C60-46A0-BB3D-FB4AF6971F30}" type="slidenum">
              <a:rPr lang="en-US" smtClean="0"/>
              <a:t>12</a:t>
            </a:fld>
            <a:endParaRPr lang="en-US"/>
          </a:p>
        </p:txBody>
      </p:sp>
    </p:spTree>
    <p:extLst>
      <p:ext uri="{BB962C8B-B14F-4D97-AF65-F5344CB8AC3E}">
        <p14:creationId xmlns:p14="http://schemas.microsoft.com/office/powerpoint/2010/main" val="3671598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it turns out, this abstract pattern for thinking about a hierarchy is not unique to biology.  In software engineering, this is simply called the composite pattern.</a:t>
            </a:r>
          </a:p>
          <a:p>
            <a:endParaRPr lang="en-US" baseline="0" dirty="0" smtClean="0"/>
          </a:p>
          <a:p>
            <a:r>
              <a:rPr lang="en-US" baseline="0" dirty="0" smtClean="0"/>
              <a:t>If I’ve lost you, you see this pattern every time you use a file system on a computer.  Both folders (or directories) and files are components of a file system.  But they inherit that status through different means.  A folder is a component that is composed of other components (either folders or files), so folders are composites.  A file is a component that is specifically not composed of other components, so it is a leaf.</a:t>
            </a:r>
          </a:p>
          <a:p>
            <a:endParaRPr lang="en-US" baseline="0" dirty="0" smtClean="0"/>
          </a:p>
          <a:p>
            <a:r>
              <a:rPr lang="en-US" baseline="0" dirty="0" smtClean="0"/>
              <a:t>Our ability to define cross-disciplinary abstractions such as this are going to be the key to designing the tools that can help us address questions that require cross-disciplinary models.  We have a need to design models that find a definition of shared state space that can handle the abstractions of multiple disciplines.  This will allow us to run multiple models such as ecosystem models and human-decision models concurrently, such that their simulated effects can feed back on each others’ behaviors.  We suggest that the composite pattern represents strong potential as a shared state space organizational architecture that can handle the fundamental abstractions of most scientific disciplines.</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889BDB3A-3C60-46A0-BB3D-FB4AF6971F30}" type="slidenum">
              <a:rPr lang="en-US" smtClean="0"/>
              <a:t>13</a:t>
            </a:fld>
            <a:endParaRPr lang="en-US"/>
          </a:p>
        </p:txBody>
      </p:sp>
    </p:spTree>
    <p:extLst>
      <p:ext uri="{BB962C8B-B14F-4D97-AF65-F5344CB8AC3E}">
        <p14:creationId xmlns:p14="http://schemas.microsoft.com/office/powerpoint/2010/main" val="1840172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don’t want to pretend like we have invented this idea.  A few papers specific to the use of UML have appeared in the systems biology literature, particularly in reference to cellular biology and biochemistry.  Also, papers in the software engineering domain that use UML to define biological models are also plentiful, but are more focused on code organization do not necessarily reflect the biologists perspective on the system.</a:t>
            </a:r>
          </a:p>
          <a:p>
            <a:endParaRPr lang="en-US" baseline="0" dirty="0" smtClean="0"/>
          </a:p>
          <a:p>
            <a:r>
              <a:rPr lang="en-US" baseline="0" dirty="0" smtClean="0"/>
              <a:t>The recent development of informatics fields also requires the concepts I’ve presented here.  While they may not specifically use UML, the fundamental inheritance and composition relationships are ubiquitous in the majority of ontological languages that are necessary to organize the recent deluge of data coming from automatic monitoring networks and remote sensing.</a:t>
            </a:r>
          </a:p>
        </p:txBody>
      </p:sp>
      <p:sp>
        <p:nvSpPr>
          <p:cNvPr id="4" name="Slide Number Placeholder 3"/>
          <p:cNvSpPr>
            <a:spLocks noGrp="1"/>
          </p:cNvSpPr>
          <p:nvPr>
            <p:ph type="sldNum" sz="quarter" idx="10"/>
          </p:nvPr>
        </p:nvSpPr>
        <p:spPr/>
        <p:txBody>
          <a:bodyPr/>
          <a:lstStyle/>
          <a:p>
            <a:fld id="{889BDB3A-3C60-46A0-BB3D-FB4AF6971F30}" type="slidenum">
              <a:rPr lang="en-US" smtClean="0"/>
              <a:t>14</a:t>
            </a:fld>
            <a:endParaRPr lang="en-US"/>
          </a:p>
        </p:txBody>
      </p:sp>
    </p:spTree>
    <p:extLst>
      <p:ext uri="{BB962C8B-B14F-4D97-AF65-F5344CB8AC3E}">
        <p14:creationId xmlns:p14="http://schemas.microsoft.com/office/powerpoint/2010/main" val="718580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I wrap this up, I want to emphasize that there are messages you can take home from this talk even if you never intend to write a line of code to implement a simulation model.  I hope I was clear that this talk was about how we organize how we think about nature, not necessarily about how we write computer programs.  </a:t>
            </a:r>
          </a:p>
          <a:p>
            <a:endParaRPr lang="en-US" baseline="0" dirty="0" smtClean="0"/>
          </a:p>
          <a:p>
            <a:r>
              <a:rPr lang="en-US" baseline="0" dirty="0" smtClean="0"/>
              <a:t>Structure and function have been in ecologists’ vernacular for a long time.  The convergent evolution of a similar though process in computer science has led to rigorous tools for very specific definitions of structural and functional hierarchies.  We suggest use of these tools by ecologists may provide a useful thought exercise for developing systems theory based hypotheses, as well as a tool for clearer communication of those hypotheses once they have been developed.</a:t>
            </a:r>
          </a:p>
          <a:p>
            <a:endParaRPr lang="en-US" baseline="0" dirty="0" smtClean="0"/>
          </a:p>
          <a:p>
            <a:r>
              <a:rPr lang="en-US" baseline="0" dirty="0" smtClean="0"/>
              <a:t>Combinations of inheritance and composition further lead to an approach to abstraction of patterns that repeat across nature.  Tools such as UML give us the ability to be explicit about what we think can be generalized vs. what we think has to be considered independently.  This tool may not resolve arguments, but I can tell you from experience that this is a fantastic tool for pinpointing exactly what you are arguing about, when you get into a philosophical or semantic argument about system behavior.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it does come to the next step of developing code, I hope it is also clear that simulation models that originate from this approach have a much more organic organization relative to how we think about structure and function of ecosystems.  The use of these kinds of abstractions tends to lead to simulation models that are much quicker and easier to modify when working through the hypothesis testing workflow.</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89BDB3A-3C60-46A0-BB3D-FB4AF6971F30}" type="slidenum">
              <a:rPr lang="en-US" smtClean="0"/>
              <a:t>15</a:t>
            </a:fld>
            <a:endParaRPr lang="en-US"/>
          </a:p>
        </p:txBody>
      </p:sp>
    </p:spTree>
    <p:extLst>
      <p:ext uri="{BB962C8B-B14F-4D97-AF65-F5344CB8AC3E}">
        <p14:creationId xmlns:p14="http://schemas.microsoft.com/office/powerpoint/2010/main" val="3709981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This is a talk about ecological modeling, but perhaps a little different from the typical modeling talk.  The typical modeling talk would lay out a hypothetical framework for quantifying a process or combination of processes, then proceed to show you simulations based on that framework in particular input scenarios.  Those simulations would then be used to make conclusions about the validity of the underlying hypotheses in some way.</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 will NOT be showing the results from any simulations today.  In fact, I won’t be showing you any data at all.  My goal is rather to convince you that ecosystem ecologists think about ecosystems in exactly the same fashion that a software engineer thinks about an object-oriented computer program.  In particular I would like to talk about the process of model design, a topic that tends to get somewhat less attention in sessions like this, even when the sessions are focused on modeling.  Perhaps that is for good reason and I am about to waste 15 minutes of your time, but nevertheless I would like to try to convince you that the modern practices of software engineering may provide quite useful tools for both qualifying and quantifying structure and function of ecosystems.</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89BDB3A-3C60-46A0-BB3D-FB4AF6971F30}" type="slidenum">
              <a:rPr lang="en-US" smtClean="0"/>
              <a:t>2</a:t>
            </a:fld>
            <a:endParaRPr lang="en-US"/>
          </a:p>
        </p:txBody>
      </p:sp>
    </p:spTree>
    <p:extLst>
      <p:ext uri="{BB962C8B-B14F-4D97-AF65-F5344CB8AC3E}">
        <p14:creationId xmlns:p14="http://schemas.microsoft.com/office/powerpoint/2010/main" val="262649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Acknowledge</a:t>
            </a:r>
            <a:r>
              <a:rPr lang="en-US" baseline="0" dirty="0" smtClean="0"/>
              <a:t> coauthors and contributors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Acknowledge funding</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89BDB3A-3C60-46A0-BB3D-FB4AF6971F30}" type="slidenum">
              <a:rPr lang="en-US" smtClean="0"/>
              <a:t>3</a:t>
            </a:fld>
            <a:endParaRPr lang="en-US"/>
          </a:p>
        </p:txBody>
      </p:sp>
    </p:spTree>
    <p:extLst>
      <p:ext uri="{BB962C8B-B14F-4D97-AF65-F5344CB8AC3E}">
        <p14:creationId xmlns:p14="http://schemas.microsoft.com/office/powerpoint/2010/main" val="2692372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barrier to understanding the convergence</a:t>
            </a:r>
            <a:r>
              <a:rPr lang="en-US" baseline="0" dirty="0" smtClean="0"/>
              <a:t> of these fields of thought is semantic in nature.  Despite differences in jargon, I would first like to convince you that the fundamental ontologies organizing theories of ecosystem ecology and software engineering are effectively identical.</a:t>
            </a:r>
          </a:p>
          <a:p>
            <a:endParaRPr lang="en-US" baseline="0" dirty="0" smtClean="0"/>
          </a:p>
          <a:p>
            <a:r>
              <a:rPr lang="en-US" baseline="0" dirty="0" smtClean="0"/>
              <a:t>Let’s start with ecology.  Sir Arthur </a:t>
            </a:r>
            <a:r>
              <a:rPr lang="en-US" baseline="0" dirty="0" err="1" smtClean="0"/>
              <a:t>Tansley</a:t>
            </a:r>
            <a:r>
              <a:rPr lang="en-US" baseline="0" dirty="0" smtClean="0"/>
              <a:t> was at the forefront of the attempt to understand the complex interactions of abiotic and biotic factors in determining patterns in whole-ecosystem behavior.  This application of system theory to ecological questions was the origin of the word “ecosystem”.  The way to fundamentally break down the system is first to define the components that interact to determine whole system behavior.  Then, break that component down into its structure and function.  Structure is reflected by variables that define the state of the system, and function is reflected by variables that define how the state of the system is changing.  The idea that function is inherently tied to structure is a central tenet of ecosystem ecology, and the foundation of the vast majority of experimental designs in the field.</a:t>
            </a:r>
          </a:p>
          <a:p>
            <a:endParaRPr lang="en-US" baseline="0" dirty="0" smtClean="0"/>
          </a:p>
          <a:p>
            <a:r>
              <a:rPr lang="en-US" baseline="0" dirty="0" smtClean="0"/>
              <a:t>Around 1965, Dahl and </a:t>
            </a:r>
            <a:r>
              <a:rPr lang="en-US" baseline="0" dirty="0" err="1" smtClean="0"/>
              <a:t>Nygaard</a:t>
            </a:r>
            <a:r>
              <a:rPr lang="en-US" baseline="0" dirty="0" smtClean="0"/>
              <a:t>, engineers from Norway, had the same idea about computer programs.  They recognized that the variables that controlled the state space of a computer program were inherently tied to the code that altered the value of those state variables.  Therefore, they started writing compilers that would allow a computer programmer to think this way.  The structure and function of a component of a computer program was then defined by a block of code called a “class”.  But instead of using “structure” and “function”, a software engineer will think about states tracked by attributes being changed by code that implements methods.</a:t>
            </a:r>
          </a:p>
          <a:p>
            <a:endParaRPr lang="en-US" dirty="0" smtClean="0"/>
          </a:p>
          <a:p>
            <a:r>
              <a:rPr lang="en-US" dirty="0" smtClean="0"/>
              <a:t>The words describing these paradigms are different, but hopefully it is clear that this</a:t>
            </a:r>
            <a:r>
              <a:rPr lang="en-US" baseline="0" dirty="0" smtClean="0"/>
              <a:t> represents convergence on a single idea.  In fact, we can think about the ecological perspective as a slightly more specific model that inherits the properties of the more general object-oriented perspective on complex systems as a whole.</a:t>
            </a:r>
          </a:p>
          <a:p>
            <a:endParaRPr lang="en-US" baseline="0" dirty="0" smtClean="0"/>
          </a:p>
          <a:p>
            <a:r>
              <a:rPr lang="en-US" baseline="0" dirty="0" smtClean="0"/>
              <a:t>The format of the diagrams I have put on this slide are not arbitrary.  The segmented boxes, italicized or non-italicized words, and the open arrow have very specific meaning.  They are part of a diagrammatic language for object oriented design called “Unified Modeling Language” or UML for short.  While it is common to use UML in software design, it is designed to be an abstraction that can be applied to any system, and is also commonly used in other technical fields like industrial engineering.  In this case, we will be scratching the surface of UML, and limiting the discussion to what is called a “class diagram”.</a:t>
            </a:r>
            <a:endParaRPr lang="en-US" dirty="0" smtClean="0"/>
          </a:p>
          <a:p>
            <a:endParaRPr lang="en-US" dirty="0"/>
          </a:p>
        </p:txBody>
      </p:sp>
      <p:sp>
        <p:nvSpPr>
          <p:cNvPr id="4" name="Slide Number Placeholder 3"/>
          <p:cNvSpPr>
            <a:spLocks noGrp="1"/>
          </p:cNvSpPr>
          <p:nvPr>
            <p:ph type="sldNum" sz="quarter" idx="10"/>
          </p:nvPr>
        </p:nvSpPr>
        <p:spPr/>
        <p:txBody>
          <a:bodyPr/>
          <a:lstStyle/>
          <a:p>
            <a:fld id="{889BDB3A-3C60-46A0-BB3D-FB4AF6971F30}" type="slidenum">
              <a:rPr lang="en-US" smtClean="0"/>
              <a:t>4</a:t>
            </a:fld>
            <a:endParaRPr lang="en-US"/>
          </a:p>
        </p:txBody>
      </p:sp>
    </p:spTree>
    <p:extLst>
      <p:ext uri="{BB962C8B-B14F-4D97-AF65-F5344CB8AC3E}">
        <p14:creationId xmlns:p14="http://schemas.microsoft.com/office/powerpoint/2010/main" val="6784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UML can provide an elegant way to categorize the structure and function of very complex systems, and much of this elegance comes from the two different ways you can diagrammatically represent hierarchies.</a:t>
            </a:r>
          </a:p>
          <a:p>
            <a:endParaRPr lang="en-US" baseline="0" dirty="0" smtClean="0"/>
          </a:p>
          <a:p>
            <a:r>
              <a:rPr lang="en-US" baseline="0" dirty="0" smtClean="0"/>
              <a:t>The first is inheritance, and inheritance is the meaning of the open arrow I mentioned earlier.  The idea of inheritance is that a more specific version of a system component is going to be categorized into a group of components that have some common set abstract properties.  The inheritance arrow provides elegance in that the abstract structure and function only needs to be defined once to be applicable to any specific component that belongs in that abstraction.  In other words, you can infer that the more specific class is going to inherit all the structure and function of the abstract class without having to rewrite them.</a:t>
            </a:r>
          </a:p>
          <a:p>
            <a:endParaRPr lang="en-US" dirty="0"/>
          </a:p>
        </p:txBody>
      </p:sp>
      <p:sp>
        <p:nvSpPr>
          <p:cNvPr id="4" name="Slide Number Placeholder 3"/>
          <p:cNvSpPr>
            <a:spLocks noGrp="1"/>
          </p:cNvSpPr>
          <p:nvPr>
            <p:ph type="sldNum" sz="quarter" idx="10"/>
          </p:nvPr>
        </p:nvSpPr>
        <p:spPr/>
        <p:txBody>
          <a:bodyPr/>
          <a:lstStyle/>
          <a:p>
            <a:fld id="{889BDB3A-3C60-46A0-BB3D-FB4AF6971F30}" type="slidenum">
              <a:rPr lang="en-US" smtClean="0"/>
              <a:t>5</a:t>
            </a:fld>
            <a:endParaRPr lang="en-US"/>
          </a:p>
        </p:txBody>
      </p:sp>
    </p:spTree>
    <p:extLst>
      <p:ext uri="{BB962C8B-B14F-4D97-AF65-F5344CB8AC3E}">
        <p14:creationId xmlns:p14="http://schemas.microsoft.com/office/powerpoint/2010/main" val="221407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Ecologists</a:t>
            </a:r>
            <a:r>
              <a:rPr lang="en-US" baseline="0" dirty="0" smtClean="0"/>
              <a:t> are already quite familiar with the concept of inheritance in terms of taxonomy.  If we think of a given genus of benthos, such as </a:t>
            </a:r>
            <a:r>
              <a:rPr lang="en-US" baseline="0" dirty="0" err="1" smtClean="0"/>
              <a:t>tipula</a:t>
            </a:r>
            <a:r>
              <a:rPr lang="en-US" baseline="0" dirty="0" smtClean="0"/>
              <a:t>, we can say that it inherits some parts of its genotype or phenotype (and associated function) from the more abstract order of dipterans.</a:t>
            </a:r>
          </a:p>
          <a:p>
            <a:endParaRPr lang="en-US" baseline="0" dirty="0" smtClean="0"/>
          </a:p>
          <a:p>
            <a:r>
              <a:rPr lang="en-US" baseline="0" dirty="0" smtClean="0"/>
              <a:t>This example gives us another way to think about the inheritance arrow as a “... is a ...” relationship.  In other words, you might commonly use the statement that a </a:t>
            </a:r>
            <a:r>
              <a:rPr lang="en-US" baseline="0" dirty="0" err="1" smtClean="0"/>
              <a:t>tipula</a:t>
            </a:r>
            <a:r>
              <a:rPr lang="en-US" baseline="0" dirty="0" smtClean="0"/>
              <a:t> crane fly “is a” dipteran.</a:t>
            </a:r>
            <a:endParaRPr lang="en-US" dirty="0"/>
          </a:p>
        </p:txBody>
      </p:sp>
      <p:sp>
        <p:nvSpPr>
          <p:cNvPr id="4" name="Slide Number Placeholder 3"/>
          <p:cNvSpPr>
            <a:spLocks noGrp="1"/>
          </p:cNvSpPr>
          <p:nvPr>
            <p:ph type="sldNum" sz="quarter" idx="10"/>
          </p:nvPr>
        </p:nvSpPr>
        <p:spPr/>
        <p:txBody>
          <a:bodyPr/>
          <a:lstStyle/>
          <a:p>
            <a:fld id="{889BDB3A-3C60-46A0-BB3D-FB4AF6971F30}" type="slidenum">
              <a:rPr lang="en-US" smtClean="0"/>
              <a:t>6</a:t>
            </a:fld>
            <a:endParaRPr lang="en-US"/>
          </a:p>
        </p:txBody>
      </p:sp>
    </p:spTree>
    <p:extLst>
      <p:ext uri="{BB962C8B-B14F-4D97-AF65-F5344CB8AC3E}">
        <p14:creationId xmlns:p14="http://schemas.microsoft.com/office/powerpoint/2010/main" val="1619039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you might also commonly say that a </a:t>
            </a:r>
            <a:r>
              <a:rPr lang="en-US" dirty="0" err="1" smtClean="0"/>
              <a:t>gammarus</a:t>
            </a:r>
            <a:r>
              <a:rPr lang="en-US" dirty="0" smtClean="0"/>
              <a:t> is</a:t>
            </a:r>
            <a:r>
              <a:rPr lang="en-US" baseline="0" dirty="0" smtClean="0"/>
              <a:t> an amphipod</a:t>
            </a:r>
            <a:endParaRPr lang="en-US" dirty="0"/>
          </a:p>
        </p:txBody>
      </p:sp>
      <p:sp>
        <p:nvSpPr>
          <p:cNvPr id="4" name="Slide Number Placeholder 3"/>
          <p:cNvSpPr>
            <a:spLocks noGrp="1"/>
          </p:cNvSpPr>
          <p:nvPr>
            <p:ph type="sldNum" sz="quarter" idx="10"/>
          </p:nvPr>
        </p:nvSpPr>
        <p:spPr/>
        <p:txBody>
          <a:bodyPr/>
          <a:lstStyle/>
          <a:p>
            <a:fld id="{889BDB3A-3C60-46A0-BB3D-FB4AF6971F30}" type="slidenum">
              <a:rPr lang="en-US" smtClean="0"/>
              <a:t>7</a:t>
            </a:fld>
            <a:endParaRPr lang="en-US"/>
          </a:p>
        </p:txBody>
      </p:sp>
    </p:spTree>
    <p:extLst>
      <p:ext uri="{BB962C8B-B14F-4D97-AF65-F5344CB8AC3E}">
        <p14:creationId xmlns:p14="http://schemas.microsoft.com/office/powerpoint/2010/main" val="3393900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continue to build an inheritance hierarchy with even more abstract classification.  For example, both</a:t>
            </a:r>
            <a:r>
              <a:rPr lang="en-US" baseline="0" dirty="0" smtClean="0"/>
              <a:t> </a:t>
            </a:r>
            <a:r>
              <a:rPr lang="en-US" baseline="0" dirty="0" err="1" smtClean="0"/>
              <a:t>Tipula</a:t>
            </a:r>
            <a:r>
              <a:rPr lang="en-US" baseline="0" dirty="0" smtClean="0"/>
              <a:t> and </a:t>
            </a:r>
            <a:r>
              <a:rPr lang="en-US" baseline="0" dirty="0" err="1" smtClean="0"/>
              <a:t>Gammarus</a:t>
            </a:r>
            <a:r>
              <a:rPr lang="en-US" baseline="0" dirty="0" smtClean="0"/>
              <a:t> are also members of the phylum </a:t>
            </a:r>
            <a:r>
              <a:rPr lang="en-US" baseline="0" dirty="0" err="1" smtClean="0"/>
              <a:t>arhropoda</a:t>
            </a:r>
            <a:r>
              <a:rPr lang="en-US" baseline="0" dirty="0" smtClean="0"/>
              <a:t>.  Any structure or function common to all arthropods can be designated once in the </a:t>
            </a:r>
            <a:r>
              <a:rPr lang="en-US" baseline="0" dirty="0" err="1" smtClean="0"/>
              <a:t>Arthropoda</a:t>
            </a:r>
            <a:r>
              <a:rPr lang="en-US" baseline="0" dirty="0" smtClean="0"/>
              <a:t> class and transferred to </a:t>
            </a:r>
            <a:r>
              <a:rPr lang="en-US" baseline="0" dirty="0" err="1" smtClean="0"/>
              <a:t>Tipula</a:t>
            </a:r>
            <a:r>
              <a:rPr lang="en-US" baseline="0" dirty="0" smtClean="0"/>
              <a:t> and </a:t>
            </a:r>
            <a:r>
              <a:rPr lang="en-US" baseline="0" dirty="0" err="1" smtClean="0"/>
              <a:t>Gammarus</a:t>
            </a:r>
            <a:r>
              <a:rPr lang="en-US" baseline="0" dirty="0" smtClean="0"/>
              <a:t> via </a:t>
            </a:r>
            <a:r>
              <a:rPr lang="en-US" baseline="0" dirty="0" err="1" smtClean="0"/>
              <a:t>Diptera</a:t>
            </a:r>
            <a:r>
              <a:rPr lang="en-US" baseline="0" dirty="0" smtClean="0"/>
              <a:t> and </a:t>
            </a:r>
            <a:r>
              <a:rPr lang="en-US" baseline="0" dirty="0" err="1" smtClean="0"/>
              <a:t>Amphipoda</a:t>
            </a:r>
            <a:r>
              <a:rPr lang="en-US" baseline="0" dirty="0" smtClean="0"/>
              <a:t>, rather than being repeated in the subclasses.</a:t>
            </a:r>
          </a:p>
          <a:p>
            <a:endParaRPr lang="en-US" baseline="0" dirty="0" smtClean="0"/>
          </a:p>
          <a:p>
            <a:r>
              <a:rPr lang="en-US" baseline="0" dirty="0" smtClean="0"/>
              <a:t>UML allows for classes to be part of more than one abstraction.  Ecologists have need of this through the concurrent application of genetic taxonomy with the concept of guilds or functional feeding groups.  For example, both </a:t>
            </a:r>
            <a:r>
              <a:rPr lang="en-US" baseline="0" dirty="0" err="1" smtClean="0"/>
              <a:t>tipula</a:t>
            </a:r>
            <a:r>
              <a:rPr lang="en-US" baseline="0" dirty="0" smtClean="0"/>
              <a:t> and </a:t>
            </a:r>
            <a:r>
              <a:rPr lang="en-US" baseline="0" dirty="0" err="1" smtClean="0"/>
              <a:t>gammarus</a:t>
            </a:r>
            <a:r>
              <a:rPr lang="en-US" baseline="0" dirty="0" smtClean="0"/>
              <a:t> are considered shredders.  Therefore, we might want to say that they inherit the method shred from the Shredder functional feeding group.  Don’t let the dashed arrows and &lt;&lt;interface&gt;&gt; abstraction distract you.  This is a nuance of UML that is specifying that the subclass are strictly inheriting functional attributes of the </a:t>
            </a:r>
            <a:r>
              <a:rPr lang="en-US" baseline="0" dirty="0" err="1" smtClean="0"/>
              <a:t>Shreeder</a:t>
            </a:r>
            <a:r>
              <a:rPr lang="en-US" baseline="0" dirty="0" smtClean="0"/>
              <a:t> functional feeding group.  This detail does not affect the “is a” rule to the open arrows, and we can talk later I you want to understand the application of interfaces.</a:t>
            </a:r>
          </a:p>
          <a:p>
            <a:endParaRPr lang="en-US" baseline="0" dirty="0" smtClean="0"/>
          </a:p>
          <a:p>
            <a:r>
              <a:rPr lang="en-US" baseline="0" dirty="0" smtClean="0"/>
              <a:t>Furthermore, </a:t>
            </a:r>
            <a:r>
              <a:rPr lang="en-US" baseline="0" dirty="0" err="1" smtClean="0"/>
              <a:t>Gammarus</a:t>
            </a:r>
            <a:r>
              <a:rPr lang="en-US" baseline="0" dirty="0" smtClean="0"/>
              <a:t> is generally considered to be a facultative feeder, which means that it is sometimes a shredder and sometimes a collector.  We can designate this in the UML by adding another functional feeding group for collectors, from which </a:t>
            </a:r>
            <a:r>
              <a:rPr lang="en-US" baseline="0" dirty="0" err="1" smtClean="0"/>
              <a:t>Gammarus</a:t>
            </a:r>
            <a:r>
              <a:rPr lang="en-US" baseline="0" dirty="0" smtClean="0"/>
              <a:t> inherits the collect method.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9BDB3A-3C60-46A0-BB3D-FB4AF6971F30}" type="slidenum">
              <a:rPr lang="en-US" smtClean="0"/>
              <a:t>8</a:t>
            </a:fld>
            <a:endParaRPr lang="en-US"/>
          </a:p>
        </p:txBody>
      </p:sp>
    </p:spTree>
    <p:extLst>
      <p:ext uri="{BB962C8B-B14F-4D97-AF65-F5344CB8AC3E}">
        <p14:creationId xmlns:p14="http://schemas.microsoft.com/office/powerpoint/2010/main" val="230449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same idea can be applied to</a:t>
            </a:r>
            <a:r>
              <a:rPr lang="en-US" baseline="0" dirty="0" smtClean="0"/>
              <a:t> a metabolic ontology for microbes when addressing the controls on biogeochemistry.  Microbes as the most abstract element might be first specified by the carbon source for metabolic reactions, such as heterotrophs that get their carbon from an organic source and autotrophs that get their carbon from an inorganic source.  To complete specification by metabolic characterization, we may need to specify the oxidizing agent used to dump electrons.  For example, we can consider obligate aerobes that oxidize organic carbon using oxygen, and </a:t>
            </a:r>
            <a:r>
              <a:rPr lang="en-US" baseline="0" dirty="0" err="1" smtClean="0"/>
              <a:t>nitrifiers</a:t>
            </a:r>
            <a:r>
              <a:rPr lang="en-US" baseline="0" dirty="0" smtClean="0"/>
              <a:t> that oxidize ammonium using oxygen.</a:t>
            </a:r>
          </a:p>
          <a:p>
            <a:endParaRPr lang="en-US" baseline="0" dirty="0" smtClean="0"/>
          </a:p>
          <a:p>
            <a:r>
              <a:rPr lang="en-US" baseline="0" dirty="0" smtClean="0"/>
              <a:t>Because both of these microbes use oxygen, we can think of them as inheriting the same oxygen reduction function, again using an interface specifying aerobes.</a:t>
            </a:r>
          </a:p>
          <a:p>
            <a:endParaRPr lang="en-US" baseline="0" dirty="0" smtClean="0"/>
          </a:p>
          <a:p>
            <a:r>
              <a:rPr lang="en-US" baseline="0" dirty="0" smtClean="0"/>
              <a:t>We can also add </a:t>
            </a:r>
            <a:r>
              <a:rPr lang="en-US" baseline="0" dirty="0" err="1" smtClean="0"/>
              <a:t>denitrifiers</a:t>
            </a:r>
            <a:r>
              <a:rPr lang="en-US" baseline="0" dirty="0" smtClean="0"/>
              <a:t>, which are often thought to be facultative between using oxygen or nitrate as an oxidizing agent.  Therefore, they would inherit from both the aerobe interface and the nitrate reducer interface.</a:t>
            </a:r>
          </a:p>
          <a:p>
            <a:endParaRPr lang="en-US" baseline="0" dirty="0" smtClean="0"/>
          </a:p>
          <a:p>
            <a:r>
              <a:rPr lang="en-US" baseline="0" dirty="0" smtClean="0"/>
              <a:t>Hopefully these examples make it clear how the abstraction of inheritance eliminate the redundancy with which we define the elements of structure and function in a system.  At first glance, this may just appear to a rather ordinary categorization exercise, but the addition of implied inheritance of structure and function tied to the object-oriented architecture adds a great deal of efficiency to the system description.</a:t>
            </a:r>
          </a:p>
          <a:p>
            <a:endParaRPr lang="en-US" dirty="0"/>
          </a:p>
        </p:txBody>
      </p:sp>
      <p:sp>
        <p:nvSpPr>
          <p:cNvPr id="4" name="Slide Number Placeholder 3"/>
          <p:cNvSpPr>
            <a:spLocks noGrp="1"/>
          </p:cNvSpPr>
          <p:nvPr>
            <p:ph type="sldNum" sz="quarter" idx="10"/>
          </p:nvPr>
        </p:nvSpPr>
        <p:spPr/>
        <p:txBody>
          <a:bodyPr/>
          <a:lstStyle/>
          <a:p>
            <a:fld id="{889BDB3A-3C60-46A0-BB3D-FB4AF6971F30}" type="slidenum">
              <a:rPr lang="en-US" smtClean="0"/>
              <a:t>9</a:t>
            </a:fld>
            <a:endParaRPr lang="en-US"/>
          </a:p>
        </p:txBody>
      </p:sp>
    </p:spTree>
    <p:extLst>
      <p:ext uri="{BB962C8B-B14F-4D97-AF65-F5344CB8AC3E}">
        <p14:creationId xmlns:p14="http://schemas.microsoft.com/office/powerpoint/2010/main" val="2776023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B82818-8894-4F51-9616-DB93E161DE47}"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166985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82818-8894-4F51-9616-DB93E161DE47}"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65167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82818-8894-4F51-9616-DB93E161DE47}"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77590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82818-8894-4F51-9616-DB93E161DE47}"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10111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B82818-8894-4F51-9616-DB93E161DE47}"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107338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B82818-8894-4F51-9616-DB93E161DE47}"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35486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B82818-8894-4F51-9616-DB93E161DE47}"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378223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B82818-8894-4F51-9616-DB93E161DE47}"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374831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82818-8894-4F51-9616-DB93E161DE47}"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3421259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82818-8894-4F51-9616-DB93E161DE47}"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3159007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82818-8894-4F51-9616-DB93E161DE47}"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E9A45-5E0F-4114-9111-9EAB4E3DC733}" type="slidenum">
              <a:rPr lang="en-US" smtClean="0"/>
              <a:t>‹#›</a:t>
            </a:fld>
            <a:endParaRPr lang="en-US"/>
          </a:p>
        </p:txBody>
      </p:sp>
    </p:spTree>
    <p:extLst>
      <p:ext uri="{BB962C8B-B14F-4D97-AF65-F5344CB8AC3E}">
        <p14:creationId xmlns:p14="http://schemas.microsoft.com/office/powerpoint/2010/main" val="117753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82818-8894-4F51-9616-DB93E161DE47}" type="datetimeFigureOut">
              <a:rPr lang="en-US" smtClean="0"/>
              <a:t>5/20/2015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E9A45-5E0F-4114-9111-9EAB4E3DC733}" type="slidenum">
              <a:rPr lang="en-US" smtClean="0"/>
              <a:t>‹#›</a:t>
            </a:fld>
            <a:endParaRPr lang="en-US"/>
          </a:p>
        </p:txBody>
      </p:sp>
    </p:spTree>
    <p:extLst>
      <p:ext uri="{BB962C8B-B14F-4D97-AF65-F5344CB8AC3E}">
        <p14:creationId xmlns:p14="http://schemas.microsoft.com/office/powerpoint/2010/main" val="2421895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1677" y="452560"/>
            <a:ext cx="9029094" cy="584775"/>
          </a:xfrm>
          <a:prstGeom prst="rect">
            <a:avLst/>
          </a:prstGeom>
          <a:noFill/>
        </p:spPr>
        <p:txBody>
          <a:bodyPr wrap="square" rtlCol="0">
            <a:spAutoFit/>
          </a:bodyPr>
          <a:lstStyle/>
          <a:p>
            <a:r>
              <a:rPr lang="en-US" sz="3200" b="1" dirty="0" smtClean="0"/>
              <a:t>An exploration of convergent evolution in academia:</a:t>
            </a:r>
            <a:endParaRPr lang="en-US" sz="3200" b="1" dirty="0"/>
          </a:p>
        </p:txBody>
      </p:sp>
      <p:sp>
        <p:nvSpPr>
          <p:cNvPr id="5" name="TextBox 4"/>
          <p:cNvSpPr txBox="1"/>
          <p:nvPr/>
        </p:nvSpPr>
        <p:spPr>
          <a:xfrm>
            <a:off x="1172254" y="1225502"/>
            <a:ext cx="6544390" cy="1384995"/>
          </a:xfrm>
          <a:prstGeom prst="rect">
            <a:avLst/>
          </a:prstGeom>
          <a:noFill/>
        </p:spPr>
        <p:txBody>
          <a:bodyPr wrap="square" rtlCol="0">
            <a:spAutoFit/>
          </a:bodyPr>
          <a:lstStyle/>
          <a:p>
            <a:r>
              <a:rPr lang="en-US" sz="2800" b="1" dirty="0" smtClean="0"/>
              <a:t>Why ecosystem ecologists and biogeochemists should think about the tools of software engineering</a:t>
            </a:r>
            <a:endParaRPr lang="en-US" sz="2800" b="1" dirty="0"/>
          </a:p>
        </p:txBody>
      </p:sp>
      <p:sp>
        <p:nvSpPr>
          <p:cNvPr id="6" name="TextBox 5"/>
          <p:cNvSpPr txBox="1"/>
          <p:nvPr/>
        </p:nvSpPr>
        <p:spPr>
          <a:xfrm>
            <a:off x="1172254" y="2849129"/>
            <a:ext cx="5730351" cy="923330"/>
          </a:xfrm>
          <a:prstGeom prst="rect">
            <a:avLst/>
          </a:prstGeom>
          <a:noFill/>
        </p:spPr>
        <p:txBody>
          <a:bodyPr wrap="none" rtlCol="0">
            <a:spAutoFit/>
          </a:bodyPr>
          <a:lstStyle/>
          <a:p>
            <a:r>
              <a:rPr lang="en-US" b="1" dirty="0" smtClean="0"/>
              <a:t>Robert A. Payn, Dept. of Land Res. &amp; Environmental Sci.</a:t>
            </a:r>
          </a:p>
          <a:p>
            <a:r>
              <a:rPr lang="en-US" b="1" dirty="0" smtClean="0"/>
              <a:t>Clemente </a:t>
            </a:r>
            <a:r>
              <a:rPr lang="en-US" b="1" dirty="0" err="1" smtClean="0"/>
              <a:t>Izurieta</a:t>
            </a:r>
            <a:r>
              <a:rPr lang="en-US" b="1" dirty="0" smtClean="0"/>
              <a:t>, Computer Science Department</a:t>
            </a:r>
          </a:p>
          <a:p>
            <a:r>
              <a:rPr lang="en-US" b="1" dirty="0" smtClean="0"/>
              <a:t>Geoffrey C. Poole, Dept. of Land Res. &amp; Environmental Sci.</a:t>
            </a:r>
          </a:p>
        </p:txBody>
      </p:sp>
      <p:sp>
        <p:nvSpPr>
          <p:cNvPr id="7" name="TextBox 6"/>
          <p:cNvSpPr txBox="1"/>
          <p:nvPr/>
        </p:nvSpPr>
        <p:spPr>
          <a:xfrm>
            <a:off x="1172254" y="3960626"/>
            <a:ext cx="5111656" cy="646331"/>
          </a:xfrm>
          <a:prstGeom prst="rect">
            <a:avLst/>
          </a:prstGeom>
          <a:noFill/>
        </p:spPr>
        <p:txBody>
          <a:bodyPr wrap="none" rtlCol="0">
            <a:spAutoFit/>
          </a:bodyPr>
          <a:lstStyle/>
          <a:p>
            <a:r>
              <a:rPr lang="en-US" b="1" dirty="0" smtClean="0"/>
              <a:t>Montana State University and</a:t>
            </a:r>
          </a:p>
          <a:p>
            <a:r>
              <a:rPr lang="en-US" b="1" dirty="0" smtClean="0"/>
              <a:t>Montana University System Institute on Ecosystems</a:t>
            </a:r>
          </a:p>
        </p:txBody>
      </p:sp>
      <p:sp>
        <p:nvSpPr>
          <p:cNvPr id="8" name="TextBox 7"/>
          <p:cNvSpPr txBox="1"/>
          <p:nvPr/>
        </p:nvSpPr>
        <p:spPr>
          <a:xfrm>
            <a:off x="761677" y="5430012"/>
            <a:ext cx="5815182" cy="923330"/>
          </a:xfrm>
          <a:prstGeom prst="rect">
            <a:avLst/>
          </a:prstGeom>
          <a:noFill/>
        </p:spPr>
        <p:txBody>
          <a:bodyPr wrap="none" rtlCol="0">
            <a:spAutoFit/>
          </a:bodyPr>
          <a:lstStyle/>
          <a:p>
            <a:r>
              <a:rPr lang="en-US" b="1" dirty="0" smtClean="0"/>
              <a:t>2015 Annual Meeting of the Society for Freshwater Science</a:t>
            </a:r>
          </a:p>
          <a:p>
            <a:r>
              <a:rPr lang="en-US" b="1" dirty="0" smtClean="0"/>
              <a:t>Milwaukee, Wisconsin, USA</a:t>
            </a:r>
          </a:p>
          <a:p>
            <a:r>
              <a:rPr lang="en-US" b="1" dirty="0" smtClean="0"/>
              <a:t>Thursday, 21 May, 10:45 – Room 102C</a:t>
            </a:r>
          </a:p>
        </p:txBody>
      </p:sp>
      <p:pic>
        <p:nvPicPr>
          <p:cNvPr id="1026" name="Picture 2" descr="http://www.imaginarywars.com/wp-content/uploads/2013/09/And-n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6644" y="1225502"/>
            <a:ext cx="3813718" cy="5406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64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5" y="811161"/>
            <a:ext cx="7585218" cy="584775"/>
          </a:xfrm>
          <a:prstGeom prst="rect">
            <a:avLst/>
          </a:prstGeom>
          <a:noFill/>
        </p:spPr>
        <p:txBody>
          <a:bodyPr wrap="none" rtlCol="0">
            <a:spAutoFit/>
          </a:bodyPr>
          <a:lstStyle/>
          <a:p>
            <a:r>
              <a:rPr lang="en-US" sz="3200" b="1" dirty="0" smtClean="0"/>
              <a:t>Two kinds of ontological hierarchies in UML</a:t>
            </a:r>
            <a:endParaRPr lang="en-US" sz="3200" b="1" dirty="0"/>
          </a:p>
        </p:txBody>
      </p:sp>
      <p:sp>
        <p:nvSpPr>
          <p:cNvPr id="5" name="TextBox 4"/>
          <p:cNvSpPr txBox="1"/>
          <p:nvPr/>
        </p:nvSpPr>
        <p:spPr>
          <a:xfrm>
            <a:off x="2197509" y="1843559"/>
            <a:ext cx="2125069" cy="584775"/>
          </a:xfrm>
          <a:prstGeom prst="rect">
            <a:avLst/>
          </a:prstGeom>
          <a:noFill/>
        </p:spPr>
        <p:txBody>
          <a:bodyPr wrap="none" rtlCol="0">
            <a:spAutoFit/>
          </a:bodyPr>
          <a:lstStyle/>
          <a:p>
            <a:r>
              <a:rPr lang="en-US" sz="3200" dirty="0" smtClean="0"/>
              <a:t>Inheritance</a:t>
            </a:r>
          </a:p>
        </p:txBody>
      </p:sp>
      <p:sp>
        <p:nvSpPr>
          <p:cNvPr id="6" name="TextBox 5"/>
          <p:cNvSpPr txBox="1"/>
          <p:nvPr/>
        </p:nvSpPr>
        <p:spPr>
          <a:xfrm>
            <a:off x="7098890" y="1843559"/>
            <a:ext cx="2302233" cy="584775"/>
          </a:xfrm>
          <a:prstGeom prst="rect">
            <a:avLst/>
          </a:prstGeom>
          <a:noFill/>
        </p:spPr>
        <p:txBody>
          <a:bodyPr wrap="none" rtlCol="0">
            <a:spAutoFit/>
          </a:bodyPr>
          <a:lstStyle/>
          <a:p>
            <a:r>
              <a:rPr lang="en-US" sz="3200" dirty="0" smtClean="0"/>
              <a:t>Composition</a:t>
            </a:r>
          </a:p>
        </p:txBody>
      </p:sp>
      <p:sp>
        <p:nvSpPr>
          <p:cNvPr id="8" name="Rectangle 7"/>
          <p:cNvSpPr/>
          <p:nvPr/>
        </p:nvSpPr>
        <p:spPr>
          <a:xfrm>
            <a:off x="2529998" y="4491980"/>
            <a:ext cx="2989856" cy="1115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solidFill>
                  <a:schemeClr val="tx1"/>
                </a:solidFill>
              </a:rPr>
              <a:t>More specific class</a:t>
            </a:r>
            <a:endParaRPr lang="en-US" sz="2400" dirty="0">
              <a:solidFill>
                <a:schemeClr val="tx1"/>
              </a:solidFill>
            </a:endParaRPr>
          </a:p>
        </p:txBody>
      </p:sp>
      <p:grpSp>
        <p:nvGrpSpPr>
          <p:cNvPr id="47" name="Group 46"/>
          <p:cNvGrpSpPr/>
          <p:nvPr/>
        </p:nvGrpSpPr>
        <p:grpSpPr>
          <a:xfrm>
            <a:off x="2529998" y="2642101"/>
            <a:ext cx="2989856" cy="1840920"/>
            <a:chOff x="2529998" y="2642101"/>
            <a:chExt cx="2989856" cy="1840920"/>
          </a:xfrm>
        </p:grpSpPr>
        <p:sp>
          <p:nvSpPr>
            <p:cNvPr id="7" name="Rectangle 6"/>
            <p:cNvSpPr/>
            <p:nvPr/>
          </p:nvSpPr>
          <p:spPr>
            <a:xfrm>
              <a:off x="2529998" y="2642101"/>
              <a:ext cx="2989856"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i="1" dirty="0" smtClean="0">
                  <a:solidFill>
                    <a:schemeClr val="tx1"/>
                  </a:solidFill>
                </a:rPr>
                <a:t>More abstract class</a:t>
              </a:r>
              <a:endParaRPr lang="en-US" sz="2400" i="1" dirty="0">
                <a:solidFill>
                  <a:schemeClr val="tx1"/>
                </a:solidFill>
              </a:endParaRPr>
            </a:p>
          </p:txBody>
        </p:sp>
        <p:grpSp>
          <p:nvGrpSpPr>
            <p:cNvPr id="14" name="Group 13"/>
            <p:cNvGrpSpPr/>
            <p:nvPr/>
          </p:nvGrpSpPr>
          <p:grpSpPr>
            <a:xfrm>
              <a:off x="3173689" y="3779141"/>
              <a:ext cx="174351" cy="703880"/>
              <a:chOff x="3173689" y="3746090"/>
              <a:chExt cx="174351" cy="703880"/>
            </a:xfrm>
          </p:grpSpPr>
          <p:sp>
            <p:nvSpPr>
              <p:cNvPr id="11" name="Isosceles Triangle 10"/>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endCxn id="11" idx="3"/>
              </p:cNvCxnSpPr>
              <p:nvPr/>
            </p:nvCxnSpPr>
            <p:spPr>
              <a:xfrm flipV="1">
                <a:off x="3260043" y="3926807"/>
                <a:ext cx="822" cy="523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5" name="TextBox 44"/>
          <p:cNvSpPr txBox="1"/>
          <p:nvPr/>
        </p:nvSpPr>
        <p:spPr>
          <a:xfrm>
            <a:off x="3574298" y="3864228"/>
            <a:ext cx="1874809" cy="584775"/>
          </a:xfrm>
          <a:prstGeom prst="rect">
            <a:avLst/>
          </a:prstGeom>
          <a:noFill/>
        </p:spPr>
        <p:txBody>
          <a:bodyPr wrap="none" rtlCol="0">
            <a:spAutoFit/>
          </a:bodyPr>
          <a:lstStyle/>
          <a:p>
            <a:r>
              <a:rPr lang="en-US" sz="3200" b="1" dirty="0" smtClean="0">
                <a:solidFill>
                  <a:srgbClr val="FF0000"/>
                </a:solidFill>
              </a:rPr>
              <a:t>“... is a ...”</a:t>
            </a:r>
          </a:p>
        </p:txBody>
      </p:sp>
      <p:sp>
        <p:nvSpPr>
          <p:cNvPr id="46" name="TextBox 45"/>
          <p:cNvSpPr txBox="1"/>
          <p:nvPr/>
        </p:nvSpPr>
        <p:spPr>
          <a:xfrm>
            <a:off x="8366524" y="3800496"/>
            <a:ext cx="2195409" cy="584775"/>
          </a:xfrm>
          <a:prstGeom prst="rect">
            <a:avLst/>
          </a:prstGeom>
          <a:noFill/>
        </p:spPr>
        <p:txBody>
          <a:bodyPr wrap="none" rtlCol="0">
            <a:spAutoFit/>
          </a:bodyPr>
          <a:lstStyle/>
          <a:p>
            <a:r>
              <a:rPr lang="en-US" sz="3200" b="1" dirty="0" smtClean="0">
                <a:solidFill>
                  <a:srgbClr val="FF0000"/>
                </a:solidFill>
              </a:rPr>
              <a:t>“... has a ...”</a:t>
            </a:r>
          </a:p>
        </p:txBody>
      </p:sp>
      <p:grpSp>
        <p:nvGrpSpPr>
          <p:cNvPr id="20" name="Group 19"/>
          <p:cNvGrpSpPr/>
          <p:nvPr/>
        </p:nvGrpSpPr>
        <p:grpSpPr>
          <a:xfrm>
            <a:off x="2529998" y="3379031"/>
            <a:ext cx="2989856" cy="400110"/>
            <a:chOff x="2013681" y="4247732"/>
            <a:chExt cx="2989856" cy="400110"/>
          </a:xfrm>
        </p:grpSpPr>
        <p:sp>
          <p:nvSpPr>
            <p:cNvPr id="21" name="TextBox 20"/>
            <p:cNvSpPr txBox="1"/>
            <p:nvPr/>
          </p:nvSpPr>
          <p:spPr>
            <a:xfrm>
              <a:off x="2023219" y="4247732"/>
              <a:ext cx="2455953" cy="400110"/>
            </a:xfrm>
            <a:prstGeom prst="rect">
              <a:avLst/>
            </a:prstGeom>
            <a:noFill/>
          </p:spPr>
          <p:txBody>
            <a:bodyPr wrap="square" rtlCol="0">
              <a:spAutoFit/>
            </a:bodyPr>
            <a:lstStyle/>
            <a:p>
              <a:r>
                <a:rPr lang="en-US" sz="2000" dirty="0" smtClean="0"/>
                <a:t>Function</a:t>
              </a:r>
            </a:p>
          </p:txBody>
        </p:sp>
        <p:cxnSp>
          <p:nvCxnSpPr>
            <p:cNvPr id="23" name="Straight Connector 22"/>
            <p:cNvCxnSpPr/>
            <p:nvPr/>
          </p:nvCxnSpPr>
          <p:spPr>
            <a:xfrm flipV="1">
              <a:off x="2013681" y="4247732"/>
              <a:ext cx="2989856" cy="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2544927" y="3014913"/>
            <a:ext cx="2974927" cy="407809"/>
            <a:chOff x="2013681" y="4240033"/>
            <a:chExt cx="2974927" cy="407809"/>
          </a:xfrm>
        </p:grpSpPr>
        <p:sp>
          <p:nvSpPr>
            <p:cNvPr id="25" name="TextBox 24"/>
            <p:cNvSpPr txBox="1"/>
            <p:nvPr/>
          </p:nvSpPr>
          <p:spPr>
            <a:xfrm>
              <a:off x="2023219" y="4247732"/>
              <a:ext cx="2455953" cy="400110"/>
            </a:xfrm>
            <a:prstGeom prst="rect">
              <a:avLst/>
            </a:prstGeom>
            <a:noFill/>
          </p:spPr>
          <p:txBody>
            <a:bodyPr wrap="square" rtlCol="0">
              <a:spAutoFit/>
            </a:bodyPr>
            <a:lstStyle/>
            <a:p>
              <a:r>
                <a:rPr lang="en-US" sz="2000" dirty="0" smtClean="0"/>
                <a:t>Structure</a:t>
              </a:r>
            </a:p>
          </p:txBody>
        </p:sp>
        <p:cxnSp>
          <p:nvCxnSpPr>
            <p:cNvPr id="26" name="Straight Connector 25"/>
            <p:cNvCxnSpPr/>
            <p:nvPr/>
          </p:nvCxnSpPr>
          <p:spPr>
            <a:xfrm flipV="1">
              <a:off x="2013681" y="4240033"/>
              <a:ext cx="2974927" cy="106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flipV="1">
            <a:off x="2529998" y="5252788"/>
            <a:ext cx="2989856" cy="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544927" y="4888670"/>
            <a:ext cx="2974927" cy="106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7245190" y="2629137"/>
            <a:ext cx="2571910" cy="1136001"/>
            <a:chOff x="7245190" y="2629137"/>
            <a:chExt cx="2571910" cy="1136001"/>
          </a:xfrm>
        </p:grpSpPr>
        <p:sp>
          <p:nvSpPr>
            <p:cNvPr id="22" name="Rectangle 21"/>
            <p:cNvSpPr/>
            <p:nvPr/>
          </p:nvSpPr>
          <p:spPr>
            <a:xfrm>
              <a:off x="7245190" y="2629137"/>
              <a:ext cx="2571910"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solidFill>
                    <a:schemeClr val="tx1"/>
                  </a:solidFill>
                </a:rPr>
                <a:t>Composite class</a:t>
              </a:r>
              <a:endParaRPr lang="en-US" sz="2400" dirty="0">
                <a:solidFill>
                  <a:schemeClr val="tx1"/>
                </a:solidFill>
              </a:endParaRPr>
            </a:p>
          </p:txBody>
        </p:sp>
        <p:grpSp>
          <p:nvGrpSpPr>
            <p:cNvPr id="39" name="Group 38"/>
            <p:cNvGrpSpPr/>
            <p:nvPr/>
          </p:nvGrpSpPr>
          <p:grpSpPr>
            <a:xfrm>
              <a:off x="7245190" y="3365028"/>
              <a:ext cx="2571910" cy="400110"/>
              <a:chOff x="2013681" y="4247732"/>
              <a:chExt cx="2571910" cy="400110"/>
            </a:xfrm>
          </p:grpSpPr>
          <p:sp>
            <p:nvSpPr>
              <p:cNvPr id="42" name="TextBox 41"/>
              <p:cNvSpPr txBox="1"/>
              <p:nvPr/>
            </p:nvSpPr>
            <p:spPr>
              <a:xfrm>
                <a:off x="2023219" y="4247732"/>
                <a:ext cx="2455953" cy="400110"/>
              </a:xfrm>
              <a:prstGeom prst="rect">
                <a:avLst/>
              </a:prstGeom>
              <a:noFill/>
            </p:spPr>
            <p:txBody>
              <a:bodyPr wrap="square" rtlCol="0">
                <a:spAutoFit/>
              </a:bodyPr>
              <a:lstStyle/>
              <a:p>
                <a:endParaRPr lang="en-US" sz="2000" dirty="0" smtClean="0"/>
              </a:p>
            </p:txBody>
          </p:sp>
          <p:cxnSp>
            <p:nvCxnSpPr>
              <p:cNvPr id="43" name="Straight Connector 42"/>
              <p:cNvCxnSpPr/>
              <p:nvPr/>
            </p:nvCxnSpPr>
            <p:spPr>
              <a:xfrm>
                <a:off x="2013681" y="4250674"/>
                <a:ext cx="2571910" cy="84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7260119" y="3008609"/>
              <a:ext cx="2556981" cy="400110"/>
              <a:chOff x="2013681" y="4247732"/>
              <a:chExt cx="2556981" cy="400110"/>
            </a:xfrm>
          </p:grpSpPr>
          <p:sp>
            <p:nvSpPr>
              <p:cNvPr id="50" name="TextBox 49"/>
              <p:cNvSpPr txBox="1"/>
              <p:nvPr/>
            </p:nvSpPr>
            <p:spPr>
              <a:xfrm>
                <a:off x="2023219" y="4247732"/>
                <a:ext cx="2455953" cy="400110"/>
              </a:xfrm>
              <a:prstGeom prst="rect">
                <a:avLst/>
              </a:prstGeom>
              <a:noFill/>
            </p:spPr>
            <p:txBody>
              <a:bodyPr wrap="square" rtlCol="0">
                <a:spAutoFit/>
              </a:bodyPr>
              <a:lstStyle/>
              <a:p>
                <a:endParaRPr lang="en-US" sz="2000" dirty="0" smtClean="0"/>
              </a:p>
            </p:txBody>
          </p:sp>
          <p:cxnSp>
            <p:nvCxnSpPr>
              <p:cNvPr id="51" name="Straight Connector 50"/>
              <p:cNvCxnSpPr/>
              <p:nvPr/>
            </p:nvCxnSpPr>
            <p:spPr>
              <a:xfrm>
                <a:off x="2013681" y="4250675"/>
                <a:ext cx="2556981" cy="110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2" name="Freeform 51"/>
          <p:cNvSpPr/>
          <p:nvPr/>
        </p:nvSpPr>
        <p:spPr>
          <a:xfrm flipV="1">
            <a:off x="6727485" y="3171706"/>
            <a:ext cx="505543" cy="1514594"/>
          </a:xfrm>
          <a:custGeom>
            <a:avLst/>
            <a:gdLst>
              <a:gd name="connsiteX0" fmla="*/ 491043 w 491043"/>
              <a:gd name="connsiteY0" fmla="*/ 1897380 h 1897380"/>
              <a:gd name="connsiteX1" fmla="*/ 22413 w 491043"/>
              <a:gd name="connsiteY1" fmla="*/ 994410 h 1897380"/>
              <a:gd name="connsiteX2" fmla="*/ 113853 w 491043"/>
              <a:gd name="connsiteY2" fmla="*/ 194310 h 1897380"/>
              <a:gd name="connsiteX3" fmla="*/ 456753 w 491043"/>
              <a:gd name="connsiteY3" fmla="*/ 0 h 1897380"/>
              <a:gd name="connsiteX0" fmla="*/ 492208 w 505543"/>
              <a:gd name="connsiteY0" fmla="*/ 1906905 h 1906905"/>
              <a:gd name="connsiteX1" fmla="*/ 23578 w 505543"/>
              <a:gd name="connsiteY1" fmla="*/ 1003935 h 1906905"/>
              <a:gd name="connsiteX2" fmla="*/ 115018 w 505543"/>
              <a:gd name="connsiteY2" fmla="*/ 203835 h 1906905"/>
              <a:gd name="connsiteX3" fmla="*/ 505543 w 505543"/>
              <a:gd name="connsiteY3" fmla="*/ 0 h 1906905"/>
            </a:gdLst>
            <a:ahLst/>
            <a:cxnLst>
              <a:cxn ang="0">
                <a:pos x="connsiteX0" y="connsiteY0"/>
              </a:cxn>
              <a:cxn ang="0">
                <a:pos x="connsiteX1" y="connsiteY1"/>
              </a:cxn>
              <a:cxn ang="0">
                <a:pos x="connsiteX2" y="connsiteY2"/>
              </a:cxn>
              <a:cxn ang="0">
                <a:pos x="connsiteX3" y="connsiteY3"/>
              </a:cxn>
            </a:cxnLst>
            <a:rect l="l" t="t" r="r" b="b"/>
            <a:pathLst>
              <a:path w="505543" h="1906905">
                <a:moveTo>
                  <a:pt x="492208" y="1906905"/>
                </a:moveTo>
                <a:cubicBezTo>
                  <a:pt x="289325" y="1597342"/>
                  <a:pt x="86443" y="1287780"/>
                  <a:pt x="23578" y="1003935"/>
                </a:cubicBezTo>
                <a:cubicBezTo>
                  <a:pt x="-39287" y="720090"/>
                  <a:pt x="34690" y="371158"/>
                  <a:pt x="115018" y="203835"/>
                </a:cubicBezTo>
                <a:cubicBezTo>
                  <a:pt x="195346" y="36512"/>
                  <a:pt x="370288" y="14287"/>
                  <a:pt x="505543"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7258428" y="3746091"/>
            <a:ext cx="2568210" cy="1861495"/>
            <a:chOff x="7258428" y="3746091"/>
            <a:chExt cx="2568210" cy="1861495"/>
          </a:xfrm>
        </p:grpSpPr>
        <p:grpSp>
          <p:nvGrpSpPr>
            <p:cNvPr id="48" name="Group 47"/>
            <p:cNvGrpSpPr/>
            <p:nvPr/>
          </p:nvGrpSpPr>
          <p:grpSpPr>
            <a:xfrm>
              <a:off x="7260796" y="3746091"/>
              <a:ext cx="2556303" cy="1861495"/>
              <a:chOff x="7260796" y="3746091"/>
              <a:chExt cx="2556303" cy="1861495"/>
            </a:xfrm>
          </p:grpSpPr>
          <p:grpSp>
            <p:nvGrpSpPr>
              <p:cNvPr id="41" name="Group 40"/>
              <p:cNvGrpSpPr/>
              <p:nvPr/>
            </p:nvGrpSpPr>
            <p:grpSpPr>
              <a:xfrm>
                <a:off x="8185150" y="3746091"/>
                <a:ext cx="187325" cy="745889"/>
                <a:chOff x="8423275" y="3746091"/>
                <a:chExt cx="187325" cy="745889"/>
              </a:xfrm>
            </p:grpSpPr>
            <p:sp>
              <p:nvSpPr>
                <p:cNvPr id="35" name="Diamond 34"/>
                <p:cNvSpPr/>
                <p:nvPr/>
              </p:nvSpPr>
              <p:spPr>
                <a:xfrm>
                  <a:off x="8423275" y="3746091"/>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chemeClr val="tx1"/>
                    </a:solidFill>
                  </a:endParaRPr>
                </a:p>
              </p:txBody>
            </p:sp>
            <p:cxnSp>
              <p:nvCxnSpPr>
                <p:cNvPr id="37" name="Straight Arrow Connector 36"/>
                <p:cNvCxnSpPr/>
                <p:nvPr/>
              </p:nvCxnSpPr>
              <p:spPr>
                <a:xfrm>
                  <a:off x="8517474" y="3869499"/>
                  <a:ext cx="0" cy="622481"/>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44" name="Rectangle 43"/>
              <p:cNvSpPr/>
              <p:nvPr/>
            </p:nvSpPr>
            <p:spPr>
              <a:xfrm>
                <a:off x="7260796" y="4491980"/>
                <a:ext cx="2556303" cy="1115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solidFill>
                      <a:schemeClr val="tx1"/>
                    </a:solidFill>
                  </a:rPr>
                  <a:t>Component class</a:t>
                </a:r>
                <a:endParaRPr lang="en-US" sz="2400" dirty="0">
                  <a:solidFill>
                    <a:schemeClr val="tx1"/>
                  </a:solidFill>
                </a:endParaRPr>
              </a:p>
            </p:txBody>
          </p:sp>
        </p:grpSp>
        <p:cxnSp>
          <p:nvCxnSpPr>
            <p:cNvPr id="53" name="Straight Connector 52"/>
            <p:cNvCxnSpPr/>
            <p:nvPr/>
          </p:nvCxnSpPr>
          <p:spPr>
            <a:xfrm>
              <a:off x="7258428" y="4943120"/>
              <a:ext cx="2556981" cy="110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269657" y="5269823"/>
              <a:ext cx="2556981" cy="110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Freeform 54"/>
          <p:cNvSpPr/>
          <p:nvPr/>
        </p:nvSpPr>
        <p:spPr>
          <a:xfrm>
            <a:off x="2022392" y="3190874"/>
            <a:ext cx="505543" cy="1906905"/>
          </a:xfrm>
          <a:custGeom>
            <a:avLst/>
            <a:gdLst>
              <a:gd name="connsiteX0" fmla="*/ 491043 w 491043"/>
              <a:gd name="connsiteY0" fmla="*/ 1897380 h 1897380"/>
              <a:gd name="connsiteX1" fmla="*/ 22413 w 491043"/>
              <a:gd name="connsiteY1" fmla="*/ 994410 h 1897380"/>
              <a:gd name="connsiteX2" fmla="*/ 113853 w 491043"/>
              <a:gd name="connsiteY2" fmla="*/ 194310 h 1897380"/>
              <a:gd name="connsiteX3" fmla="*/ 456753 w 491043"/>
              <a:gd name="connsiteY3" fmla="*/ 0 h 1897380"/>
              <a:gd name="connsiteX0" fmla="*/ 492208 w 505543"/>
              <a:gd name="connsiteY0" fmla="*/ 1906905 h 1906905"/>
              <a:gd name="connsiteX1" fmla="*/ 23578 w 505543"/>
              <a:gd name="connsiteY1" fmla="*/ 1003935 h 1906905"/>
              <a:gd name="connsiteX2" fmla="*/ 115018 w 505543"/>
              <a:gd name="connsiteY2" fmla="*/ 203835 h 1906905"/>
              <a:gd name="connsiteX3" fmla="*/ 505543 w 505543"/>
              <a:gd name="connsiteY3" fmla="*/ 0 h 1906905"/>
            </a:gdLst>
            <a:ahLst/>
            <a:cxnLst>
              <a:cxn ang="0">
                <a:pos x="connsiteX0" y="connsiteY0"/>
              </a:cxn>
              <a:cxn ang="0">
                <a:pos x="connsiteX1" y="connsiteY1"/>
              </a:cxn>
              <a:cxn ang="0">
                <a:pos x="connsiteX2" y="connsiteY2"/>
              </a:cxn>
              <a:cxn ang="0">
                <a:pos x="connsiteX3" y="connsiteY3"/>
              </a:cxn>
            </a:cxnLst>
            <a:rect l="l" t="t" r="r" b="b"/>
            <a:pathLst>
              <a:path w="505543" h="1906905">
                <a:moveTo>
                  <a:pt x="492208" y="1906905"/>
                </a:moveTo>
                <a:cubicBezTo>
                  <a:pt x="289325" y="1597342"/>
                  <a:pt x="86443" y="1287780"/>
                  <a:pt x="23578" y="1003935"/>
                </a:cubicBezTo>
                <a:cubicBezTo>
                  <a:pt x="-39287" y="720090"/>
                  <a:pt x="34690" y="371158"/>
                  <a:pt x="115018" y="203835"/>
                </a:cubicBezTo>
                <a:cubicBezTo>
                  <a:pt x="195346" y="36512"/>
                  <a:pt x="370288" y="14287"/>
                  <a:pt x="505543"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2012822" y="3579086"/>
            <a:ext cx="505543" cy="1906905"/>
          </a:xfrm>
          <a:custGeom>
            <a:avLst/>
            <a:gdLst>
              <a:gd name="connsiteX0" fmla="*/ 491043 w 491043"/>
              <a:gd name="connsiteY0" fmla="*/ 1897380 h 1897380"/>
              <a:gd name="connsiteX1" fmla="*/ 22413 w 491043"/>
              <a:gd name="connsiteY1" fmla="*/ 994410 h 1897380"/>
              <a:gd name="connsiteX2" fmla="*/ 113853 w 491043"/>
              <a:gd name="connsiteY2" fmla="*/ 194310 h 1897380"/>
              <a:gd name="connsiteX3" fmla="*/ 456753 w 491043"/>
              <a:gd name="connsiteY3" fmla="*/ 0 h 1897380"/>
              <a:gd name="connsiteX0" fmla="*/ 492208 w 505543"/>
              <a:gd name="connsiteY0" fmla="*/ 1906905 h 1906905"/>
              <a:gd name="connsiteX1" fmla="*/ 23578 w 505543"/>
              <a:gd name="connsiteY1" fmla="*/ 1003935 h 1906905"/>
              <a:gd name="connsiteX2" fmla="*/ 115018 w 505543"/>
              <a:gd name="connsiteY2" fmla="*/ 203835 h 1906905"/>
              <a:gd name="connsiteX3" fmla="*/ 505543 w 505543"/>
              <a:gd name="connsiteY3" fmla="*/ 0 h 1906905"/>
            </a:gdLst>
            <a:ahLst/>
            <a:cxnLst>
              <a:cxn ang="0">
                <a:pos x="connsiteX0" y="connsiteY0"/>
              </a:cxn>
              <a:cxn ang="0">
                <a:pos x="connsiteX1" y="connsiteY1"/>
              </a:cxn>
              <a:cxn ang="0">
                <a:pos x="connsiteX2" y="connsiteY2"/>
              </a:cxn>
              <a:cxn ang="0">
                <a:pos x="connsiteX3" y="connsiteY3"/>
              </a:cxn>
            </a:cxnLst>
            <a:rect l="l" t="t" r="r" b="b"/>
            <a:pathLst>
              <a:path w="505543" h="1906905">
                <a:moveTo>
                  <a:pt x="492208" y="1906905"/>
                </a:moveTo>
                <a:cubicBezTo>
                  <a:pt x="289325" y="1597342"/>
                  <a:pt x="86443" y="1287780"/>
                  <a:pt x="23578" y="1003935"/>
                </a:cubicBezTo>
                <a:cubicBezTo>
                  <a:pt x="-39287" y="720090"/>
                  <a:pt x="34690" y="371158"/>
                  <a:pt x="115018" y="203835"/>
                </a:cubicBezTo>
                <a:cubicBezTo>
                  <a:pt x="195346" y="36512"/>
                  <a:pt x="370288" y="14287"/>
                  <a:pt x="505543"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235257" y="3004225"/>
            <a:ext cx="1963230" cy="400110"/>
          </a:xfrm>
          <a:prstGeom prst="rect">
            <a:avLst/>
          </a:prstGeom>
        </p:spPr>
        <p:txBody>
          <a:bodyPr wrap="none">
            <a:spAutoFit/>
          </a:bodyPr>
          <a:lstStyle/>
          <a:p>
            <a:r>
              <a:rPr lang="en-US" sz="2000" dirty="0"/>
              <a:t>Component class</a:t>
            </a:r>
          </a:p>
        </p:txBody>
      </p:sp>
    </p:spTree>
    <p:extLst>
      <p:ext uri="{BB962C8B-B14F-4D97-AF65-F5344CB8AC3E}">
        <p14:creationId xmlns:p14="http://schemas.microsoft.com/office/powerpoint/2010/main" val="261895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500"/>
                                        <p:tgtEl>
                                          <p:spTgt spid="5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6" grpId="0"/>
      <p:bldP spid="52"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5" y="811161"/>
            <a:ext cx="4058680" cy="1077218"/>
          </a:xfrm>
          <a:prstGeom prst="rect">
            <a:avLst/>
          </a:prstGeom>
          <a:noFill/>
        </p:spPr>
        <p:txBody>
          <a:bodyPr wrap="square" rtlCol="0">
            <a:spAutoFit/>
          </a:bodyPr>
          <a:lstStyle/>
          <a:p>
            <a:r>
              <a:rPr lang="en-US" sz="3200" b="1" dirty="0" smtClean="0"/>
              <a:t>UML example of composition in biology</a:t>
            </a:r>
            <a:endParaRPr lang="en-US" sz="3200" b="1" dirty="0"/>
          </a:p>
        </p:txBody>
      </p:sp>
      <p:sp>
        <p:nvSpPr>
          <p:cNvPr id="57" name="Rectangle 56"/>
          <p:cNvSpPr/>
          <p:nvPr/>
        </p:nvSpPr>
        <p:spPr>
          <a:xfrm>
            <a:off x="8189681" y="285316"/>
            <a:ext cx="1702153" cy="6103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Biosphere</a:t>
            </a:r>
            <a:endParaRPr lang="en-US" sz="2400" dirty="0">
              <a:solidFill>
                <a:schemeClr val="tx1"/>
              </a:solidFill>
            </a:endParaRPr>
          </a:p>
        </p:txBody>
      </p:sp>
      <p:grpSp>
        <p:nvGrpSpPr>
          <p:cNvPr id="9" name="Group 8"/>
          <p:cNvGrpSpPr/>
          <p:nvPr/>
        </p:nvGrpSpPr>
        <p:grpSpPr>
          <a:xfrm>
            <a:off x="8189681" y="906213"/>
            <a:ext cx="1702153" cy="1082912"/>
            <a:chOff x="8189681" y="1142490"/>
            <a:chExt cx="1702153" cy="1082912"/>
          </a:xfrm>
        </p:grpSpPr>
        <p:grpSp>
          <p:nvGrpSpPr>
            <p:cNvPr id="3" name="Group 2"/>
            <p:cNvGrpSpPr/>
            <p:nvPr/>
          </p:nvGrpSpPr>
          <p:grpSpPr>
            <a:xfrm>
              <a:off x="8947096" y="1142490"/>
              <a:ext cx="187325" cy="472554"/>
              <a:chOff x="8185150" y="3746091"/>
              <a:chExt cx="187325" cy="472554"/>
            </a:xfrm>
          </p:grpSpPr>
          <p:sp>
            <p:nvSpPr>
              <p:cNvPr id="55" name="Diamond 54"/>
              <p:cNvSpPr/>
              <p:nvPr/>
            </p:nvSpPr>
            <p:spPr>
              <a:xfrm>
                <a:off x="8185150" y="3746091"/>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chemeClr val="tx1"/>
                  </a:solidFill>
                </a:endParaRPr>
              </a:p>
            </p:txBody>
          </p:sp>
          <p:cxnSp>
            <p:nvCxnSpPr>
              <p:cNvPr id="56" name="Straight Arrow Connector 55"/>
              <p:cNvCxnSpPr/>
              <p:nvPr/>
            </p:nvCxnSpPr>
            <p:spPr>
              <a:xfrm flipH="1">
                <a:off x="8278811" y="3869499"/>
                <a:ext cx="538" cy="349146"/>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61" name="Rectangle 60"/>
            <p:cNvSpPr/>
            <p:nvPr/>
          </p:nvSpPr>
          <p:spPr>
            <a:xfrm>
              <a:off x="8189681" y="1615044"/>
              <a:ext cx="1702153" cy="6103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Ecosystem</a:t>
              </a:r>
              <a:endParaRPr lang="en-US" sz="2400" dirty="0">
                <a:solidFill>
                  <a:schemeClr val="tx1"/>
                </a:solidFill>
              </a:endParaRPr>
            </a:p>
          </p:txBody>
        </p:sp>
      </p:grpSp>
      <p:grpSp>
        <p:nvGrpSpPr>
          <p:cNvPr id="10" name="Group 9"/>
          <p:cNvGrpSpPr/>
          <p:nvPr/>
        </p:nvGrpSpPr>
        <p:grpSpPr>
          <a:xfrm>
            <a:off x="8189681" y="2010203"/>
            <a:ext cx="1702153" cy="1057977"/>
            <a:chOff x="8189681" y="2472218"/>
            <a:chExt cx="1702153" cy="1057977"/>
          </a:xfrm>
        </p:grpSpPr>
        <p:sp>
          <p:nvSpPr>
            <p:cNvPr id="64" name="Rectangle 63"/>
            <p:cNvSpPr/>
            <p:nvPr/>
          </p:nvSpPr>
          <p:spPr>
            <a:xfrm>
              <a:off x="8189681" y="2944772"/>
              <a:ext cx="1702153" cy="5854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Organism</a:t>
              </a:r>
              <a:endParaRPr lang="en-US" sz="2400" dirty="0">
                <a:solidFill>
                  <a:schemeClr val="tx1"/>
                </a:solidFill>
              </a:endParaRPr>
            </a:p>
          </p:txBody>
        </p:sp>
        <p:grpSp>
          <p:nvGrpSpPr>
            <p:cNvPr id="65" name="Group 64"/>
            <p:cNvGrpSpPr/>
            <p:nvPr/>
          </p:nvGrpSpPr>
          <p:grpSpPr>
            <a:xfrm>
              <a:off x="8947096" y="2472218"/>
              <a:ext cx="187325" cy="472554"/>
              <a:chOff x="8185150" y="3746091"/>
              <a:chExt cx="187325" cy="472554"/>
            </a:xfrm>
          </p:grpSpPr>
          <p:sp>
            <p:nvSpPr>
              <p:cNvPr id="66" name="Diamond 65"/>
              <p:cNvSpPr/>
              <p:nvPr/>
            </p:nvSpPr>
            <p:spPr>
              <a:xfrm>
                <a:off x="8185150" y="3746091"/>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chemeClr val="tx1"/>
                  </a:solidFill>
                </a:endParaRPr>
              </a:p>
            </p:txBody>
          </p:sp>
          <p:cxnSp>
            <p:nvCxnSpPr>
              <p:cNvPr id="67" name="Straight Arrow Connector 66"/>
              <p:cNvCxnSpPr/>
              <p:nvPr/>
            </p:nvCxnSpPr>
            <p:spPr>
              <a:xfrm flipH="1">
                <a:off x="8278811" y="3869499"/>
                <a:ext cx="538" cy="349146"/>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grpSp>
        <p:nvGrpSpPr>
          <p:cNvPr id="68" name="Group 67"/>
          <p:cNvGrpSpPr/>
          <p:nvPr/>
        </p:nvGrpSpPr>
        <p:grpSpPr>
          <a:xfrm>
            <a:off x="8189681" y="3075378"/>
            <a:ext cx="1702153" cy="1104736"/>
            <a:chOff x="8189681" y="2472218"/>
            <a:chExt cx="1702153" cy="1104736"/>
          </a:xfrm>
        </p:grpSpPr>
        <p:sp>
          <p:nvSpPr>
            <p:cNvPr id="69" name="Rectangle 68"/>
            <p:cNvSpPr/>
            <p:nvPr/>
          </p:nvSpPr>
          <p:spPr>
            <a:xfrm>
              <a:off x="8189681" y="2944772"/>
              <a:ext cx="1702153" cy="63218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Organ</a:t>
              </a:r>
              <a:endParaRPr lang="en-US" sz="2400" dirty="0">
                <a:solidFill>
                  <a:schemeClr val="tx1"/>
                </a:solidFill>
              </a:endParaRPr>
            </a:p>
          </p:txBody>
        </p:sp>
        <p:grpSp>
          <p:nvGrpSpPr>
            <p:cNvPr id="70" name="Group 69"/>
            <p:cNvGrpSpPr/>
            <p:nvPr/>
          </p:nvGrpSpPr>
          <p:grpSpPr>
            <a:xfrm>
              <a:off x="8947096" y="2472218"/>
              <a:ext cx="187325" cy="472554"/>
              <a:chOff x="8185150" y="3746091"/>
              <a:chExt cx="187325" cy="472554"/>
            </a:xfrm>
          </p:grpSpPr>
          <p:sp>
            <p:nvSpPr>
              <p:cNvPr id="71" name="Diamond 70"/>
              <p:cNvSpPr/>
              <p:nvPr/>
            </p:nvSpPr>
            <p:spPr>
              <a:xfrm>
                <a:off x="8185150" y="3746091"/>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chemeClr val="tx1"/>
                  </a:solidFill>
                </a:endParaRPr>
              </a:p>
            </p:txBody>
          </p:sp>
          <p:cxnSp>
            <p:nvCxnSpPr>
              <p:cNvPr id="72" name="Straight Arrow Connector 71"/>
              <p:cNvCxnSpPr/>
              <p:nvPr/>
            </p:nvCxnSpPr>
            <p:spPr>
              <a:xfrm flipH="1">
                <a:off x="8278811" y="3869499"/>
                <a:ext cx="538" cy="349146"/>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grpSp>
        <p:nvGrpSpPr>
          <p:cNvPr id="73" name="Group 72"/>
          <p:cNvGrpSpPr/>
          <p:nvPr/>
        </p:nvGrpSpPr>
        <p:grpSpPr>
          <a:xfrm>
            <a:off x="8189680" y="4180114"/>
            <a:ext cx="1702153" cy="1056904"/>
            <a:chOff x="8189681" y="2472218"/>
            <a:chExt cx="1702153" cy="1056904"/>
          </a:xfrm>
        </p:grpSpPr>
        <p:sp>
          <p:nvSpPr>
            <p:cNvPr id="74" name="Rectangle 73"/>
            <p:cNvSpPr/>
            <p:nvPr/>
          </p:nvSpPr>
          <p:spPr>
            <a:xfrm>
              <a:off x="8189681" y="2944772"/>
              <a:ext cx="1702153" cy="5843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Tissue</a:t>
              </a:r>
              <a:endParaRPr lang="en-US" sz="2400" dirty="0">
                <a:solidFill>
                  <a:schemeClr val="tx1"/>
                </a:solidFill>
              </a:endParaRPr>
            </a:p>
          </p:txBody>
        </p:sp>
        <p:grpSp>
          <p:nvGrpSpPr>
            <p:cNvPr id="75" name="Group 74"/>
            <p:cNvGrpSpPr/>
            <p:nvPr/>
          </p:nvGrpSpPr>
          <p:grpSpPr>
            <a:xfrm>
              <a:off x="8947096" y="2472218"/>
              <a:ext cx="187325" cy="472554"/>
              <a:chOff x="8185150" y="3746091"/>
              <a:chExt cx="187325" cy="472554"/>
            </a:xfrm>
          </p:grpSpPr>
          <p:sp>
            <p:nvSpPr>
              <p:cNvPr id="76" name="Diamond 75"/>
              <p:cNvSpPr/>
              <p:nvPr/>
            </p:nvSpPr>
            <p:spPr>
              <a:xfrm>
                <a:off x="8185150" y="3746091"/>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chemeClr val="tx1"/>
                  </a:solidFill>
                </a:endParaRPr>
              </a:p>
            </p:txBody>
          </p:sp>
          <p:cxnSp>
            <p:nvCxnSpPr>
              <p:cNvPr id="77" name="Straight Arrow Connector 76"/>
              <p:cNvCxnSpPr/>
              <p:nvPr/>
            </p:nvCxnSpPr>
            <p:spPr>
              <a:xfrm flipH="1">
                <a:off x="8278811" y="3869499"/>
                <a:ext cx="538" cy="349146"/>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grpSp>
        <p:nvGrpSpPr>
          <p:cNvPr id="78" name="Group 77"/>
          <p:cNvGrpSpPr/>
          <p:nvPr/>
        </p:nvGrpSpPr>
        <p:grpSpPr>
          <a:xfrm>
            <a:off x="8189679" y="5237018"/>
            <a:ext cx="1702153" cy="1056904"/>
            <a:chOff x="8189681" y="2472218"/>
            <a:chExt cx="1702153" cy="1056904"/>
          </a:xfrm>
        </p:grpSpPr>
        <p:sp>
          <p:nvSpPr>
            <p:cNvPr id="79" name="Rectangle 78"/>
            <p:cNvSpPr/>
            <p:nvPr/>
          </p:nvSpPr>
          <p:spPr>
            <a:xfrm>
              <a:off x="8189681" y="2944772"/>
              <a:ext cx="1702153" cy="5843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Cell</a:t>
              </a:r>
              <a:endParaRPr lang="en-US" sz="2400" dirty="0">
                <a:solidFill>
                  <a:schemeClr val="tx1"/>
                </a:solidFill>
              </a:endParaRPr>
            </a:p>
          </p:txBody>
        </p:sp>
        <p:grpSp>
          <p:nvGrpSpPr>
            <p:cNvPr id="80" name="Group 79"/>
            <p:cNvGrpSpPr/>
            <p:nvPr/>
          </p:nvGrpSpPr>
          <p:grpSpPr>
            <a:xfrm>
              <a:off x="8947096" y="2472218"/>
              <a:ext cx="187325" cy="472554"/>
              <a:chOff x="8185150" y="3746091"/>
              <a:chExt cx="187325" cy="472554"/>
            </a:xfrm>
          </p:grpSpPr>
          <p:sp>
            <p:nvSpPr>
              <p:cNvPr id="81" name="Diamond 80"/>
              <p:cNvSpPr/>
              <p:nvPr/>
            </p:nvSpPr>
            <p:spPr>
              <a:xfrm>
                <a:off x="8185150" y="3746091"/>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chemeClr val="tx1"/>
                  </a:solidFill>
                </a:endParaRPr>
              </a:p>
            </p:txBody>
          </p:sp>
          <p:cxnSp>
            <p:nvCxnSpPr>
              <p:cNvPr id="82" name="Straight Arrow Connector 81"/>
              <p:cNvCxnSpPr/>
              <p:nvPr/>
            </p:nvCxnSpPr>
            <p:spPr>
              <a:xfrm flipH="1">
                <a:off x="8278811" y="3869499"/>
                <a:ext cx="538" cy="349146"/>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grpSp>
        <p:nvGrpSpPr>
          <p:cNvPr id="38" name="Group 37"/>
          <p:cNvGrpSpPr/>
          <p:nvPr/>
        </p:nvGrpSpPr>
        <p:grpSpPr>
          <a:xfrm>
            <a:off x="2432752" y="811160"/>
            <a:ext cx="5756928" cy="3951340"/>
            <a:chOff x="2552700" y="1653811"/>
            <a:chExt cx="5756928" cy="3951340"/>
          </a:xfrm>
        </p:grpSpPr>
        <p:sp>
          <p:nvSpPr>
            <p:cNvPr id="39" name="Rectangle 38"/>
            <p:cNvSpPr/>
            <p:nvPr/>
          </p:nvSpPr>
          <p:spPr>
            <a:xfrm>
              <a:off x="2552700" y="2937574"/>
              <a:ext cx="2921825" cy="6103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Biological composite</a:t>
              </a:r>
              <a:endParaRPr lang="en-US" sz="2400" dirty="0">
                <a:solidFill>
                  <a:schemeClr val="tx1"/>
                </a:solidFill>
              </a:endParaRPr>
            </a:p>
          </p:txBody>
        </p:sp>
        <p:sp>
          <p:nvSpPr>
            <p:cNvPr id="40" name="Isosceles Triangle 39"/>
            <p:cNvSpPr/>
            <p:nvPr/>
          </p:nvSpPr>
          <p:spPr>
            <a:xfrm rot="16200000">
              <a:off x="5503312" y="3136703"/>
              <a:ext cx="174351" cy="172589"/>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Elbow Connector 41"/>
            <p:cNvCxnSpPr>
              <a:endCxn id="40" idx="3"/>
            </p:cNvCxnSpPr>
            <p:nvPr/>
          </p:nvCxnSpPr>
          <p:spPr>
            <a:xfrm rot="10800000" flipV="1">
              <a:off x="5676783" y="1653811"/>
              <a:ext cx="2632845" cy="1569185"/>
            </a:xfrm>
            <a:prstGeom prst="bentConnector3">
              <a:avLst>
                <a:gd name="adj1" fmla="val 5675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Elbow Connector 42"/>
            <p:cNvCxnSpPr>
              <a:endCxn id="40" idx="3"/>
            </p:cNvCxnSpPr>
            <p:nvPr/>
          </p:nvCxnSpPr>
          <p:spPr>
            <a:xfrm rot="10800000" flipV="1">
              <a:off x="5676783" y="2731029"/>
              <a:ext cx="2632845" cy="491967"/>
            </a:xfrm>
            <a:prstGeom prst="bentConnector3">
              <a:avLst>
                <a:gd name="adj1" fmla="val 5675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Elbow Connector 45"/>
            <p:cNvCxnSpPr>
              <a:endCxn id="40" idx="3"/>
            </p:cNvCxnSpPr>
            <p:nvPr/>
          </p:nvCxnSpPr>
          <p:spPr>
            <a:xfrm rot="10800000">
              <a:off x="5676783" y="3222997"/>
              <a:ext cx="2632845" cy="557228"/>
            </a:xfrm>
            <a:prstGeom prst="bentConnector3">
              <a:avLst>
                <a:gd name="adj1" fmla="val 5675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Elbow Connector 46"/>
            <p:cNvCxnSpPr>
              <a:endCxn id="40" idx="3"/>
            </p:cNvCxnSpPr>
            <p:nvPr/>
          </p:nvCxnSpPr>
          <p:spPr>
            <a:xfrm rot="10800000">
              <a:off x="5676783" y="3222997"/>
              <a:ext cx="2632845" cy="1709054"/>
            </a:xfrm>
            <a:prstGeom prst="bentConnector3">
              <a:avLst>
                <a:gd name="adj1" fmla="val 5675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Elbow Connector 47"/>
            <p:cNvCxnSpPr>
              <a:endCxn id="40" idx="3"/>
            </p:cNvCxnSpPr>
            <p:nvPr/>
          </p:nvCxnSpPr>
          <p:spPr>
            <a:xfrm rot="10800000">
              <a:off x="5676783" y="3222997"/>
              <a:ext cx="2632845" cy="2382154"/>
            </a:xfrm>
            <a:prstGeom prst="bentConnector3">
              <a:avLst>
                <a:gd name="adj1" fmla="val 5675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2" name="Rectangle 61"/>
          <p:cNvSpPr/>
          <p:nvPr/>
        </p:nvSpPr>
        <p:spPr>
          <a:xfrm>
            <a:off x="6426201" y="162046"/>
            <a:ext cx="3708400" cy="51983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endParaRPr>
          </a:p>
        </p:txBody>
      </p:sp>
      <p:grpSp>
        <p:nvGrpSpPr>
          <p:cNvPr id="31" name="Group 30"/>
          <p:cNvGrpSpPr/>
          <p:nvPr/>
        </p:nvGrpSpPr>
        <p:grpSpPr>
          <a:xfrm>
            <a:off x="2350443" y="2400101"/>
            <a:ext cx="172589" cy="910070"/>
            <a:chOff x="2350443" y="2400101"/>
            <a:chExt cx="172589" cy="910070"/>
          </a:xfrm>
        </p:grpSpPr>
        <p:sp>
          <p:nvSpPr>
            <p:cNvPr id="83" name="Isosceles Triangle 82"/>
            <p:cNvSpPr/>
            <p:nvPr/>
          </p:nvSpPr>
          <p:spPr>
            <a:xfrm rot="5400000" flipH="1">
              <a:off x="2349562" y="3136701"/>
              <a:ext cx="174351" cy="172589"/>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Elbow Connector 29"/>
            <p:cNvCxnSpPr>
              <a:stCxn id="39" idx="1"/>
              <a:endCxn id="83" idx="3"/>
            </p:cNvCxnSpPr>
            <p:nvPr/>
          </p:nvCxnSpPr>
          <p:spPr>
            <a:xfrm rot="10800000" flipV="1">
              <a:off x="2350444" y="2400101"/>
              <a:ext cx="82309" cy="822893"/>
            </a:xfrm>
            <a:prstGeom prst="bentConnector3">
              <a:avLst>
                <a:gd name="adj1" fmla="val 378804"/>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2552700" y="590495"/>
            <a:ext cx="5636982" cy="5411252"/>
            <a:chOff x="2552700" y="590495"/>
            <a:chExt cx="5636982" cy="5411252"/>
          </a:xfrm>
        </p:grpSpPr>
        <p:grpSp>
          <p:nvGrpSpPr>
            <p:cNvPr id="2" name="Group 1"/>
            <p:cNvGrpSpPr/>
            <p:nvPr/>
          </p:nvGrpSpPr>
          <p:grpSpPr>
            <a:xfrm>
              <a:off x="2552700" y="1683945"/>
              <a:ext cx="5636982" cy="4317802"/>
              <a:chOff x="2552700" y="1683945"/>
              <a:chExt cx="5636982" cy="4317802"/>
            </a:xfrm>
          </p:grpSpPr>
          <p:sp>
            <p:nvSpPr>
              <p:cNvPr id="44" name="Rectangle 43"/>
              <p:cNvSpPr/>
              <p:nvPr/>
            </p:nvSpPr>
            <p:spPr>
              <a:xfrm>
                <a:off x="2552700" y="2937574"/>
                <a:ext cx="2921825" cy="6103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Biological component</a:t>
                </a:r>
                <a:endParaRPr lang="en-US" sz="2400" dirty="0">
                  <a:solidFill>
                    <a:schemeClr val="tx1"/>
                  </a:solidFill>
                </a:endParaRPr>
              </a:p>
            </p:txBody>
          </p:sp>
          <p:sp>
            <p:nvSpPr>
              <p:cNvPr id="45" name="Isosceles Triangle 44"/>
              <p:cNvSpPr/>
              <p:nvPr/>
            </p:nvSpPr>
            <p:spPr>
              <a:xfrm rot="16200000">
                <a:off x="5503312" y="3136703"/>
                <a:ext cx="174351" cy="172589"/>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Elbow Connector 6"/>
              <p:cNvCxnSpPr>
                <a:stCxn id="61" idx="1"/>
                <a:endCxn id="45" idx="3"/>
              </p:cNvCxnSpPr>
              <p:nvPr/>
            </p:nvCxnSpPr>
            <p:spPr>
              <a:xfrm rot="10800000" flipV="1">
                <a:off x="5676783" y="1683945"/>
                <a:ext cx="2512899" cy="1539051"/>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64" idx="1"/>
                <a:endCxn id="45" idx="3"/>
              </p:cNvCxnSpPr>
              <p:nvPr/>
            </p:nvCxnSpPr>
            <p:spPr>
              <a:xfrm rot="10800000" flipV="1">
                <a:off x="5676783" y="2775469"/>
                <a:ext cx="2512899" cy="447528"/>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69" idx="1"/>
                <a:endCxn id="45" idx="3"/>
              </p:cNvCxnSpPr>
              <p:nvPr/>
            </p:nvCxnSpPr>
            <p:spPr>
              <a:xfrm rot="10800000">
                <a:off x="5676783" y="3222997"/>
                <a:ext cx="2512899" cy="641026"/>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74" idx="1"/>
                <a:endCxn id="45" idx="3"/>
              </p:cNvCxnSpPr>
              <p:nvPr/>
            </p:nvCxnSpPr>
            <p:spPr>
              <a:xfrm rot="10800000">
                <a:off x="5676782" y="3222997"/>
                <a:ext cx="2512898" cy="1721846"/>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79" idx="1"/>
                <a:endCxn id="45" idx="3"/>
              </p:cNvCxnSpPr>
              <p:nvPr/>
            </p:nvCxnSpPr>
            <p:spPr>
              <a:xfrm rot="10800000">
                <a:off x="5676783" y="3222997"/>
                <a:ext cx="2512897" cy="2778750"/>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49" name="Elbow Connector 48"/>
            <p:cNvCxnSpPr>
              <a:stCxn id="57" idx="1"/>
              <a:endCxn id="45" idx="3"/>
            </p:cNvCxnSpPr>
            <p:nvPr/>
          </p:nvCxnSpPr>
          <p:spPr>
            <a:xfrm rot="10800000" flipV="1">
              <a:off x="5676783" y="590495"/>
              <a:ext cx="2512899" cy="2632502"/>
            </a:xfrm>
            <a:prstGeom prst="bentConnector3">
              <a:avLst>
                <a:gd name="adj1" fmla="val 50000"/>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727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1000"/>
                                        <p:tgtEl>
                                          <p:spTgt spid="68"/>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fade">
                                      <p:cBhvr>
                                        <p:cTn id="19" dur="1000"/>
                                        <p:tgtEl>
                                          <p:spTgt spid="73"/>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1000"/>
                                        <p:tgtEl>
                                          <p:spTgt spid="7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fade">
                                      <p:cBhvr>
                                        <p:cTn id="38" dur="500"/>
                                        <p:tgtEl>
                                          <p:spTgt spid="6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5" y="811161"/>
            <a:ext cx="4058680" cy="1077218"/>
          </a:xfrm>
          <a:prstGeom prst="rect">
            <a:avLst/>
          </a:prstGeom>
          <a:noFill/>
        </p:spPr>
        <p:txBody>
          <a:bodyPr wrap="square" rtlCol="0">
            <a:spAutoFit/>
          </a:bodyPr>
          <a:lstStyle/>
          <a:p>
            <a:r>
              <a:rPr lang="en-US" sz="3200" b="1" dirty="0" smtClean="0"/>
              <a:t>UML example of composition in biology</a:t>
            </a:r>
            <a:endParaRPr lang="en-US" sz="3200" b="1" dirty="0"/>
          </a:p>
        </p:txBody>
      </p:sp>
      <p:sp>
        <p:nvSpPr>
          <p:cNvPr id="45" name="Rectangle 44"/>
          <p:cNvSpPr/>
          <p:nvPr/>
        </p:nvSpPr>
        <p:spPr>
          <a:xfrm>
            <a:off x="488517" y="5699978"/>
            <a:ext cx="1702153" cy="6103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Biosphere</a:t>
            </a:r>
            <a:endParaRPr lang="en-US" sz="2400" dirty="0">
              <a:solidFill>
                <a:schemeClr val="tx1"/>
              </a:solidFill>
            </a:endParaRPr>
          </a:p>
        </p:txBody>
      </p:sp>
      <p:sp>
        <p:nvSpPr>
          <p:cNvPr id="48" name="Rectangle 47"/>
          <p:cNvSpPr/>
          <p:nvPr/>
        </p:nvSpPr>
        <p:spPr>
          <a:xfrm>
            <a:off x="2559005" y="5715436"/>
            <a:ext cx="1702153" cy="6103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Ecosystem</a:t>
            </a:r>
            <a:endParaRPr lang="en-US" sz="2400" dirty="0">
              <a:solidFill>
                <a:schemeClr val="tx1"/>
              </a:solidFill>
            </a:endParaRPr>
          </a:p>
        </p:txBody>
      </p:sp>
      <p:sp>
        <p:nvSpPr>
          <p:cNvPr id="52" name="Rectangle 51"/>
          <p:cNvSpPr/>
          <p:nvPr/>
        </p:nvSpPr>
        <p:spPr>
          <a:xfrm>
            <a:off x="4527112" y="5699978"/>
            <a:ext cx="1702153" cy="5854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Organism</a:t>
            </a:r>
            <a:endParaRPr lang="en-US" sz="2400" dirty="0">
              <a:solidFill>
                <a:schemeClr val="tx1"/>
              </a:solidFill>
            </a:endParaRPr>
          </a:p>
        </p:txBody>
      </p:sp>
      <p:sp>
        <p:nvSpPr>
          <p:cNvPr id="60" name="Rectangle 59"/>
          <p:cNvSpPr/>
          <p:nvPr/>
        </p:nvSpPr>
        <p:spPr>
          <a:xfrm>
            <a:off x="6495219" y="5693612"/>
            <a:ext cx="1702153" cy="63218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Organ</a:t>
            </a:r>
            <a:endParaRPr lang="en-US" sz="2400" dirty="0">
              <a:solidFill>
                <a:schemeClr val="tx1"/>
              </a:solidFill>
            </a:endParaRPr>
          </a:p>
        </p:txBody>
      </p:sp>
      <p:sp>
        <p:nvSpPr>
          <p:cNvPr id="100" name="Rectangle 99"/>
          <p:cNvSpPr/>
          <p:nvPr/>
        </p:nvSpPr>
        <p:spPr>
          <a:xfrm>
            <a:off x="8410917" y="5690717"/>
            <a:ext cx="1702153" cy="5843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Tissue</a:t>
            </a:r>
            <a:endParaRPr lang="en-US" sz="2400" dirty="0">
              <a:solidFill>
                <a:schemeClr val="tx1"/>
              </a:solidFill>
            </a:endParaRPr>
          </a:p>
        </p:txBody>
      </p:sp>
      <p:sp>
        <p:nvSpPr>
          <p:cNvPr id="105" name="Rectangle 104"/>
          <p:cNvSpPr/>
          <p:nvPr/>
        </p:nvSpPr>
        <p:spPr>
          <a:xfrm>
            <a:off x="10278639" y="5701051"/>
            <a:ext cx="1702153" cy="5843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Cell</a:t>
            </a:r>
            <a:endParaRPr lang="en-US" sz="2400" dirty="0">
              <a:solidFill>
                <a:schemeClr val="tx1"/>
              </a:solidFill>
            </a:endParaRPr>
          </a:p>
        </p:txBody>
      </p:sp>
      <p:grpSp>
        <p:nvGrpSpPr>
          <p:cNvPr id="25" name="Group 24"/>
          <p:cNvGrpSpPr/>
          <p:nvPr/>
        </p:nvGrpSpPr>
        <p:grpSpPr>
          <a:xfrm>
            <a:off x="1339595" y="4189534"/>
            <a:ext cx="7922399" cy="1525901"/>
            <a:chOff x="1339595" y="4355784"/>
            <a:chExt cx="7922399" cy="1525901"/>
          </a:xfrm>
        </p:grpSpPr>
        <p:sp>
          <p:nvSpPr>
            <p:cNvPr id="109" name="Rectangle 108"/>
            <p:cNvSpPr/>
            <p:nvPr/>
          </p:nvSpPr>
          <p:spPr>
            <a:xfrm>
              <a:off x="5343898" y="4355784"/>
              <a:ext cx="2078181" cy="5843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BioComposite</a:t>
              </a:r>
              <a:endParaRPr lang="en-US" sz="2400" i="1" dirty="0">
                <a:solidFill>
                  <a:schemeClr val="tx1"/>
                </a:solidFill>
              </a:endParaRPr>
            </a:p>
          </p:txBody>
        </p:sp>
        <p:sp>
          <p:nvSpPr>
            <p:cNvPr id="110" name="Isosceles Triangle 109"/>
            <p:cNvSpPr/>
            <p:nvPr/>
          </p:nvSpPr>
          <p:spPr>
            <a:xfrm>
              <a:off x="6307896" y="4963884"/>
              <a:ext cx="174351" cy="180717"/>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Elbow Connector 4"/>
            <p:cNvCxnSpPr>
              <a:stCxn id="110" idx="3"/>
              <a:endCxn id="45" idx="0"/>
            </p:cNvCxnSpPr>
            <p:nvPr/>
          </p:nvCxnSpPr>
          <p:spPr>
            <a:xfrm rot="5400000">
              <a:off x="3506520" y="2977675"/>
              <a:ext cx="721627" cy="5055478"/>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110" idx="3"/>
              <a:endCxn id="48" idx="0"/>
            </p:cNvCxnSpPr>
            <p:nvPr/>
          </p:nvCxnSpPr>
          <p:spPr>
            <a:xfrm rot="5400000">
              <a:off x="4534035" y="4020648"/>
              <a:ext cx="737085" cy="2984990"/>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110" idx="3"/>
              <a:endCxn id="52" idx="0"/>
            </p:cNvCxnSpPr>
            <p:nvPr/>
          </p:nvCxnSpPr>
          <p:spPr>
            <a:xfrm rot="5400000">
              <a:off x="5525818" y="4996973"/>
              <a:ext cx="721627" cy="1016883"/>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110" idx="3"/>
              <a:endCxn id="60" idx="0"/>
            </p:cNvCxnSpPr>
            <p:nvPr/>
          </p:nvCxnSpPr>
          <p:spPr>
            <a:xfrm rot="16200000" flipH="1">
              <a:off x="6513054" y="5026619"/>
              <a:ext cx="715261" cy="951224"/>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110" idx="3"/>
              <a:endCxn id="100" idx="0"/>
            </p:cNvCxnSpPr>
            <p:nvPr/>
          </p:nvCxnSpPr>
          <p:spPr>
            <a:xfrm rot="16200000" flipH="1">
              <a:off x="7472350" y="4067323"/>
              <a:ext cx="712366" cy="2866922"/>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5828699" y="3615519"/>
            <a:ext cx="187325" cy="550265"/>
            <a:chOff x="7236828" y="3724516"/>
            <a:chExt cx="187325" cy="550265"/>
          </a:xfrm>
        </p:grpSpPr>
        <p:sp>
          <p:nvSpPr>
            <p:cNvPr id="49" name="Diamond 48"/>
            <p:cNvSpPr/>
            <p:nvPr/>
          </p:nvSpPr>
          <p:spPr>
            <a:xfrm>
              <a:off x="7236828" y="4027965"/>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chemeClr val="tx1"/>
                </a:solidFill>
              </a:endParaRPr>
            </a:p>
          </p:txBody>
        </p:sp>
        <p:cxnSp>
          <p:nvCxnSpPr>
            <p:cNvPr id="50" name="Straight Arrow Connector 49"/>
            <p:cNvCxnSpPr/>
            <p:nvPr/>
          </p:nvCxnSpPr>
          <p:spPr>
            <a:xfrm flipH="1" flipV="1">
              <a:off x="7327917" y="3724516"/>
              <a:ext cx="2739" cy="39801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129" name="Group 128"/>
          <p:cNvGrpSpPr/>
          <p:nvPr/>
        </p:nvGrpSpPr>
        <p:grpSpPr>
          <a:xfrm>
            <a:off x="5343898" y="3031169"/>
            <a:ext cx="2078181" cy="1158365"/>
            <a:chOff x="5343898" y="3031169"/>
            <a:chExt cx="2078181" cy="1158365"/>
          </a:xfrm>
        </p:grpSpPr>
        <p:sp>
          <p:nvSpPr>
            <p:cNvPr id="112" name="Rectangle 111"/>
            <p:cNvSpPr/>
            <p:nvPr/>
          </p:nvSpPr>
          <p:spPr>
            <a:xfrm>
              <a:off x="5343898" y="3031169"/>
              <a:ext cx="2078181" cy="5843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BioComponent</a:t>
              </a:r>
              <a:endParaRPr lang="en-US" sz="2400" i="1" dirty="0">
                <a:solidFill>
                  <a:schemeClr val="tx1"/>
                </a:solidFill>
              </a:endParaRPr>
            </a:p>
          </p:txBody>
        </p:sp>
        <p:sp>
          <p:nvSpPr>
            <p:cNvPr id="113" name="Isosceles Triangle 112"/>
            <p:cNvSpPr/>
            <p:nvPr/>
          </p:nvSpPr>
          <p:spPr>
            <a:xfrm>
              <a:off x="6296021" y="3656814"/>
              <a:ext cx="174351" cy="180717"/>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113" idx="3"/>
              <a:endCxn id="109" idx="0"/>
            </p:cNvCxnSpPr>
            <p:nvPr/>
          </p:nvCxnSpPr>
          <p:spPr>
            <a:xfrm flipH="1">
              <a:off x="6382989" y="3837531"/>
              <a:ext cx="208" cy="352003"/>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7451107" y="3236168"/>
            <a:ext cx="4529685" cy="2464883"/>
            <a:chOff x="7451107" y="3236168"/>
            <a:chExt cx="4529685" cy="2464883"/>
          </a:xfrm>
        </p:grpSpPr>
        <p:sp>
          <p:nvSpPr>
            <p:cNvPr id="114" name="Rectangle 113"/>
            <p:cNvSpPr/>
            <p:nvPr/>
          </p:nvSpPr>
          <p:spPr>
            <a:xfrm>
              <a:off x="9902611" y="4175274"/>
              <a:ext cx="2078181" cy="5843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BioLeaf</a:t>
              </a:r>
              <a:endParaRPr lang="en-US" sz="2400" i="1" dirty="0">
                <a:solidFill>
                  <a:schemeClr val="tx1"/>
                </a:solidFill>
              </a:endParaRPr>
            </a:p>
          </p:txBody>
        </p:sp>
        <p:sp>
          <p:nvSpPr>
            <p:cNvPr id="115" name="Isosceles Triangle 114"/>
            <p:cNvSpPr/>
            <p:nvPr/>
          </p:nvSpPr>
          <p:spPr>
            <a:xfrm>
              <a:off x="10853856" y="4797634"/>
              <a:ext cx="174351" cy="180717"/>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6" name="Straight Connector 115"/>
            <p:cNvCxnSpPr>
              <a:stCxn id="115" idx="3"/>
            </p:cNvCxnSpPr>
            <p:nvPr/>
          </p:nvCxnSpPr>
          <p:spPr>
            <a:xfrm>
              <a:off x="10941032" y="4978351"/>
              <a:ext cx="1" cy="7227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7" name="Isosceles Triangle 126"/>
            <p:cNvSpPr/>
            <p:nvPr/>
          </p:nvSpPr>
          <p:spPr>
            <a:xfrm rot="16200000">
              <a:off x="7450226" y="3237049"/>
              <a:ext cx="174351" cy="172589"/>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Elbow Connector 127"/>
            <p:cNvCxnSpPr>
              <a:stCxn id="127" idx="3"/>
              <a:endCxn id="114" idx="0"/>
            </p:cNvCxnSpPr>
            <p:nvPr/>
          </p:nvCxnSpPr>
          <p:spPr>
            <a:xfrm>
              <a:off x="7623696" y="3323343"/>
              <a:ext cx="3318006" cy="851931"/>
            </a:xfrm>
            <a:prstGeom prst="bentConnector2">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7660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gtEl>
                                        <p:attrNameLst>
                                          <p:attrName>style.visibility</p:attrName>
                                        </p:attrNameLst>
                                      </p:cBhvr>
                                      <p:to>
                                        <p:strVal val="visible"/>
                                      </p:to>
                                    </p:set>
                                    <p:animEffect transition="in" filter="fade">
                                      <p:cBhvr>
                                        <p:cTn id="12" dur="500"/>
                                        <p:tgtEl>
                                          <p:spTgt spid="1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2" name="Group 131"/>
          <p:cNvGrpSpPr/>
          <p:nvPr/>
        </p:nvGrpSpPr>
        <p:grpSpPr>
          <a:xfrm>
            <a:off x="4700154" y="2177143"/>
            <a:ext cx="7390247" cy="2946504"/>
            <a:chOff x="4700154" y="2177143"/>
            <a:chExt cx="7390247" cy="2946504"/>
          </a:xfrm>
          <a:solidFill>
            <a:schemeClr val="accent2">
              <a:lumMod val="20000"/>
              <a:lumOff val="80000"/>
            </a:schemeClr>
          </a:solidFill>
        </p:grpSpPr>
        <p:sp>
          <p:nvSpPr>
            <p:cNvPr id="131" name="Rectangle 130"/>
            <p:cNvSpPr/>
            <p:nvPr/>
          </p:nvSpPr>
          <p:spPr>
            <a:xfrm>
              <a:off x="4700154" y="2177143"/>
              <a:ext cx="7390247" cy="2946504"/>
            </a:xfrm>
            <a:prstGeom prst="rect">
              <a:avLst/>
            </a:prstGeom>
            <a:grp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endParaRPr>
            </a:p>
          </p:txBody>
        </p:sp>
        <p:sp>
          <p:nvSpPr>
            <p:cNvPr id="130" name="TextBox 129"/>
            <p:cNvSpPr txBox="1"/>
            <p:nvPr/>
          </p:nvSpPr>
          <p:spPr>
            <a:xfrm>
              <a:off x="4744759" y="2270392"/>
              <a:ext cx="3723135" cy="584775"/>
            </a:xfrm>
            <a:prstGeom prst="rect">
              <a:avLst/>
            </a:prstGeom>
            <a:grpFill/>
          </p:spPr>
          <p:txBody>
            <a:bodyPr wrap="none" rtlCol="0">
              <a:spAutoFit/>
            </a:bodyPr>
            <a:lstStyle/>
            <a:p>
              <a:r>
                <a:rPr lang="en-US" sz="3200" b="1" dirty="0" smtClean="0"/>
                <a:t>Composite </a:t>
              </a:r>
              <a:r>
                <a:rPr lang="en-US" sz="3200" b="1" dirty="0" smtClean="0"/>
                <a:t>“pattern”</a:t>
              </a:r>
              <a:endParaRPr lang="en-US" sz="3200" b="1" dirty="0" smtClean="0"/>
            </a:p>
          </p:txBody>
        </p:sp>
      </p:grpSp>
      <p:sp>
        <p:nvSpPr>
          <p:cNvPr id="4" name="TextBox 3"/>
          <p:cNvSpPr txBox="1"/>
          <p:nvPr/>
        </p:nvSpPr>
        <p:spPr>
          <a:xfrm>
            <a:off x="1415844" y="811161"/>
            <a:ext cx="5408701" cy="1077218"/>
          </a:xfrm>
          <a:prstGeom prst="rect">
            <a:avLst/>
          </a:prstGeom>
          <a:noFill/>
        </p:spPr>
        <p:txBody>
          <a:bodyPr wrap="square" rtlCol="0">
            <a:spAutoFit/>
          </a:bodyPr>
          <a:lstStyle/>
          <a:p>
            <a:r>
              <a:rPr lang="en-US" sz="3200" b="1" dirty="0" smtClean="0"/>
              <a:t>UML example of composition in cross-disciplinary models</a:t>
            </a:r>
            <a:endParaRPr lang="en-US" sz="3200" b="1" dirty="0"/>
          </a:p>
        </p:txBody>
      </p:sp>
      <p:sp>
        <p:nvSpPr>
          <p:cNvPr id="45" name="Rectangle 44"/>
          <p:cNvSpPr/>
          <p:nvPr/>
        </p:nvSpPr>
        <p:spPr>
          <a:xfrm>
            <a:off x="488517" y="5699978"/>
            <a:ext cx="1702153" cy="6103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Biosphere</a:t>
            </a:r>
            <a:endParaRPr lang="en-US" sz="2400" dirty="0">
              <a:solidFill>
                <a:schemeClr val="tx1"/>
              </a:solidFill>
            </a:endParaRPr>
          </a:p>
        </p:txBody>
      </p:sp>
      <p:sp>
        <p:nvSpPr>
          <p:cNvPr id="48" name="Rectangle 47"/>
          <p:cNvSpPr/>
          <p:nvPr/>
        </p:nvSpPr>
        <p:spPr>
          <a:xfrm>
            <a:off x="2559005" y="5715436"/>
            <a:ext cx="1702153" cy="6103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Ecosystem</a:t>
            </a:r>
            <a:endParaRPr lang="en-US" sz="2400" dirty="0">
              <a:solidFill>
                <a:schemeClr val="tx1"/>
              </a:solidFill>
            </a:endParaRPr>
          </a:p>
        </p:txBody>
      </p:sp>
      <p:sp>
        <p:nvSpPr>
          <p:cNvPr id="52" name="Rectangle 51"/>
          <p:cNvSpPr/>
          <p:nvPr/>
        </p:nvSpPr>
        <p:spPr>
          <a:xfrm>
            <a:off x="4527112" y="5699978"/>
            <a:ext cx="1702153" cy="5854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Organism</a:t>
            </a:r>
            <a:endParaRPr lang="en-US" sz="2400" dirty="0">
              <a:solidFill>
                <a:schemeClr val="tx1"/>
              </a:solidFill>
            </a:endParaRPr>
          </a:p>
        </p:txBody>
      </p:sp>
      <p:sp>
        <p:nvSpPr>
          <p:cNvPr id="60" name="Rectangle 59"/>
          <p:cNvSpPr/>
          <p:nvPr/>
        </p:nvSpPr>
        <p:spPr>
          <a:xfrm>
            <a:off x="6495219" y="5693612"/>
            <a:ext cx="1702153" cy="63218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Organ</a:t>
            </a:r>
            <a:endParaRPr lang="en-US" sz="2400" dirty="0">
              <a:solidFill>
                <a:schemeClr val="tx1"/>
              </a:solidFill>
            </a:endParaRPr>
          </a:p>
        </p:txBody>
      </p:sp>
      <p:sp>
        <p:nvSpPr>
          <p:cNvPr id="100" name="Rectangle 99"/>
          <p:cNvSpPr/>
          <p:nvPr/>
        </p:nvSpPr>
        <p:spPr>
          <a:xfrm>
            <a:off x="8410917" y="5690717"/>
            <a:ext cx="1702153" cy="5843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Tissue</a:t>
            </a:r>
            <a:endParaRPr lang="en-US" sz="2400" dirty="0">
              <a:solidFill>
                <a:schemeClr val="tx1"/>
              </a:solidFill>
            </a:endParaRPr>
          </a:p>
        </p:txBody>
      </p:sp>
      <p:sp>
        <p:nvSpPr>
          <p:cNvPr id="105" name="Rectangle 104"/>
          <p:cNvSpPr/>
          <p:nvPr/>
        </p:nvSpPr>
        <p:spPr>
          <a:xfrm>
            <a:off x="10278639" y="5701051"/>
            <a:ext cx="1702153" cy="5843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Cell</a:t>
            </a:r>
            <a:endParaRPr lang="en-US" sz="2400" dirty="0">
              <a:solidFill>
                <a:schemeClr val="tx1"/>
              </a:solidFill>
            </a:endParaRPr>
          </a:p>
        </p:txBody>
      </p:sp>
      <p:grpSp>
        <p:nvGrpSpPr>
          <p:cNvPr id="25" name="Group 24"/>
          <p:cNvGrpSpPr/>
          <p:nvPr/>
        </p:nvGrpSpPr>
        <p:grpSpPr>
          <a:xfrm>
            <a:off x="1339595" y="4189534"/>
            <a:ext cx="7922399" cy="1525901"/>
            <a:chOff x="1339595" y="4355784"/>
            <a:chExt cx="7922399" cy="1525901"/>
          </a:xfrm>
        </p:grpSpPr>
        <p:sp>
          <p:nvSpPr>
            <p:cNvPr id="109" name="Rectangle 108"/>
            <p:cNvSpPr/>
            <p:nvPr/>
          </p:nvSpPr>
          <p:spPr>
            <a:xfrm>
              <a:off x="5343898" y="4355784"/>
              <a:ext cx="2078181" cy="5843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Composite</a:t>
              </a:r>
              <a:endParaRPr lang="en-US" sz="2400" i="1" dirty="0">
                <a:solidFill>
                  <a:schemeClr val="tx1"/>
                </a:solidFill>
              </a:endParaRPr>
            </a:p>
          </p:txBody>
        </p:sp>
        <p:sp>
          <p:nvSpPr>
            <p:cNvPr id="110" name="Isosceles Triangle 109"/>
            <p:cNvSpPr/>
            <p:nvPr/>
          </p:nvSpPr>
          <p:spPr>
            <a:xfrm>
              <a:off x="6307896" y="4963884"/>
              <a:ext cx="174351" cy="180717"/>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Elbow Connector 4"/>
            <p:cNvCxnSpPr>
              <a:stCxn id="110" idx="3"/>
              <a:endCxn id="45" idx="0"/>
            </p:cNvCxnSpPr>
            <p:nvPr/>
          </p:nvCxnSpPr>
          <p:spPr>
            <a:xfrm rot="5400000">
              <a:off x="3506520" y="2977675"/>
              <a:ext cx="721627" cy="5055478"/>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110" idx="3"/>
              <a:endCxn id="48" idx="0"/>
            </p:cNvCxnSpPr>
            <p:nvPr/>
          </p:nvCxnSpPr>
          <p:spPr>
            <a:xfrm rot="5400000">
              <a:off x="4534035" y="4020648"/>
              <a:ext cx="737085" cy="2984990"/>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110" idx="3"/>
              <a:endCxn id="52" idx="0"/>
            </p:cNvCxnSpPr>
            <p:nvPr/>
          </p:nvCxnSpPr>
          <p:spPr>
            <a:xfrm rot="5400000">
              <a:off x="5525818" y="4996973"/>
              <a:ext cx="721627" cy="1016883"/>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110" idx="3"/>
              <a:endCxn id="60" idx="0"/>
            </p:cNvCxnSpPr>
            <p:nvPr/>
          </p:nvCxnSpPr>
          <p:spPr>
            <a:xfrm rot="16200000" flipH="1">
              <a:off x="6513054" y="5026619"/>
              <a:ext cx="715261" cy="951224"/>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110" idx="3"/>
              <a:endCxn id="100" idx="0"/>
            </p:cNvCxnSpPr>
            <p:nvPr/>
          </p:nvCxnSpPr>
          <p:spPr>
            <a:xfrm rot="16200000" flipH="1">
              <a:off x="7472350" y="4067323"/>
              <a:ext cx="712366" cy="2866922"/>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5828699" y="3615519"/>
            <a:ext cx="187325" cy="550265"/>
            <a:chOff x="7236828" y="3724516"/>
            <a:chExt cx="187325" cy="550265"/>
          </a:xfrm>
        </p:grpSpPr>
        <p:sp>
          <p:nvSpPr>
            <p:cNvPr id="49" name="Diamond 48"/>
            <p:cNvSpPr/>
            <p:nvPr/>
          </p:nvSpPr>
          <p:spPr>
            <a:xfrm>
              <a:off x="7236828" y="4027965"/>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chemeClr val="tx1"/>
                </a:solidFill>
              </a:endParaRPr>
            </a:p>
          </p:txBody>
        </p:sp>
        <p:cxnSp>
          <p:nvCxnSpPr>
            <p:cNvPr id="50" name="Straight Arrow Connector 49"/>
            <p:cNvCxnSpPr/>
            <p:nvPr/>
          </p:nvCxnSpPr>
          <p:spPr>
            <a:xfrm flipH="1" flipV="1">
              <a:off x="7327917" y="3724516"/>
              <a:ext cx="2739" cy="39801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129" name="Group 128"/>
          <p:cNvGrpSpPr/>
          <p:nvPr/>
        </p:nvGrpSpPr>
        <p:grpSpPr>
          <a:xfrm>
            <a:off x="5343898" y="3031169"/>
            <a:ext cx="2078181" cy="1158365"/>
            <a:chOff x="5343898" y="3031169"/>
            <a:chExt cx="2078181" cy="1158365"/>
          </a:xfrm>
        </p:grpSpPr>
        <p:sp>
          <p:nvSpPr>
            <p:cNvPr id="112" name="Rectangle 111"/>
            <p:cNvSpPr/>
            <p:nvPr/>
          </p:nvSpPr>
          <p:spPr>
            <a:xfrm>
              <a:off x="5343898" y="3031169"/>
              <a:ext cx="2078181" cy="5843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Component</a:t>
              </a:r>
              <a:endParaRPr lang="en-US" sz="2400" i="1" dirty="0">
                <a:solidFill>
                  <a:schemeClr val="tx1"/>
                </a:solidFill>
              </a:endParaRPr>
            </a:p>
          </p:txBody>
        </p:sp>
        <p:sp>
          <p:nvSpPr>
            <p:cNvPr id="113" name="Isosceles Triangle 112"/>
            <p:cNvSpPr/>
            <p:nvPr/>
          </p:nvSpPr>
          <p:spPr>
            <a:xfrm>
              <a:off x="6296021" y="3656814"/>
              <a:ext cx="174351" cy="180717"/>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113" idx="3"/>
              <a:endCxn id="109" idx="0"/>
            </p:cNvCxnSpPr>
            <p:nvPr/>
          </p:nvCxnSpPr>
          <p:spPr>
            <a:xfrm flipH="1">
              <a:off x="6382989" y="3837531"/>
              <a:ext cx="208" cy="352003"/>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7451107" y="3236168"/>
            <a:ext cx="4529685" cy="2464883"/>
            <a:chOff x="7451107" y="3236168"/>
            <a:chExt cx="4529685" cy="2464883"/>
          </a:xfrm>
        </p:grpSpPr>
        <p:sp>
          <p:nvSpPr>
            <p:cNvPr id="114" name="Rectangle 113"/>
            <p:cNvSpPr/>
            <p:nvPr/>
          </p:nvSpPr>
          <p:spPr>
            <a:xfrm>
              <a:off x="9902611" y="4175274"/>
              <a:ext cx="2078181" cy="5843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Leaf</a:t>
              </a:r>
              <a:endParaRPr lang="en-US" sz="2400" i="1" dirty="0">
                <a:solidFill>
                  <a:schemeClr val="tx1"/>
                </a:solidFill>
              </a:endParaRPr>
            </a:p>
          </p:txBody>
        </p:sp>
        <p:sp>
          <p:nvSpPr>
            <p:cNvPr id="115" name="Isosceles Triangle 114"/>
            <p:cNvSpPr/>
            <p:nvPr/>
          </p:nvSpPr>
          <p:spPr>
            <a:xfrm>
              <a:off x="10853856" y="4797634"/>
              <a:ext cx="174351" cy="180717"/>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6" name="Straight Connector 115"/>
            <p:cNvCxnSpPr>
              <a:stCxn id="115" idx="3"/>
            </p:cNvCxnSpPr>
            <p:nvPr/>
          </p:nvCxnSpPr>
          <p:spPr>
            <a:xfrm>
              <a:off x="10941032" y="4978351"/>
              <a:ext cx="1" cy="7227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7" name="Isosceles Triangle 126"/>
            <p:cNvSpPr/>
            <p:nvPr/>
          </p:nvSpPr>
          <p:spPr>
            <a:xfrm rot="16200000">
              <a:off x="7450226" y="3237049"/>
              <a:ext cx="174351" cy="172589"/>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Elbow Connector 127"/>
            <p:cNvCxnSpPr>
              <a:stCxn id="127" idx="3"/>
              <a:endCxn id="114" idx="0"/>
            </p:cNvCxnSpPr>
            <p:nvPr/>
          </p:nvCxnSpPr>
          <p:spPr>
            <a:xfrm>
              <a:off x="7623696" y="3323343"/>
              <a:ext cx="3318006" cy="851931"/>
            </a:xfrm>
            <a:prstGeom prst="bentConnector2">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43525" y="2193902"/>
            <a:ext cx="3346109" cy="523220"/>
          </a:xfrm>
          <a:prstGeom prst="rect">
            <a:avLst/>
          </a:prstGeom>
          <a:noFill/>
        </p:spPr>
        <p:txBody>
          <a:bodyPr wrap="none" rtlCol="0">
            <a:spAutoFit/>
          </a:bodyPr>
          <a:lstStyle/>
          <a:p>
            <a:r>
              <a:rPr lang="en-US" sz="2800" b="1" dirty="0" smtClean="0"/>
              <a:t>Computer file system</a:t>
            </a:r>
          </a:p>
        </p:txBody>
      </p:sp>
      <p:grpSp>
        <p:nvGrpSpPr>
          <p:cNvPr id="29" name="Group 28"/>
          <p:cNvGrpSpPr/>
          <p:nvPr/>
        </p:nvGrpSpPr>
        <p:grpSpPr>
          <a:xfrm>
            <a:off x="1463234" y="2893267"/>
            <a:ext cx="1786158" cy="2151419"/>
            <a:chOff x="947489" y="2472987"/>
            <a:chExt cx="1786158" cy="2151419"/>
          </a:xfrm>
        </p:grpSpPr>
        <p:pic>
          <p:nvPicPr>
            <p:cNvPr id="9" name="Picture 8"/>
            <p:cNvPicPr>
              <a:picLocks noChangeAspect="1"/>
            </p:cNvPicPr>
            <p:nvPr/>
          </p:nvPicPr>
          <p:blipFill>
            <a:blip r:embed="rId3"/>
            <a:stretch>
              <a:fillRect/>
            </a:stretch>
          </p:blipFill>
          <p:spPr>
            <a:xfrm>
              <a:off x="947489" y="2562779"/>
              <a:ext cx="392104" cy="244375"/>
            </a:xfrm>
            <a:prstGeom prst="rect">
              <a:avLst/>
            </a:prstGeom>
          </p:spPr>
        </p:pic>
        <p:cxnSp>
          <p:nvCxnSpPr>
            <p:cNvPr id="13" name="Straight Connector 12"/>
            <p:cNvCxnSpPr/>
            <p:nvPr/>
          </p:nvCxnSpPr>
          <p:spPr>
            <a:xfrm>
              <a:off x="1143541" y="2855167"/>
              <a:ext cx="0" cy="1612282"/>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138919" y="2919001"/>
              <a:ext cx="648367" cy="244375"/>
              <a:chOff x="1138919" y="2919001"/>
              <a:chExt cx="648367" cy="244375"/>
            </a:xfrm>
          </p:grpSpPr>
          <p:cxnSp>
            <p:nvCxnSpPr>
              <p:cNvPr id="18" name="Straight Connector 17"/>
              <p:cNvCxnSpPr/>
              <p:nvPr/>
            </p:nvCxnSpPr>
            <p:spPr>
              <a:xfrm>
                <a:off x="1138919" y="3031169"/>
                <a:ext cx="200674"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a:blip r:embed="rId3"/>
              <a:stretch>
                <a:fillRect/>
              </a:stretch>
            </p:blipFill>
            <p:spPr>
              <a:xfrm>
                <a:off x="1395182" y="2919001"/>
                <a:ext cx="392104" cy="244375"/>
              </a:xfrm>
              <a:prstGeom prst="rect">
                <a:avLst/>
              </a:prstGeom>
            </p:spPr>
          </p:pic>
        </p:grpSp>
        <p:grpSp>
          <p:nvGrpSpPr>
            <p:cNvPr id="20" name="Group 19"/>
            <p:cNvGrpSpPr/>
            <p:nvPr/>
          </p:nvGrpSpPr>
          <p:grpSpPr>
            <a:xfrm>
              <a:off x="1138919" y="4191438"/>
              <a:ext cx="593661" cy="382740"/>
              <a:chOff x="1138919" y="3734239"/>
              <a:chExt cx="593661" cy="382740"/>
            </a:xfrm>
          </p:grpSpPr>
          <p:pic>
            <p:nvPicPr>
              <p:cNvPr id="15" name="Picture 14"/>
              <p:cNvPicPr>
                <a:picLocks noChangeAspect="1"/>
              </p:cNvPicPr>
              <p:nvPr/>
            </p:nvPicPr>
            <p:blipFill>
              <a:blip r:embed="rId4"/>
              <a:stretch>
                <a:fillRect/>
              </a:stretch>
            </p:blipFill>
            <p:spPr>
              <a:xfrm>
                <a:off x="1349840" y="3734239"/>
                <a:ext cx="382740" cy="382740"/>
              </a:xfrm>
              <a:prstGeom prst="rect">
                <a:avLst/>
              </a:prstGeom>
            </p:spPr>
          </p:pic>
          <p:cxnSp>
            <p:nvCxnSpPr>
              <p:cNvPr id="51" name="Straight Connector 50"/>
              <p:cNvCxnSpPr/>
              <p:nvPr/>
            </p:nvCxnSpPr>
            <p:spPr>
              <a:xfrm>
                <a:off x="1138919" y="3918968"/>
                <a:ext cx="200674"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1138919" y="3818442"/>
              <a:ext cx="648367" cy="244375"/>
              <a:chOff x="1138919" y="2919001"/>
              <a:chExt cx="648367" cy="244375"/>
            </a:xfrm>
          </p:grpSpPr>
          <p:cxnSp>
            <p:nvCxnSpPr>
              <p:cNvPr id="54" name="Straight Connector 53"/>
              <p:cNvCxnSpPr/>
              <p:nvPr/>
            </p:nvCxnSpPr>
            <p:spPr>
              <a:xfrm>
                <a:off x="1138919" y="3031169"/>
                <a:ext cx="200674"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55" name="Picture 54"/>
              <p:cNvPicPr>
                <a:picLocks noChangeAspect="1"/>
              </p:cNvPicPr>
              <p:nvPr/>
            </p:nvPicPr>
            <p:blipFill>
              <a:blip r:embed="rId3"/>
              <a:stretch>
                <a:fillRect/>
              </a:stretch>
            </p:blipFill>
            <p:spPr>
              <a:xfrm>
                <a:off x="1395182" y="2919001"/>
                <a:ext cx="392104" cy="244375"/>
              </a:xfrm>
              <a:prstGeom prst="rect">
                <a:avLst/>
              </a:prstGeom>
            </p:spPr>
          </p:pic>
        </p:grpSp>
        <p:cxnSp>
          <p:nvCxnSpPr>
            <p:cNvPr id="56" name="Straight Connector 55"/>
            <p:cNvCxnSpPr/>
            <p:nvPr/>
          </p:nvCxnSpPr>
          <p:spPr>
            <a:xfrm>
              <a:off x="1570997" y="3233155"/>
              <a:ext cx="0" cy="245156"/>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1561693" y="3277185"/>
              <a:ext cx="593661" cy="382740"/>
              <a:chOff x="1138919" y="3734239"/>
              <a:chExt cx="593661" cy="382740"/>
            </a:xfrm>
          </p:grpSpPr>
          <p:pic>
            <p:nvPicPr>
              <p:cNvPr id="58" name="Picture 57"/>
              <p:cNvPicPr>
                <a:picLocks noChangeAspect="1"/>
              </p:cNvPicPr>
              <p:nvPr/>
            </p:nvPicPr>
            <p:blipFill>
              <a:blip r:embed="rId4"/>
              <a:stretch>
                <a:fillRect/>
              </a:stretch>
            </p:blipFill>
            <p:spPr>
              <a:xfrm>
                <a:off x="1349840" y="3734239"/>
                <a:ext cx="382740" cy="382740"/>
              </a:xfrm>
              <a:prstGeom prst="rect">
                <a:avLst/>
              </a:prstGeom>
            </p:spPr>
          </p:pic>
          <p:cxnSp>
            <p:nvCxnSpPr>
              <p:cNvPr id="59" name="Straight Connector 58"/>
              <p:cNvCxnSpPr/>
              <p:nvPr/>
            </p:nvCxnSpPr>
            <p:spPr>
              <a:xfrm>
                <a:off x="1138919" y="3918968"/>
                <a:ext cx="200674"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3" name="TextBox 62"/>
            <p:cNvSpPr txBox="1"/>
            <p:nvPr/>
          </p:nvSpPr>
          <p:spPr>
            <a:xfrm>
              <a:off x="1395182" y="2472987"/>
              <a:ext cx="928396" cy="461665"/>
            </a:xfrm>
            <a:prstGeom prst="rect">
              <a:avLst/>
            </a:prstGeom>
            <a:noFill/>
          </p:spPr>
          <p:txBody>
            <a:bodyPr wrap="none" rtlCol="0">
              <a:spAutoFit/>
            </a:bodyPr>
            <a:lstStyle/>
            <a:p>
              <a:r>
                <a:rPr lang="en-US" sz="2400" dirty="0" smtClean="0"/>
                <a:t>folder</a:t>
              </a:r>
            </a:p>
          </p:txBody>
        </p:sp>
        <p:sp>
          <p:nvSpPr>
            <p:cNvPr id="64" name="TextBox 63"/>
            <p:cNvSpPr txBox="1"/>
            <p:nvPr/>
          </p:nvSpPr>
          <p:spPr>
            <a:xfrm>
              <a:off x="1790010" y="2824854"/>
              <a:ext cx="928396" cy="461665"/>
            </a:xfrm>
            <a:prstGeom prst="rect">
              <a:avLst/>
            </a:prstGeom>
            <a:noFill/>
          </p:spPr>
          <p:txBody>
            <a:bodyPr wrap="none" rtlCol="0">
              <a:spAutoFit/>
            </a:bodyPr>
            <a:lstStyle/>
            <a:p>
              <a:r>
                <a:rPr lang="en-US" sz="2400" dirty="0" smtClean="0"/>
                <a:t>folder</a:t>
              </a:r>
            </a:p>
          </p:txBody>
        </p:sp>
        <p:sp>
          <p:nvSpPr>
            <p:cNvPr id="65" name="TextBox 64"/>
            <p:cNvSpPr txBox="1"/>
            <p:nvPr/>
          </p:nvSpPr>
          <p:spPr>
            <a:xfrm>
              <a:off x="1776711" y="3727869"/>
              <a:ext cx="928396" cy="461665"/>
            </a:xfrm>
            <a:prstGeom prst="rect">
              <a:avLst/>
            </a:prstGeom>
            <a:noFill/>
          </p:spPr>
          <p:txBody>
            <a:bodyPr wrap="none" rtlCol="0">
              <a:spAutoFit/>
            </a:bodyPr>
            <a:lstStyle/>
            <a:p>
              <a:r>
                <a:rPr lang="en-US" sz="2400" dirty="0" smtClean="0"/>
                <a:t>folder</a:t>
              </a:r>
            </a:p>
          </p:txBody>
        </p:sp>
        <p:sp>
          <p:nvSpPr>
            <p:cNvPr id="66" name="TextBox 65"/>
            <p:cNvSpPr txBox="1"/>
            <p:nvPr/>
          </p:nvSpPr>
          <p:spPr>
            <a:xfrm>
              <a:off x="2159451" y="3247452"/>
              <a:ext cx="574196" cy="461665"/>
            </a:xfrm>
            <a:prstGeom prst="rect">
              <a:avLst/>
            </a:prstGeom>
            <a:noFill/>
          </p:spPr>
          <p:txBody>
            <a:bodyPr wrap="none" rtlCol="0">
              <a:spAutoFit/>
            </a:bodyPr>
            <a:lstStyle/>
            <a:p>
              <a:r>
                <a:rPr lang="en-US" sz="2400" dirty="0" smtClean="0"/>
                <a:t>file</a:t>
              </a:r>
            </a:p>
          </p:txBody>
        </p:sp>
        <p:sp>
          <p:nvSpPr>
            <p:cNvPr id="67" name="TextBox 66"/>
            <p:cNvSpPr txBox="1"/>
            <p:nvPr/>
          </p:nvSpPr>
          <p:spPr>
            <a:xfrm>
              <a:off x="1689536" y="4162741"/>
              <a:ext cx="574196" cy="461665"/>
            </a:xfrm>
            <a:prstGeom prst="rect">
              <a:avLst/>
            </a:prstGeom>
            <a:noFill/>
          </p:spPr>
          <p:txBody>
            <a:bodyPr wrap="none" rtlCol="0">
              <a:spAutoFit/>
            </a:bodyPr>
            <a:lstStyle/>
            <a:p>
              <a:r>
                <a:rPr lang="en-US" sz="2400" dirty="0" smtClean="0"/>
                <a:t>file</a:t>
              </a:r>
            </a:p>
          </p:txBody>
        </p:sp>
      </p:grpSp>
      <p:cxnSp>
        <p:nvCxnSpPr>
          <p:cNvPr id="31" name="Straight Arrow Connector 30"/>
          <p:cNvCxnSpPr>
            <a:stCxn id="64" idx="3"/>
            <a:endCxn id="112" idx="1"/>
          </p:cNvCxnSpPr>
          <p:nvPr/>
        </p:nvCxnSpPr>
        <p:spPr>
          <a:xfrm flipV="1">
            <a:off x="3234151" y="3323344"/>
            <a:ext cx="2109747" cy="152623"/>
          </a:xfrm>
          <a:prstGeom prst="straightConnector1">
            <a:avLst/>
          </a:prstGeom>
          <a:ln w="57150">
            <a:solidFill>
              <a:srgbClr val="FF0000"/>
            </a:solidFill>
            <a:prstDash val="sysDot"/>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66" idx="3"/>
          </p:cNvCxnSpPr>
          <p:nvPr/>
        </p:nvCxnSpPr>
        <p:spPr>
          <a:xfrm flipV="1">
            <a:off x="3249392" y="3473374"/>
            <a:ext cx="2119120" cy="425191"/>
          </a:xfrm>
          <a:prstGeom prst="straightConnector1">
            <a:avLst/>
          </a:prstGeom>
          <a:ln w="57150">
            <a:solidFill>
              <a:srgbClr val="FF0000"/>
            </a:solidFill>
            <a:prstDash val="sysDot"/>
            <a:headEnd type="none" w="med" len="med"/>
            <a:tailEnd type="triangle"/>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3234151" y="3475967"/>
            <a:ext cx="2053607" cy="1107918"/>
            <a:chOff x="3234151" y="3475967"/>
            <a:chExt cx="2053607" cy="1107918"/>
          </a:xfrm>
        </p:grpSpPr>
        <p:sp>
          <p:nvSpPr>
            <p:cNvPr id="74" name="Isosceles Triangle 73"/>
            <p:cNvSpPr/>
            <p:nvPr/>
          </p:nvSpPr>
          <p:spPr>
            <a:xfrm rot="5400000" flipH="1">
              <a:off x="5114288" y="4410415"/>
              <a:ext cx="174351" cy="172589"/>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Elbow Connector 34"/>
            <p:cNvCxnSpPr>
              <a:stCxn id="64" idx="3"/>
              <a:endCxn id="74" idx="3"/>
            </p:cNvCxnSpPr>
            <p:nvPr/>
          </p:nvCxnSpPr>
          <p:spPr>
            <a:xfrm>
              <a:off x="3234151" y="3475967"/>
              <a:ext cx="1881018" cy="1020742"/>
            </a:xfrm>
            <a:prstGeom prst="bentConnector3">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3249392" y="3898565"/>
            <a:ext cx="6595420" cy="731279"/>
            <a:chOff x="3249392" y="3898565"/>
            <a:chExt cx="6595420" cy="731279"/>
          </a:xfrm>
        </p:grpSpPr>
        <p:cxnSp>
          <p:nvCxnSpPr>
            <p:cNvPr id="40" name="Elbow Connector 39"/>
            <p:cNvCxnSpPr>
              <a:stCxn id="66" idx="3"/>
            </p:cNvCxnSpPr>
            <p:nvPr/>
          </p:nvCxnSpPr>
          <p:spPr>
            <a:xfrm>
              <a:off x="3249392" y="3898565"/>
              <a:ext cx="6481376" cy="643997"/>
            </a:xfrm>
            <a:prstGeom prst="bentConnector3">
              <a:avLst>
                <a:gd name="adj1" fmla="val 75159"/>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8" name="Isosceles Triangle 77"/>
            <p:cNvSpPr/>
            <p:nvPr/>
          </p:nvSpPr>
          <p:spPr>
            <a:xfrm rot="5400000" flipH="1">
              <a:off x="9671342" y="4456374"/>
              <a:ext cx="174351" cy="172589"/>
            </a:xfrm>
            <a:prstGeom prst="triangl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7101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fade">
                                      <p:cBhvr>
                                        <p:cTn id="7" dur="500"/>
                                        <p:tgtEl>
                                          <p:spTgt spid="1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par>
                                <p:cTn id="13" presetID="10"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1"/>
                                        </p:tgtEl>
                                        <p:attrNameLst>
                                          <p:attrName>style.visibility</p:attrName>
                                        </p:attrNameLst>
                                      </p:cBhvr>
                                      <p:to>
                                        <p:strVal val="visible"/>
                                      </p:to>
                                    </p:set>
                                    <p:animEffect transition="in" filter="fade">
                                      <p:cBhvr>
                                        <p:cTn id="20" dur="500"/>
                                        <p:tgtEl>
                                          <p:spTgt spid="71"/>
                                        </p:tgtEl>
                                      </p:cBhvr>
                                    </p:animEffect>
                                  </p:childTnLst>
                                </p:cTn>
                              </p:par>
                              <p:par>
                                <p:cTn id="21" presetID="10"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71"/>
                                        </p:tgtEl>
                                      </p:cBhvr>
                                    </p:animEffect>
                                    <p:set>
                                      <p:cBhvr>
                                        <p:cTn id="28" dur="1" fill="hold">
                                          <p:stCondLst>
                                            <p:cond delay="499"/>
                                          </p:stCondLst>
                                        </p:cTn>
                                        <p:tgtEl>
                                          <p:spTgt spid="71"/>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31"/>
                                        </p:tgtEl>
                                      </p:cBhvr>
                                    </p:animEffect>
                                    <p:set>
                                      <p:cBhvr>
                                        <p:cTn id="31" dur="1" fill="hold">
                                          <p:stCondLst>
                                            <p:cond delay="499"/>
                                          </p:stCondLst>
                                        </p:cTn>
                                        <p:tgtEl>
                                          <p:spTgt spid="31"/>
                                        </p:tgtEl>
                                        <p:attrNameLst>
                                          <p:attrName>style.visibility</p:attrName>
                                        </p:attrNameLst>
                                      </p:cBhvr>
                                      <p:to>
                                        <p:strVal val="hidden"/>
                                      </p:to>
                                    </p:set>
                                  </p:childTnLst>
                                </p:cTn>
                              </p:par>
                              <p:par>
                                <p:cTn id="32" presetID="10" presetClass="entr" presetSubtype="0"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61"/>
                                        </p:tgtEl>
                                        <p:attrNameLst>
                                          <p:attrName>style.visibility</p:attrName>
                                        </p:attrNameLst>
                                      </p:cBhvr>
                                      <p:to>
                                        <p:strVal val="visible"/>
                                      </p:to>
                                    </p:set>
                                    <p:animEffect transition="in" filter="fade">
                                      <p:cBhvr>
                                        <p:cTn id="39"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4" y="811161"/>
            <a:ext cx="5408701" cy="584775"/>
          </a:xfrm>
          <a:prstGeom prst="rect">
            <a:avLst/>
          </a:prstGeom>
          <a:noFill/>
        </p:spPr>
        <p:txBody>
          <a:bodyPr wrap="square" rtlCol="0">
            <a:spAutoFit/>
          </a:bodyPr>
          <a:lstStyle/>
          <a:p>
            <a:r>
              <a:rPr lang="en-US" sz="3200" b="1" dirty="0" smtClean="0"/>
              <a:t>Examples in literature</a:t>
            </a:r>
            <a:endParaRPr lang="en-US" sz="3200" b="1" dirty="0"/>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405415" y="1628164"/>
            <a:ext cx="8307614" cy="2285988"/>
          </a:xfrm>
          <a:prstGeom prst="rect">
            <a:avLst/>
          </a:prstGeom>
        </p:spPr>
      </p:pic>
      <p:sp>
        <p:nvSpPr>
          <p:cNvPr id="68" name="TextBox 67"/>
          <p:cNvSpPr txBox="1"/>
          <p:nvPr/>
        </p:nvSpPr>
        <p:spPr>
          <a:xfrm>
            <a:off x="454839" y="2294104"/>
            <a:ext cx="2687210" cy="523220"/>
          </a:xfrm>
          <a:prstGeom prst="rect">
            <a:avLst/>
          </a:prstGeom>
          <a:noFill/>
        </p:spPr>
        <p:txBody>
          <a:bodyPr wrap="none" rtlCol="0">
            <a:spAutoFit/>
          </a:bodyPr>
          <a:lstStyle/>
          <a:p>
            <a:r>
              <a:rPr lang="en-US" sz="2800" b="1" dirty="0" err="1" smtClean="0"/>
              <a:t>BioSystems</a:t>
            </a:r>
            <a:r>
              <a:rPr lang="en-US" sz="2800" b="1" dirty="0" smtClean="0"/>
              <a:t> 2005</a:t>
            </a:r>
          </a:p>
        </p:txBody>
      </p:sp>
      <p:sp>
        <p:nvSpPr>
          <p:cNvPr id="69" name="TextBox 68"/>
          <p:cNvSpPr txBox="1"/>
          <p:nvPr/>
        </p:nvSpPr>
        <p:spPr>
          <a:xfrm>
            <a:off x="454839" y="4942961"/>
            <a:ext cx="3160352" cy="954107"/>
          </a:xfrm>
          <a:prstGeom prst="rect">
            <a:avLst/>
          </a:prstGeom>
          <a:noFill/>
        </p:spPr>
        <p:txBody>
          <a:bodyPr wrap="none" rtlCol="0">
            <a:spAutoFit/>
          </a:bodyPr>
          <a:lstStyle/>
          <a:p>
            <a:r>
              <a:rPr lang="en-US" sz="2800" b="1" dirty="0" smtClean="0"/>
              <a:t>Briefings in </a:t>
            </a:r>
          </a:p>
          <a:p>
            <a:r>
              <a:rPr lang="en-US" sz="2800" b="1" dirty="0" smtClean="0"/>
              <a:t>Bioinformatics 2009</a:t>
            </a:r>
          </a:p>
        </p:txBody>
      </p:sp>
      <p:pic>
        <p:nvPicPr>
          <p:cNvPr id="3" name="Picture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615191" y="4146380"/>
            <a:ext cx="8229600" cy="2566219"/>
          </a:xfrm>
          <a:prstGeom prst="rect">
            <a:avLst/>
          </a:prstGeom>
        </p:spPr>
      </p:pic>
    </p:spTree>
    <p:extLst>
      <p:ext uri="{BB962C8B-B14F-4D97-AF65-F5344CB8AC3E}">
        <p14:creationId xmlns:p14="http://schemas.microsoft.com/office/powerpoint/2010/main" val="419663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4" y="811161"/>
            <a:ext cx="3739737" cy="584775"/>
          </a:xfrm>
          <a:prstGeom prst="rect">
            <a:avLst/>
          </a:prstGeom>
          <a:noFill/>
        </p:spPr>
        <p:txBody>
          <a:bodyPr wrap="square" rtlCol="0">
            <a:spAutoFit/>
          </a:bodyPr>
          <a:lstStyle/>
          <a:p>
            <a:r>
              <a:rPr lang="en-US" sz="3200" b="1" dirty="0" smtClean="0"/>
              <a:t>Take home messages</a:t>
            </a:r>
          </a:p>
        </p:txBody>
      </p:sp>
      <p:grpSp>
        <p:nvGrpSpPr>
          <p:cNvPr id="5" name="Group 4"/>
          <p:cNvGrpSpPr/>
          <p:nvPr/>
        </p:nvGrpSpPr>
        <p:grpSpPr>
          <a:xfrm>
            <a:off x="5280129" y="1787803"/>
            <a:ext cx="2358456" cy="2438509"/>
            <a:chOff x="2012822" y="1843559"/>
            <a:chExt cx="3507032" cy="3764027"/>
          </a:xfrm>
        </p:grpSpPr>
        <p:sp>
          <p:nvSpPr>
            <p:cNvPr id="7" name="TextBox 6"/>
            <p:cNvSpPr txBox="1"/>
            <p:nvPr/>
          </p:nvSpPr>
          <p:spPr>
            <a:xfrm>
              <a:off x="2197509" y="1843559"/>
              <a:ext cx="1865080" cy="570092"/>
            </a:xfrm>
            <a:prstGeom prst="rect">
              <a:avLst/>
            </a:prstGeom>
            <a:noFill/>
          </p:spPr>
          <p:txBody>
            <a:bodyPr wrap="none" rtlCol="0">
              <a:spAutoFit/>
            </a:bodyPr>
            <a:lstStyle/>
            <a:p>
              <a:r>
                <a:rPr lang="en-US" dirty="0" smtClean="0"/>
                <a:t>Inheritance</a:t>
              </a:r>
            </a:p>
          </p:txBody>
        </p:sp>
        <p:sp>
          <p:nvSpPr>
            <p:cNvPr id="9" name="Rectangle 8"/>
            <p:cNvSpPr/>
            <p:nvPr/>
          </p:nvSpPr>
          <p:spPr>
            <a:xfrm>
              <a:off x="2529998" y="4491980"/>
              <a:ext cx="2989856" cy="1115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More specific class</a:t>
              </a:r>
              <a:endParaRPr lang="en-US" sz="1400" dirty="0">
                <a:solidFill>
                  <a:schemeClr val="tx1"/>
                </a:solidFill>
              </a:endParaRPr>
            </a:p>
          </p:txBody>
        </p:sp>
        <p:grpSp>
          <p:nvGrpSpPr>
            <p:cNvPr id="10" name="Group 9"/>
            <p:cNvGrpSpPr/>
            <p:nvPr/>
          </p:nvGrpSpPr>
          <p:grpSpPr>
            <a:xfrm>
              <a:off x="2529998" y="2642101"/>
              <a:ext cx="2989856" cy="1840920"/>
              <a:chOff x="2529998" y="2642101"/>
              <a:chExt cx="2989856" cy="1840920"/>
            </a:xfrm>
          </p:grpSpPr>
          <p:sp>
            <p:nvSpPr>
              <p:cNvPr id="11" name="Rectangle 10"/>
              <p:cNvSpPr/>
              <p:nvPr/>
            </p:nvSpPr>
            <p:spPr>
              <a:xfrm>
                <a:off x="2529998" y="2642101"/>
                <a:ext cx="2989856"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i="1" dirty="0" smtClean="0">
                    <a:solidFill>
                      <a:schemeClr val="tx1"/>
                    </a:solidFill>
                  </a:rPr>
                  <a:t>More abstract class</a:t>
                </a:r>
                <a:endParaRPr lang="en-US" sz="1400" i="1" dirty="0">
                  <a:solidFill>
                    <a:schemeClr val="tx1"/>
                  </a:solidFill>
                </a:endParaRPr>
              </a:p>
            </p:txBody>
          </p:sp>
          <p:grpSp>
            <p:nvGrpSpPr>
              <p:cNvPr id="12" name="Group 11"/>
              <p:cNvGrpSpPr/>
              <p:nvPr/>
            </p:nvGrpSpPr>
            <p:grpSpPr>
              <a:xfrm>
                <a:off x="3173689" y="3779141"/>
                <a:ext cx="174351" cy="703880"/>
                <a:chOff x="3173689" y="3746090"/>
                <a:chExt cx="174351" cy="703880"/>
              </a:xfrm>
            </p:grpSpPr>
            <p:sp>
              <p:nvSpPr>
                <p:cNvPr id="13" name="Isosceles Triangle 12"/>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cxnSp>
              <p:nvCxnSpPr>
                <p:cNvPr id="14" name="Straight Connector 13"/>
                <p:cNvCxnSpPr>
                  <a:endCxn id="13" idx="3"/>
                </p:cNvCxnSpPr>
                <p:nvPr/>
              </p:nvCxnSpPr>
              <p:spPr>
                <a:xfrm flipV="1">
                  <a:off x="3260043" y="3926807"/>
                  <a:ext cx="822" cy="523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TextBox 14"/>
            <p:cNvSpPr txBox="1"/>
            <p:nvPr/>
          </p:nvSpPr>
          <p:spPr>
            <a:xfrm>
              <a:off x="3574297" y="3864228"/>
              <a:ext cx="1688402" cy="570092"/>
            </a:xfrm>
            <a:prstGeom prst="rect">
              <a:avLst/>
            </a:prstGeom>
            <a:noFill/>
          </p:spPr>
          <p:txBody>
            <a:bodyPr wrap="none" rtlCol="0">
              <a:spAutoFit/>
            </a:bodyPr>
            <a:lstStyle/>
            <a:p>
              <a:r>
                <a:rPr lang="en-US" b="1" dirty="0" smtClean="0">
                  <a:solidFill>
                    <a:srgbClr val="FF0000"/>
                  </a:solidFill>
                </a:rPr>
                <a:t>“... is a ...”</a:t>
              </a:r>
            </a:p>
          </p:txBody>
        </p:sp>
        <p:grpSp>
          <p:nvGrpSpPr>
            <p:cNvPr id="17" name="Group 16"/>
            <p:cNvGrpSpPr/>
            <p:nvPr/>
          </p:nvGrpSpPr>
          <p:grpSpPr>
            <a:xfrm>
              <a:off x="2529998" y="3379031"/>
              <a:ext cx="2989856" cy="427569"/>
              <a:chOff x="2013681" y="4247732"/>
              <a:chExt cx="2989856" cy="427569"/>
            </a:xfrm>
          </p:grpSpPr>
          <p:sp>
            <p:nvSpPr>
              <p:cNvPr id="18" name="TextBox 17"/>
              <p:cNvSpPr txBox="1"/>
              <p:nvPr/>
            </p:nvSpPr>
            <p:spPr>
              <a:xfrm>
                <a:off x="2023219" y="4247732"/>
                <a:ext cx="2455954" cy="427569"/>
              </a:xfrm>
              <a:prstGeom prst="rect">
                <a:avLst/>
              </a:prstGeom>
              <a:noFill/>
            </p:spPr>
            <p:txBody>
              <a:bodyPr wrap="square" rtlCol="0">
                <a:spAutoFit/>
              </a:bodyPr>
              <a:lstStyle/>
              <a:p>
                <a:r>
                  <a:rPr lang="en-US" sz="1200" dirty="0" smtClean="0"/>
                  <a:t>Function</a:t>
                </a:r>
              </a:p>
            </p:txBody>
          </p:sp>
          <p:cxnSp>
            <p:nvCxnSpPr>
              <p:cNvPr id="19" name="Straight Connector 18"/>
              <p:cNvCxnSpPr/>
              <p:nvPr/>
            </p:nvCxnSpPr>
            <p:spPr>
              <a:xfrm flipV="1">
                <a:off x="2013681" y="4247732"/>
                <a:ext cx="2989856" cy="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544927" y="3014913"/>
              <a:ext cx="2974927" cy="435269"/>
              <a:chOff x="2013681" y="4240033"/>
              <a:chExt cx="2974927" cy="435269"/>
            </a:xfrm>
          </p:grpSpPr>
          <p:sp>
            <p:nvSpPr>
              <p:cNvPr id="21" name="TextBox 20"/>
              <p:cNvSpPr txBox="1"/>
              <p:nvPr/>
            </p:nvSpPr>
            <p:spPr>
              <a:xfrm>
                <a:off x="2023219" y="4247732"/>
                <a:ext cx="2455952" cy="427570"/>
              </a:xfrm>
              <a:prstGeom prst="rect">
                <a:avLst/>
              </a:prstGeom>
              <a:noFill/>
            </p:spPr>
            <p:txBody>
              <a:bodyPr wrap="square" rtlCol="0">
                <a:spAutoFit/>
              </a:bodyPr>
              <a:lstStyle/>
              <a:p>
                <a:r>
                  <a:rPr lang="en-US" sz="1200" dirty="0" smtClean="0"/>
                  <a:t>Structure</a:t>
                </a:r>
              </a:p>
            </p:txBody>
          </p:sp>
          <p:cxnSp>
            <p:nvCxnSpPr>
              <p:cNvPr id="22" name="Straight Connector 21"/>
              <p:cNvCxnSpPr/>
              <p:nvPr/>
            </p:nvCxnSpPr>
            <p:spPr>
              <a:xfrm flipV="1">
                <a:off x="2013681" y="4240033"/>
                <a:ext cx="2974927" cy="106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flipV="1">
              <a:off x="2529998" y="5252788"/>
              <a:ext cx="2989856" cy="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544927" y="4888670"/>
              <a:ext cx="2974927" cy="106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Freeform 41"/>
            <p:cNvSpPr/>
            <p:nvPr/>
          </p:nvSpPr>
          <p:spPr>
            <a:xfrm>
              <a:off x="2022392" y="3190874"/>
              <a:ext cx="505543" cy="1906905"/>
            </a:xfrm>
            <a:custGeom>
              <a:avLst/>
              <a:gdLst>
                <a:gd name="connsiteX0" fmla="*/ 491043 w 491043"/>
                <a:gd name="connsiteY0" fmla="*/ 1897380 h 1897380"/>
                <a:gd name="connsiteX1" fmla="*/ 22413 w 491043"/>
                <a:gd name="connsiteY1" fmla="*/ 994410 h 1897380"/>
                <a:gd name="connsiteX2" fmla="*/ 113853 w 491043"/>
                <a:gd name="connsiteY2" fmla="*/ 194310 h 1897380"/>
                <a:gd name="connsiteX3" fmla="*/ 456753 w 491043"/>
                <a:gd name="connsiteY3" fmla="*/ 0 h 1897380"/>
                <a:gd name="connsiteX0" fmla="*/ 492208 w 505543"/>
                <a:gd name="connsiteY0" fmla="*/ 1906905 h 1906905"/>
                <a:gd name="connsiteX1" fmla="*/ 23578 w 505543"/>
                <a:gd name="connsiteY1" fmla="*/ 1003935 h 1906905"/>
                <a:gd name="connsiteX2" fmla="*/ 115018 w 505543"/>
                <a:gd name="connsiteY2" fmla="*/ 203835 h 1906905"/>
                <a:gd name="connsiteX3" fmla="*/ 505543 w 505543"/>
                <a:gd name="connsiteY3" fmla="*/ 0 h 1906905"/>
              </a:gdLst>
              <a:ahLst/>
              <a:cxnLst>
                <a:cxn ang="0">
                  <a:pos x="connsiteX0" y="connsiteY0"/>
                </a:cxn>
                <a:cxn ang="0">
                  <a:pos x="connsiteX1" y="connsiteY1"/>
                </a:cxn>
                <a:cxn ang="0">
                  <a:pos x="connsiteX2" y="connsiteY2"/>
                </a:cxn>
                <a:cxn ang="0">
                  <a:pos x="connsiteX3" y="connsiteY3"/>
                </a:cxn>
              </a:cxnLst>
              <a:rect l="l" t="t" r="r" b="b"/>
              <a:pathLst>
                <a:path w="505543" h="1906905">
                  <a:moveTo>
                    <a:pt x="492208" y="1906905"/>
                  </a:moveTo>
                  <a:cubicBezTo>
                    <a:pt x="289325" y="1597342"/>
                    <a:pt x="86443" y="1287780"/>
                    <a:pt x="23578" y="1003935"/>
                  </a:cubicBezTo>
                  <a:cubicBezTo>
                    <a:pt x="-39287" y="720090"/>
                    <a:pt x="34690" y="371158"/>
                    <a:pt x="115018" y="203835"/>
                  </a:cubicBezTo>
                  <a:cubicBezTo>
                    <a:pt x="195346" y="36512"/>
                    <a:pt x="370288" y="14287"/>
                    <a:pt x="505543"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3" name="Freeform 42"/>
            <p:cNvSpPr/>
            <p:nvPr/>
          </p:nvSpPr>
          <p:spPr>
            <a:xfrm>
              <a:off x="2012822" y="3579086"/>
              <a:ext cx="505543" cy="1906905"/>
            </a:xfrm>
            <a:custGeom>
              <a:avLst/>
              <a:gdLst>
                <a:gd name="connsiteX0" fmla="*/ 491043 w 491043"/>
                <a:gd name="connsiteY0" fmla="*/ 1897380 h 1897380"/>
                <a:gd name="connsiteX1" fmla="*/ 22413 w 491043"/>
                <a:gd name="connsiteY1" fmla="*/ 994410 h 1897380"/>
                <a:gd name="connsiteX2" fmla="*/ 113853 w 491043"/>
                <a:gd name="connsiteY2" fmla="*/ 194310 h 1897380"/>
                <a:gd name="connsiteX3" fmla="*/ 456753 w 491043"/>
                <a:gd name="connsiteY3" fmla="*/ 0 h 1897380"/>
                <a:gd name="connsiteX0" fmla="*/ 492208 w 505543"/>
                <a:gd name="connsiteY0" fmla="*/ 1906905 h 1906905"/>
                <a:gd name="connsiteX1" fmla="*/ 23578 w 505543"/>
                <a:gd name="connsiteY1" fmla="*/ 1003935 h 1906905"/>
                <a:gd name="connsiteX2" fmla="*/ 115018 w 505543"/>
                <a:gd name="connsiteY2" fmla="*/ 203835 h 1906905"/>
                <a:gd name="connsiteX3" fmla="*/ 505543 w 505543"/>
                <a:gd name="connsiteY3" fmla="*/ 0 h 1906905"/>
              </a:gdLst>
              <a:ahLst/>
              <a:cxnLst>
                <a:cxn ang="0">
                  <a:pos x="connsiteX0" y="connsiteY0"/>
                </a:cxn>
                <a:cxn ang="0">
                  <a:pos x="connsiteX1" y="connsiteY1"/>
                </a:cxn>
                <a:cxn ang="0">
                  <a:pos x="connsiteX2" y="connsiteY2"/>
                </a:cxn>
                <a:cxn ang="0">
                  <a:pos x="connsiteX3" y="connsiteY3"/>
                </a:cxn>
              </a:cxnLst>
              <a:rect l="l" t="t" r="r" b="b"/>
              <a:pathLst>
                <a:path w="505543" h="1906905">
                  <a:moveTo>
                    <a:pt x="492208" y="1906905"/>
                  </a:moveTo>
                  <a:cubicBezTo>
                    <a:pt x="289325" y="1597342"/>
                    <a:pt x="86443" y="1287780"/>
                    <a:pt x="23578" y="1003935"/>
                  </a:cubicBezTo>
                  <a:cubicBezTo>
                    <a:pt x="-39287" y="720090"/>
                    <a:pt x="34690" y="371158"/>
                    <a:pt x="115018" y="203835"/>
                  </a:cubicBezTo>
                  <a:cubicBezTo>
                    <a:pt x="195346" y="36512"/>
                    <a:pt x="370288" y="14287"/>
                    <a:pt x="505543"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grpSp>
        <p:nvGrpSpPr>
          <p:cNvPr id="6" name="Group 5"/>
          <p:cNvGrpSpPr/>
          <p:nvPr/>
        </p:nvGrpSpPr>
        <p:grpSpPr>
          <a:xfrm>
            <a:off x="8355565" y="1787803"/>
            <a:ext cx="2440086" cy="2438509"/>
            <a:chOff x="6727485" y="1843559"/>
            <a:chExt cx="3559741" cy="3764027"/>
          </a:xfrm>
        </p:grpSpPr>
        <p:sp>
          <p:nvSpPr>
            <p:cNvPr id="8" name="TextBox 7"/>
            <p:cNvSpPr txBox="1"/>
            <p:nvPr/>
          </p:nvSpPr>
          <p:spPr>
            <a:xfrm>
              <a:off x="7098890" y="1843559"/>
              <a:ext cx="2004609" cy="570092"/>
            </a:xfrm>
            <a:prstGeom prst="rect">
              <a:avLst/>
            </a:prstGeom>
            <a:noFill/>
          </p:spPr>
          <p:txBody>
            <a:bodyPr wrap="none" rtlCol="0">
              <a:spAutoFit/>
            </a:bodyPr>
            <a:lstStyle/>
            <a:p>
              <a:r>
                <a:rPr lang="en-US" dirty="0" smtClean="0"/>
                <a:t>Composition</a:t>
              </a:r>
            </a:p>
          </p:txBody>
        </p:sp>
        <p:sp>
          <p:nvSpPr>
            <p:cNvPr id="16" name="TextBox 15"/>
            <p:cNvSpPr txBox="1"/>
            <p:nvPr/>
          </p:nvSpPr>
          <p:spPr>
            <a:xfrm>
              <a:off x="8366523" y="3800495"/>
              <a:ext cx="1920703" cy="570092"/>
            </a:xfrm>
            <a:prstGeom prst="rect">
              <a:avLst/>
            </a:prstGeom>
            <a:noFill/>
          </p:spPr>
          <p:txBody>
            <a:bodyPr wrap="none" rtlCol="0">
              <a:spAutoFit/>
            </a:bodyPr>
            <a:lstStyle/>
            <a:p>
              <a:r>
                <a:rPr lang="en-US" b="1" dirty="0" smtClean="0">
                  <a:solidFill>
                    <a:srgbClr val="FF0000"/>
                  </a:solidFill>
                </a:rPr>
                <a:t>“... has a ...”</a:t>
              </a:r>
            </a:p>
          </p:txBody>
        </p:sp>
        <p:grpSp>
          <p:nvGrpSpPr>
            <p:cNvPr id="25" name="Group 24"/>
            <p:cNvGrpSpPr/>
            <p:nvPr/>
          </p:nvGrpSpPr>
          <p:grpSpPr>
            <a:xfrm>
              <a:off x="7245190" y="2629137"/>
              <a:ext cx="2571910" cy="1163460"/>
              <a:chOff x="7245190" y="2629137"/>
              <a:chExt cx="2571910" cy="1163460"/>
            </a:xfrm>
          </p:grpSpPr>
          <p:sp>
            <p:nvSpPr>
              <p:cNvPr id="26" name="Rectangle 25"/>
              <p:cNvSpPr/>
              <p:nvPr/>
            </p:nvSpPr>
            <p:spPr>
              <a:xfrm>
                <a:off x="7245190" y="2629137"/>
                <a:ext cx="2571910"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Composite class</a:t>
                </a:r>
                <a:endParaRPr lang="en-US" sz="1400" dirty="0">
                  <a:solidFill>
                    <a:schemeClr val="tx1"/>
                  </a:solidFill>
                </a:endParaRPr>
              </a:p>
            </p:txBody>
          </p:sp>
          <p:grpSp>
            <p:nvGrpSpPr>
              <p:cNvPr id="27" name="Group 26"/>
              <p:cNvGrpSpPr/>
              <p:nvPr/>
            </p:nvGrpSpPr>
            <p:grpSpPr>
              <a:xfrm>
                <a:off x="7245190" y="3365028"/>
                <a:ext cx="2571910" cy="427569"/>
                <a:chOff x="2013681" y="4247732"/>
                <a:chExt cx="2571910" cy="427569"/>
              </a:xfrm>
            </p:grpSpPr>
            <p:sp>
              <p:nvSpPr>
                <p:cNvPr id="31" name="TextBox 30"/>
                <p:cNvSpPr txBox="1"/>
                <p:nvPr/>
              </p:nvSpPr>
              <p:spPr>
                <a:xfrm>
                  <a:off x="2023219" y="4247732"/>
                  <a:ext cx="2455953" cy="427569"/>
                </a:xfrm>
                <a:prstGeom prst="rect">
                  <a:avLst/>
                </a:prstGeom>
                <a:noFill/>
              </p:spPr>
              <p:txBody>
                <a:bodyPr wrap="square" rtlCol="0">
                  <a:spAutoFit/>
                </a:bodyPr>
                <a:lstStyle/>
                <a:p>
                  <a:endParaRPr lang="en-US" sz="1200" dirty="0" smtClean="0"/>
                </a:p>
              </p:txBody>
            </p:sp>
            <p:cxnSp>
              <p:nvCxnSpPr>
                <p:cNvPr id="32" name="Straight Connector 31"/>
                <p:cNvCxnSpPr/>
                <p:nvPr/>
              </p:nvCxnSpPr>
              <p:spPr>
                <a:xfrm>
                  <a:off x="2013681" y="4250674"/>
                  <a:ext cx="2571910" cy="84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7260119" y="3008609"/>
                <a:ext cx="2556981" cy="427569"/>
                <a:chOff x="2013681" y="4247732"/>
                <a:chExt cx="2556981" cy="427569"/>
              </a:xfrm>
            </p:grpSpPr>
            <p:sp>
              <p:nvSpPr>
                <p:cNvPr id="29" name="TextBox 28"/>
                <p:cNvSpPr txBox="1"/>
                <p:nvPr/>
              </p:nvSpPr>
              <p:spPr>
                <a:xfrm>
                  <a:off x="2023219" y="4247732"/>
                  <a:ext cx="2455954" cy="427569"/>
                </a:xfrm>
                <a:prstGeom prst="rect">
                  <a:avLst/>
                </a:prstGeom>
                <a:noFill/>
              </p:spPr>
              <p:txBody>
                <a:bodyPr wrap="square" rtlCol="0">
                  <a:spAutoFit/>
                </a:bodyPr>
                <a:lstStyle/>
                <a:p>
                  <a:endParaRPr lang="en-US" sz="1200" dirty="0" smtClean="0"/>
                </a:p>
              </p:txBody>
            </p:sp>
            <p:cxnSp>
              <p:nvCxnSpPr>
                <p:cNvPr id="30" name="Straight Connector 29"/>
                <p:cNvCxnSpPr/>
                <p:nvPr/>
              </p:nvCxnSpPr>
              <p:spPr>
                <a:xfrm>
                  <a:off x="2013681" y="4250675"/>
                  <a:ext cx="2556981" cy="110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3" name="Freeform 32"/>
            <p:cNvSpPr/>
            <p:nvPr/>
          </p:nvSpPr>
          <p:spPr>
            <a:xfrm flipV="1">
              <a:off x="6727485" y="3171706"/>
              <a:ext cx="505543" cy="1514594"/>
            </a:xfrm>
            <a:custGeom>
              <a:avLst/>
              <a:gdLst>
                <a:gd name="connsiteX0" fmla="*/ 491043 w 491043"/>
                <a:gd name="connsiteY0" fmla="*/ 1897380 h 1897380"/>
                <a:gd name="connsiteX1" fmla="*/ 22413 w 491043"/>
                <a:gd name="connsiteY1" fmla="*/ 994410 h 1897380"/>
                <a:gd name="connsiteX2" fmla="*/ 113853 w 491043"/>
                <a:gd name="connsiteY2" fmla="*/ 194310 h 1897380"/>
                <a:gd name="connsiteX3" fmla="*/ 456753 w 491043"/>
                <a:gd name="connsiteY3" fmla="*/ 0 h 1897380"/>
                <a:gd name="connsiteX0" fmla="*/ 492208 w 505543"/>
                <a:gd name="connsiteY0" fmla="*/ 1906905 h 1906905"/>
                <a:gd name="connsiteX1" fmla="*/ 23578 w 505543"/>
                <a:gd name="connsiteY1" fmla="*/ 1003935 h 1906905"/>
                <a:gd name="connsiteX2" fmla="*/ 115018 w 505543"/>
                <a:gd name="connsiteY2" fmla="*/ 203835 h 1906905"/>
                <a:gd name="connsiteX3" fmla="*/ 505543 w 505543"/>
                <a:gd name="connsiteY3" fmla="*/ 0 h 1906905"/>
              </a:gdLst>
              <a:ahLst/>
              <a:cxnLst>
                <a:cxn ang="0">
                  <a:pos x="connsiteX0" y="connsiteY0"/>
                </a:cxn>
                <a:cxn ang="0">
                  <a:pos x="connsiteX1" y="connsiteY1"/>
                </a:cxn>
                <a:cxn ang="0">
                  <a:pos x="connsiteX2" y="connsiteY2"/>
                </a:cxn>
                <a:cxn ang="0">
                  <a:pos x="connsiteX3" y="connsiteY3"/>
                </a:cxn>
              </a:cxnLst>
              <a:rect l="l" t="t" r="r" b="b"/>
              <a:pathLst>
                <a:path w="505543" h="1906905">
                  <a:moveTo>
                    <a:pt x="492208" y="1906905"/>
                  </a:moveTo>
                  <a:cubicBezTo>
                    <a:pt x="289325" y="1597342"/>
                    <a:pt x="86443" y="1287780"/>
                    <a:pt x="23578" y="1003935"/>
                  </a:cubicBezTo>
                  <a:cubicBezTo>
                    <a:pt x="-39287" y="720090"/>
                    <a:pt x="34690" y="371158"/>
                    <a:pt x="115018" y="203835"/>
                  </a:cubicBezTo>
                  <a:cubicBezTo>
                    <a:pt x="195346" y="36512"/>
                    <a:pt x="370288" y="14287"/>
                    <a:pt x="505543"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34" name="Group 33"/>
            <p:cNvGrpSpPr/>
            <p:nvPr/>
          </p:nvGrpSpPr>
          <p:grpSpPr>
            <a:xfrm>
              <a:off x="7258428" y="3746091"/>
              <a:ext cx="2568210" cy="1861495"/>
              <a:chOff x="7258428" y="3746091"/>
              <a:chExt cx="2568210" cy="1861495"/>
            </a:xfrm>
          </p:grpSpPr>
          <p:grpSp>
            <p:nvGrpSpPr>
              <p:cNvPr id="35" name="Group 34"/>
              <p:cNvGrpSpPr/>
              <p:nvPr/>
            </p:nvGrpSpPr>
            <p:grpSpPr>
              <a:xfrm>
                <a:off x="7260796" y="3746091"/>
                <a:ext cx="2556303" cy="1861495"/>
                <a:chOff x="7260796" y="3746091"/>
                <a:chExt cx="2556303" cy="1861495"/>
              </a:xfrm>
            </p:grpSpPr>
            <p:grpSp>
              <p:nvGrpSpPr>
                <p:cNvPr id="38" name="Group 37"/>
                <p:cNvGrpSpPr/>
                <p:nvPr/>
              </p:nvGrpSpPr>
              <p:grpSpPr>
                <a:xfrm>
                  <a:off x="8185150" y="3746091"/>
                  <a:ext cx="187325" cy="745889"/>
                  <a:chOff x="8423275" y="3746091"/>
                  <a:chExt cx="187325" cy="745889"/>
                </a:xfrm>
              </p:grpSpPr>
              <p:sp>
                <p:nvSpPr>
                  <p:cNvPr id="40" name="Diamond 39"/>
                  <p:cNvSpPr/>
                  <p:nvPr/>
                </p:nvSpPr>
                <p:spPr>
                  <a:xfrm>
                    <a:off x="8423275" y="3746091"/>
                    <a:ext cx="187325" cy="246816"/>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smtClean="0">
                      <a:solidFill>
                        <a:schemeClr val="tx1"/>
                      </a:solidFill>
                    </a:endParaRPr>
                  </a:p>
                </p:txBody>
              </p:sp>
              <p:cxnSp>
                <p:nvCxnSpPr>
                  <p:cNvPr id="41" name="Straight Arrow Connector 40"/>
                  <p:cNvCxnSpPr/>
                  <p:nvPr/>
                </p:nvCxnSpPr>
                <p:spPr>
                  <a:xfrm>
                    <a:off x="8517474" y="3869499"/>
                    <a:ext cx="0" cy="622481"/>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39" name="Rectangle 38"/>
                <p:cNvSpPr/>
                <p:nvPr/>
              </p:nvSpPr>
              <p:spPr>
                <a:xfrm>
                  <a:off x="7260796" y="4491980"/>
                  <a:ext cx="2556303" cy="1115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Component class</a:t>
                  </a:r>
                  <a:endParaRPr lang="en-US" sz="1400" dirty="0">
                    <a:solidFill>
                      <a:schemeClr val="tx1"/>
                    </a:solidFill>
                  </a:endParaRPr>
                </a:p>
              </p:txBody>
            </p:sp>
          </p:grpSp>
          <p:cxnSp>
            <p:nvCxnSpPr>
              <p:cNvPr id="36" name="Straight Connector 35"/>
              <p:cNvCxnSpPr/>
              <p:nvPr/>
            </p:nvCxnSpPr>
            <p:spPr>
              <a:xfrm>
                <a:off x="7258428" y="4943120"/>
                <a:ext cx="2556981" cy="110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269657" y="5269823"/>
                <a:ext cx="2556981" cy="110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Rectangle 43"/>
            <p:cNvSpPr/>
            <p:nvPr/>
          </p:nvSpPr>
          <p:spPr>
            <a:xfrm>
              <a:off x="7235257" y="3004226"/>
              <a:ext cx="1827161" cy="427569"/>
            </a:xfrm>
            <a:prstGeom prst="rect">
              <a:avLst/>
            </a:prstGeom>
          </p:spPr>
          <p:txBody>
            <a:bodyPr wrap="none">
              <a:spAutoFit/>
            </a:bodyPr>
            <a:lstStyle/>
            <a:p>
              <a:r>
                <a:rPr lang="en-US" sz="1200" dirty="0"/>
                <a:t>Component class</a:t>
              </a:r>
            </a:p>
          </p:txBody>
        </p:sp>
      </p:grpSp>
      <p:sp>
        <p:nvSpPr>
          <p:cNvPr id="47" name="TextBox 46"/>
          <p:cNvSpPr txBox="1"/>
          <p:nvPr/>
        </p:nvSpPr>
        <p:spPr>
          <a:xfrm>
            <a:off x="936371" y="2360039"/>
            <a:ext cx="3653932" cy="1384995"/>
          </a:xfrm>
          <a:prstGeom prst="rect">
            <a:avLst/>
          </a:prstGeom>
          <a:noFill/>
        </p:spPr>
        <p:txBody>
          <a:bodyPr wrap="square" rtlCol="0">
            <a:spAutoFit/>
          </a:bodyPr>
          <a:lstStyle/>
          <a:p>
            <a:r>
              <a:rPr lang="en-US" sz="2800" b="1" dirty="0" smtClean="0"/>
              <a:t>Clearer definitions of structural or functional hierarchies</a:t>
            </a:r>
          </a:p>
        </p:txBody>
      </p:sp>
      <p:sp>
        <p:nvSpPr>
          <p:cNvPr id="48" name="TextBox 47"/>
          <p:cNvSpPr txBox="1"/>
          <p:nvPr/>
        </p:nvSpPr>
        <p:spPr>
          <a:xfrm>
            <a:off x="939257" y="4709137"/>
            <a:ext cx="3653932" cy="1384995"/>
          </a:xfrm>
          <a:prstGeom prst="rect">
            <a:avLst/>
          </a:prstGeom>
          <a:noFill/>
        </p:spPr>
        <p:txBody>
          <a:bodyPr wrap="square" rtlCol="0">
            <a:spAutoFit/>
          </a:bodyPr>
          <a:lstStyle/>
          <a:p>
            <a:r>
              <a:rPr lang="en-US" sz="2800" b="1" dirty="0" smtClean="0"/>
              <a:t>Clearer abstractions of repeated pattern across nature</a:t>
            </a:r>
          </a:p>
        </p:txBody>
      </p:sp>
      <p:grpSp>
        <p:nvGrpSpPr>
          <p:cNvPr id="49" name="Group 48"/>
          <p:cNvGrpSpPr/>
          <p:nvPr/>
        </p:nvGrpSpPr>
        <p:grpSpPr>
          <a:xfrm>
            <a:off x="5155581" y="4575420"/>
            <a:ext cx="5794917" cy="1725784"/>
            <a:chOff x="488517" y="2177143"/>
            <a:chExt cx="11601884" cy="4148651"/>
          </a:xfrm>
        </p:grpSpPr>
        <p:grpSp>
          <p:nvGrpSpPr>
            <p:cNvPr id="50" name="Group 49"/>
            <p:cNvGrpSpPr/>
            <p:nvPr/>
          </p:nvGrpSpPr>
          <p:grpSpPr>
            <a:xfrm>
              <a:off x="4700154" y="2177143"/>
              <a:ext cx="7390247" cy="2946504"/>
              <a:chOff x="4700154" y="2177143"/>
              <a:chExt cx="7390247" cy="2946504"/>
            </a:xfrm>
            <a:solidFill>
              <a:schemeClr val="accent2">
                <a:lumMod val="20000"/>
                <a:lumOff val="80000"/>
              </a:schemeClr>
            </a:solidFill>
          </p:grpSpPr>
          <p:sp>
            <p:nvSpPr>
              <p:cNvPr id="80" name="Rectangle 79"/>
              <p:cNvSpPr/>
              <p:nvPr/>
            </p:nvSpPr>
            <p:spPr>
              <a:xfrm>
                <a:off x="4700154" y="2177143"/>
                <a:ext cx="7390247" cy="2946504"/>
              </a:xfrm>
              <a:prstGeom prst="rect">
                <a:avLst/>
              </a:prstGeom>
              <a:grp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solidFill>
                    <a:schemeClr val="tx1"/>
                  </a:solidFill>
                </a:endParaRPr>
              </a:p>
            </p:txBody>
          </p:sp>
          <p:sp>
            <p:nvSpPr>
              <p:cNvPr id="81" name="TextBox 80"/>
              <p:cNvSpPr txBox="1"/>
              <p:nvPr/>
            </p:nvSpPr>
            <p:spPr>
              <a:xfrm>
                <a:off x="4744758" y="2270391"/>
                <a:ext cx="3550685" cy="813857"/>
              </a:xfrm>
              <a:prstGeom prst="rect">
                <a:avLst/>
              </a:prstGeom>
              <a:grpFill/>
              <a:ln w="19050">
                <a:noFill/>
              </a:ln>
            </p:spPr>
            <p:txBody>
              <a:bodyPr wrap="none" rtlCol="0">
                <a:spAutoFit/>
              </a:bodyPr>
              <a:lstStyle/>
              <a:p>
                <a:r>
                  <a:rPr lang="en-US" sz="1600" b="1" dirty="0" smtClean="0"/>
                  <a:t>Composite pattern</a:t>
                </a:r>
              </a:p>
            </p:txBody>
          </p:sp>
        </p:grpSp>
        <p:sp>
          <p:nvSpPr>
            <p:cNvPr id="51" name="Rectangle 50"/>
            <p:cNvSpPr/>
            <p:nvPr/>
          </p:nvSpPr>
          <p:spPr>
            <a:xfrm>
              <a:off x="488517" y="5699978"/>
              <a:ext cx="1702153" cy="61035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Biosphere</a:t>
              </a:r>
              <a:endParaRPr lang="en-US" sz="1200" dirty="0">
                <a:solidFill>
                  <a:schemeClr val="tx1"/>
                </a:solidFill>
              </a:endParaRPr>
            </a:p>
          </p:txBody>
        </p:sp>
        <p:sp>
          <p:nvSpPr>
            <p:cNvPr id="52" name="Rectangle 51"/>
            <p:cNvSpPr/>
            <p:nvPr/>
          </p:nvSpPr>
          <p:spPr>
            <a:xfrm>
              <a:off x="2559005" y="5715436"/>
              <a:ext cx="1702153" cy="61035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Ecosystem</a:t>
              </a:r>
              <a:endParaRPr lang="en-US" sz="1200" dirty="0">
                <a:solidFill>
                  <a:schemeClr val="tx1"/>
                </a:solidFill>
              </a:endParaRPr>
            </a:p>
          </p:txBody>
        </p:sp>
        <p:sp>
          <p:nvSpPr>
            <p:cNvPr id="53" name="Rectangle 52"/>
            <p:cNvSpPr/>
            <p:nvPr/>
          </p:nvSpPr>
          <p:spPr>
            <a:xfrm>
              <a:off x="4527112" y="5699978"/>
              <a:ext cx="1702153" cy="58542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Organism</a:t>
              </a:r>
              <a:endParaRPr lang="en-US" sz="1200" dirty="0">
                <a:solidFill>
                  <a:schemeClr val="tx1"/>
                </a:solidFill>
              </a:endParaRPr>
            </a:p>
          </p:txBody>
        </p:sp>
        <p:sp>
          <p:nvSpPr>
            <p:cNvPr id="54" name="Rectangle 53"/>
            <p:cNvSpPr/>
            <p:nvPr/>
          </p:nvSpPr>
          <p:spPr>
            <a:xfrm>
              <a:off x="6495219" y="5693612"/>
              <a:ext cx="1702153" cy="63218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Organ</a:t>
              </a:r>
              <a:endParaRPr lang="en-US" sz="1200" dirty="0">
                <a:solidFill>
                  <a:schemeClr val="tx1"/>
                </a:solidFill>
              </a:endParaRPr>
            </a:p>
          </p:txBody>
        </p:sp>
        <p:sp>
          <p:nvSpPr>
            <p:cNvPr id="55" name="Rectangle 54"/>
            <p:cNvSpPr/>
            <p:nvPr/>
          </p:nvSpPr>
          <p:spPr>
            <a:xfrm>
              <a:off x="8410917" y="5690717"/>
              <a:ext cx="1702153" cy="5843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Tissue</a:t>
              </a:r>
              <a:endParaRPr lang="en-US" sz="1200" dirty="0">
                <a:solidFill>
                  <a:schemeClr val="tx1"/>
                </a:solidFill>
              </a:endParaRPr>
            </a:p>
          </p:txBody>
        </p:sp>
        <p:sp>
          <p:nvSpPr>
            <p:cNvPr id="56" name="Rectangle 55"/>
            <p:cNvSpPr/>
            <p:nvPr/>
          </p:nvSpPr>
          <p:spPr>
            <a:xfrm>
              <a:off x="10278639" y="5701051"/>
              <a:ext cx="1702153" cy="5843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Cell</a:t>
              </a:r>
              <a:endParaRPr lang="en-US" sz="1200" dirty="0">
                <a:solidFill>
                  <a:schemeClr val="tx1"/>
                </a:solidFill>
              </a:endParaRPr>
            </a:p>
          </p:txBody>
        </p:sp>
        <p:grpSp>
          <p:nvGrpSpPr>
            <p:cNvPr id="57" name="Group 56"/>
            <p:cNvGrpSpPr/>
            <p:nvPr/>
          </p:nvGrpSpPr>
          <p:grpSpPr>
            <a:xfrm>
              <a:off x="1339595" y="4189534"/>
              <a:ext cx="7922399" cy="1525901"/>
              <a:chOff x="1339595" y="4355784"/>
              <a:chExt cx="7922399" cy="1525901"/>
            </a:xfrm>
          </p:grpSpPr>
          <p:sp>
            <p:nvSpPr>
              <p:cNvPr id="73" name="Rectangle 72"/>
              <p:cNvSpPr/>
              <p:nvPr/>
            </p:nvSpPr>
            <p:spPr>
              <a:xfrm>
                <a:off x="5343898" y="4355784"/>
                <a:ext cx="2078181" cy="58435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smtClean="0">
                    <a:solidFill>
                      <a:schemeClr val="tx1"/>
                    </a:solidFill>
                  </a:rPr>
                  <a:t>Composite</a:t>
                </a:r>
                <a:endParaRPr lang="en-US" sz="1200" i="1" dirty="0">
                  <a:solidFill>
                    <a:schemeClr val="tx1"/>
                  </a:solidFill>
                </a:endParaRPr>
              </a:p>
            </p:txBody>
          </p:sp>
          <p:sp>
            <p:nvSpPr>
              <p:cNvPr id="74" name="Isosceles Triangle 73"/>
              <p:cNvSpPr/>
              <p:nvPr/>
            </p:nvSpPr>
            <p:spPr>
              <a:xfrm>
                <a:off x="6307896" y="4963884"/>
                <a:ext cx="174351" cy="180717"/>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75" name="Elbow Connector 74"/>
              <p:cNvCxnSpPr>
                <a:stCxn id="74" idx="3"/>
                <a:endCxn id="51" idx="0"/>
              </p:cNvCxnSpPr>
              <p:nvPr/>
            </p:nvCxnSpPr>
            <p:spPr>
              <a:xfrm rot="5400000">
                <a:off x="3506520" y="2977675"/>
                <a:ext cx="721627" cy="5055478"/>
              </a:xfrm>
              <a:prstGeom prst="bentConnector3">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74" idx="3"/>
                <a:endCxn id="52" idx="0"/>
              </p:cNvCxnSpPr>
              <p:nvPr/>
            </p:nvCxnSpPr>
            <p:spPr>
              <a:xfrm rot="5400000">
                <a:off x="4534035" y="4020648"/>
                <a:ext cx="737085" cy="2984990"/>
              </a:xfrm>
              <a:prstGeom prst="bentConnector3">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Elbow Connector 76"/>
              <p:cNvCxnSpPr>
                <a:stCxn id="74" idx="3"/>
                <a:endCxn id="53" idx="0"/>
              </p:cNvCxnSpPr>
              <p:nvPr/>
            </p:nvCxnSpPr>
            <p:spPr>
              <a:xfrm rot="5400000">
                <a:off x="5525818" y="4996973"/>
                <a:ext cx="721627" cy="1016883"/>
              </a:xfrm>
              <a:prstGeom prst="bentConnector3">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74" idx="3"/>
                <a:endCxn id="54" idx="0"/>
              </p:cNvCxnSpPr>
              <p:nvPr/>
            </p:nvCxnSpPr>
            <p:spPr>
              <a:xfrm rot="16200000" flipH="1">
                <a:off x="6513054" y="5026619"/>
                <a:ext cx="715261" cy="951224"/>
              </a:xfrm>
              <a:prstGeom prst="bentConnector3">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Elbow Connector 78"/>
              <p:cNvCxnSpPr>
                <a:stCxn id="74" idx="3"/>
                <a:endCxn id="55" idx="0"/>
              </p:cNvCxnSpPr>
              <p:nvPr/>
            </p:nvCxnSpPr>
            <p:spPr>
              <a:xfrm rot="16200000" flipH="1">
                <a:off x="7472350" y="4067323"/>
                <a:ext cx="712366" cy="2866922"/>
              </a:xfrm>
              <a:prstGeom prst="bentConnector3">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5828699" y="3615519"/>
              <a:ext cx="187325" cy="550265"/>
              <a:chOff x="7236828" y="3724516"/>
              <a:chExt cx="187325" cy="550265"/>
            </a:xfrm>
          </p:grpSpPr>
          <p:sp>
            <p:nvSpPr>
              <p:cNvPr id="71" name="Diamond 70"/>
              <p:cNvSpPr/>
              <p:nvPr/>
            </p:nvSpPr>
            <p:spPr>
              <a:xfrm>
                <a:off x="7236828" y="4027965"/>
                <a:ext cx="187325" cy="246816"/>
              </a:xfrm>
              <a:prstGeom prst="diamond">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dirty="0" smtClean="0">
                  <a:solidFill>
                    <a:schemeClr val="tx1"/>
                  </a:solidFill>
                </a:endParaRPr>
              </a:p>
            </p:txBody>
          </p:sp>
          <p:cxnSp>
            <p:nvCxnSpPr>
              <p:cNvPr id="72" name="Straight Arrow Connector 71"/>
              <p:cNvCxnSpPr/>
              <p:nvPr/>
            </p:nvCxnSpPr>
            <p:spPr>
              <a:xfrm flipH="1" flipV="1">
                <a:off x="7327917" y="3724516"/>
                <a:ext cx="2739" cy="398014"/>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5343898" y="3031169"/>
              <a:ext cx="2078181" cy="1158365"/>
              <a:chOff x="5343898" y="3031169"/>
              <a:chExt cx="2078181" cy="1158365"/>
            </a:xfrm>
          </p:grpSpPr>
          <p:sp>
            <p:nvSpPr>
              <p:cNvPr id="66" name="Rectangle 65"/>
              <p:cNvSpPr/>
              <p:nvPr/>
            </p:nvSpPr>
            <p:spPr>
              <a:xfrm>
                <a:off x="5343898" y="3031169"/>
                <a:ext cx="2078181" cy="58435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smtClean="0">
                    <a:solidFill>
                      <a:schemeClr val="tx1"/>
                    </a:solidFill>
                  </a:rPr>
                  <a:t>Component</a:t>
                </a:r>
                <a:endParaRPr lang="en-US" sz="1200" i="1" dirty="0">
                  <a:solidFill>
                    <a:schemeClr val="tx1"/>
                  </a:solidFill>
                </a:endParaRPr>
              </a:p>
            </p:txBody>
          </p:sp>
          <p:sp>
            <p:nvSpPr>
              <p:cNvPr id="67" name="Isosceles Triangle 66"/>
              <p:cNvSpPr/>
              <p:nvPr/>
            </p:nvSpPr>
            <p:spPr>
              <a:xfrm>
                <a:off x="6296021" y="3656814"/>
                <a:ext cx="174351" cy="180717"/>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70" name="Straight Connector 69"/>
              <p:cNvCxnSpPr>
                <a:stCxn id="67" idx="3"/>
                <a:endCxn id="73" idx="0"/>
              </p:cNvCxnSpPr>
              <p:nvPr/>
            </p:nvCxnSpPr>
            <p:spPr>
              <a:xfrm flipH="1">
                <a:off x="6382989" y="3837531"/>
                <a:ext cx="208" cy="352003"/>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a:off x="7451107" y="3236168"/>
              <a:ext cx="4529685" cy="2464883"/>
              <a:chOff x="7451107" y="3236168"/>
              <a:chExt cx="4529685" cy="2464883"/>
            </a:xfrm>
          </p:grpSpPr>
          <p:sp>
            <p:nvSpPr>
              <p:cNvPr id="61" name="Rectangle 60"/>
              <p:cNvSpPr/>
              <p:nvPr/>
            </p:nvSpPr>
            <p:spPr>
              <a:xfrm>
                <a:off x="9902611" y="4175274"/>
                <a:ext cx="2078181" cy="58435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smtClean="0">
                    <a:solidFill>
                      <a:schemeClr val="tx1"/>
                    </a:solidFill>
                  </a:rPr>
                  <a:t>Leaf</a:t>
                </a:r>
                <a:endParaRPr lang="en-US" sz="1200" i="1" dirty="0">
                  <a:solidFill>
                    <a:schemeClr val="tx1"/>
                  </a:solidFill>
                </a:endParaRPr>
              </a:p>
            </p:txBody>
          </p:sp>
          <p:sp>
            <p:nvSpPr>
              <p:cNvPr id="62" name="Isosceles Triangle 61"/>
              <p:cNvSpPr/>
              <p:nvPr/>
            </p:nvSpPr>
            <p:spPr>
              <a:xfrm>
                <a:off x="10853856" y="4797634"/>
                <a:ext cx="174351" cy="180717"/>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63" name="Straight Connector 62"/>
              <p:cNvCxnSpPr>
                <a:stCxn id="62" idx="3"/>
              </p:cNvCxnSpPr>
              <p:nvPr/>
            </p:nvCxnSpPr>
            <p:spPr>
              <a:xfrm>
                <a:off x="10941032" y="4978351"/>
                <a:ext cx="1" cy="72270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Isosceles Triangle 63"/>
              <p:cNvSpPr/>
              <p:nvPr/>
            </p:nvSpPr>
            <p:spPr>
              <a:xfrm rot="16200000">
                <a:off x="7450226" y="3237049"/>
                <a:ext cx="174351" cy="172589"/>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cxnSp>
            <p:nvCxnSpPr>
              <p:cNvPr id="65" name="Elbow Connector 64"/>
              <p:cNvCxnSpPr>
                <a:stCxn id="64" idx="3"/>
                <a:endCxn id="61" idx="0"/>
              </p:cNvCxnSpPr>
              <p:nvPr/>
            </p:nvCxnSpPr>
            <p:spPr>
              <a:xfrm>
                <a:off x="7623696" y="3323343"/>
                <a:ext cx="3318006" cy="851931"/>
              </a:xfrm>
              <a:prstGeom prst="bentConnector2">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82" name="TextBox 81"/>
          <p:cNvSpPr txBox="1"/>
          <p:nvPr/>
        </p:nvSpPr>
        <p:spPr>
          <a:xfrm>
            <a:off x="5140430" y="807863"/>
            <a:ext cx="5339503" cy="584775"/>
          </a:xfrm>
          <a:prstGeom prst="rect">
            <a:avLst/>
          </a:prstGeom>
          <a:noFill/>
        </p:spPr>
        <p:txBody>
          <a:bodyPr wrap="square" rtlCol="0">
            <a:spAutoFit/>
          </a:bodyPr>
          <a:lstStyle/>
          <a:p>
            <a:r>
              <a:rPr lang="en-US" sz="3200" b="1" dirty="0" smtClean="0"/>
              <a:t>(even if you never write code)</a:t>
            </a:r>
          </a:p>
        </p:txBody>
      </p:sp>
    </p:spTree>
    <p:extLst>
      <p:ext uri="{BB962C8B-B14F-4D97-AF65-F5344CB8AC3E}">
        <p14:creationId xmlns:p14="http://schemas.microsoft.com/office/powerpoint/2010/main" val="223519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500"/>
                                        <p:tgtEl>
                                          <p:spTgt spid="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1" nodeType="click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500"/>
                                        <p:tgtEl>
                                          <p:spTgt spid="48"/>
                                        </p:tgtEl>
                                      </p:cBhvr>
                                    </p:animEffect>
                                  </p:childTnLst>
                                </p:cTn>
                              </p:par>
                              <p:par>
                                <p:cTn id="24" presetID="10" presetClass="entr" presetSubtype="0" fill="hold" nodeType="with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fade">
                                      <p:cBhvr>
                                        <p:cTn id="2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1"/>
      <p:bldP spid="48" grpId="1"/>
      <p:bldP spid="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1677" y="452560"/>
            <a:ext cx="9029094" cy="584775"/>
          </a:xfrm>
          <a:prstGeom prst="rect">
            <a:avLst/>
          </a:prstGeom>
          <a:noFill/>
        </p:spPr>
        <p:txBody>
          <a:bodyPr wrap="square" rtlCol="0">
            <a:spAutoFit/>
          </a:bodyPr>
          <a:lstStyle/>
          <a:p>
            <a:r>
              <a:rPr lang="en-US" sz="3200" b="1" dirty="0" smtClean="0"/>
              <a:t>An exploration of convergent evolution in academia:</a:t>
            </a:r>
            <a:endParaRPr lang="en-US" sz="3200" b="1" dirty="0"/>
          </a:p>
        </p:txBody>
      </p:sp>
      <p:sp>
        <p:nvSpPr>
          <p:cNvPr id="5" name="TextBox 4"/>
          <p:cNvSpPr txBox="1"/>
          <p:nvPr/>
        </p:nvSpPr>
        <p:spPr>
          <a:xfrm>
            <a:off x="1172254" y="1225502"/>
            <a:ext cx="6544390" cy="1384995"/>
          </a:xfrm>
          <a:prstGeom prst="rect">
            <a:avLst/>
          </a:prstGeom>
          <a:noFill/>
        </p:spPr>
        <p:txBody>
          <a:bodyPr wrap="square" rtlCol="0">
            <a:spAutoFit/>
          </a:bodyPr>
          <a:lstStyle/>
          <a:p>
            <a:r>
              <a:rPr lang="en-US" sz="2800" b="1" dirty="0" smtClean="0"/>
              <a:t>Why ecosystem ecologists and biogeochemists should think about the tools of software engineering</a:t>
            </a:r>
            <a:endParaRPr lang="en-US" sz="2800" b="1" dirty="0"/>
          </a:p>
        </p:txBody>
      </p:sp>
      <p:sp>
        <p:nvSpPr>
          <p:cNvPr id="6" name="TextBox 5"/>
          <p:cNvSpPr txBox="1"/>
          <p:nvPr/>
        </p:nvSpPr>
        <p:spPr>
          <a:xfrm>
            <a:off x="1172254" y="2849129"/>
            <a:ext cx="5730351" cy="923330"/>
          </a:xfrm>
          <a:prstGeom prst="rect">
            <a:avLst/>
          </a:prstGeom>
          <a:noFill/>
        </p:spPr>
        <p:txBody>
          <a:bodyPr wrap="none" rtlCol="0">
            <a:spAutoFit/>
          </a:bodyPr>
          <a:lstStyle/>
          <a:p>
            <a:r>
              <a:rPr lang="en-US" b="1" dirty="0" smtClean="0"/>
              <a:t>Robert A. Payn, Dept. of Land Res. &amp; Environmental Sci.</a:t>
            </a:r>
          </a:p>
          <a:p>
            <a:r>
              <a:rPr lang="en-US" b="1" dirty="0" smtClean="0"/>
              <a:t>Clemente </a:t>
            </a:r>
            <a:r>
              <a:rPr lang="en-US" b="1" dirty="0" err="1" smtClean="0"/>
              <a:t>Izurieta</a:t>
            </a:r>
            <a:r>
              <a:rPr lang="en-US" b="1" dirty="0" smtClean="0"/>
              <a:t>, Computer Science Department</a:t>
            </a:r>
          </a:p>
          <a:p>
            <a:r>
              <a:rPr lang="en-US" b="1" dirty="0" smtClean="0"/>
              <a:t>Geoffrey C. Poole, Dept. of Land Res. &amp; Environmental Sci.</a:t>
            </a:r>
          </a:p>
        </p:txBody>
      </p:sp>
      <p:sp>
        <p:nvSpPr>
          <p:cNvPr id="7" name="TextBox 6"/>
          <p:cNvSpPr txBox="1"/>
          <p:nvPr/>
        </p:nvSpPr>
        <p:spPr>
          <a:xfrm>
            <a:off x="1172254" y="3960626"/>
            <a:ext cx="5111656" cy="646331"/>
          </a:xfrm>
          <a:prstGeom prst="rect">
            <a:avLst/>
          </a:prstGeom>
          <a:noFill/>
        </p:spPr>
        <p:txBody>
          <a:bodyPr wrap="none" rtlCol="0">
            <a:spAutoFit/>
          </a:bodyPr>
          <a:lstStyle/>
          <a:p>
            <a:r>
              <a:rPr lang="en-US" b="1" dirty="0" smtClean="0"/>
              <a:t>Montana State University and</a:t>
            </a:r>
          </a:p>
          <a:p>
            <a:r>
              <a:rPr lang="en-US" b="1" dirty="0" smtClean="0"/>
              <a:t>Montana University System Institute on Ecosystems</a:t>
            </a:r>
          </a:p>
        </p:txBody>
      </p:sp>
      <p:sp>
        <p:nvSpPr>
          <p:cNvPr id="8" name="TextBox 7"/>
          <p:cNvSpPr txBox="1"/>
          <p:nvPr/>
        </p:nvSpPr>
        <p:spPr>
          <a:xfrm>
            <a:off x="761677" y="5430012"/>
            <a:ext cx="5815182" cy="923330"/>
          </a:xfrm>
          <a:prstGeom prst="rect">
            <a:avLst/>
          </a:prstGeom>
          <a:noFill/>
        </p:spPr>
        <p:txBody>
          <a:bodyPr wrap="none" rtlCol="0">
            <a:spAutoFit/>
          </a:bodyPr>
          <a:lstStyle/>
          <a:p>
            <a:r>
              <a:rPr lang="en-US" b="1" dirty="0" smtClean="0"/>
              <a:t>2015 Annual Meeting of the Society for Freshwater Science</a:t>
            </a:r>
          </a:p>
          <a:p>
            <a:r>
              <a:rPr lang="en-US" b="1" dirty="0" smtClean="0"/>
              <a:t>Milwaukee, Wisconsin, USA</a:t>
            </a:r>
          </a:p>
          <a:p>
            <a:r>
              <a:rPr lang="en-US" b="1" dirty="0" smtClean="0"/>
              <a:t>Thursday, 21 May, 10:45 – Room 102C</a:t>
            </a:r>
          </a:p>
        </p:txBody>
      </p:sp>
      <p:pic>
        <p:nvPicPr>
          <p:cNvPr id="1026" name="Picture 2" descr="http://www.imaginarywars.com/wp-content/uploads/2013/09/And-n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6644" y="1225502"/>
            <a:ext cx="3813718" cy="540635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646316" y="394686"/>
            <a:ext cx="9244816" cy="7015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p:txBody>
      </p:sp>
      <p:sp>
        <p:nvSpPr>
          <p:cNvPr id="18" name="Rectangle 17"/>
          <p:cNvSpPr/>
          <p:nvPr/>
        </p:nvSpPr>
        <p:spPr>
          <a:xfrm>
            <a:off x="1973766" y="1284427"/>
            <a:ext cx="3178097" cy="4342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p:txBody>
      </p:sp>
      <p:sp>
        <p:nvSpPr>
          <p:cNvPr id="19" name="Rectangle 18"/>
          <p:cNvSpPr/>
          <p:nvPr/>
        </p:nvSpPr>
        <p:spPr>
          <a:xfrm>
            <a:off x="2422104" y="2128172"/>
            <a:ext cx="3230649" cy="4342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p:txBody>
      </p:sp>
    </p:spTree>
    <p:extLst>
      <p:ext uri="{BB962C8B-B14F-4D97-AF65-F5344CB8AC3E}">
        <p14:creationId xmlns:p14="http://schemas.microsoft.com/office/powerpoint/2010/main" val="328134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172254" y="1225502"/>
            <a:ext cx="6544390" cy="1384995"/>
          </a:xfrm>
          <a:prstGeom prst="rect">
            <a:avLst/>
          </a:prstGeom>
          <a:noFill/>
        </p:spPr>
        <p:txBody>
          <a:bodyPr wrap="square" rtlCol="0">
            <a:spAutoFit/>
          </a:bodyPr>
          <a:lstStyle/>
          <a:p>
            <a:r>
              <a:rPr lang="en-US" sz="2800" b="1" dirty="0" smtClean="0"/>
              <a:t>Why ecosystem ecologists and biogeochemists should think about the tools of software engineering</a:t>
            </a:r>
            <a:endParaRPr lang="en-US" sz="2800" b="1" dirty="0"/>
          </a:p>
        </p:txBody>
      </p:sp>
      <p:sp>
        <p:nvSpPr>
          <p:cNvPr id="6" name="TextBox 5"/>
          <p:cNvSpPr txBox="1"/>
          <p:nvPr/>
        </p:nvSpPr>
        <p:spPr>
          <a:xfrm>
            <a:off x="1172254" y="2849129"/>
            <a:ext cx="5730351" cy="923330"/>
          </a:xfrm>
          <a:prstGeom prst="rect">
            <a:avLst/>
          </a:prstGeom>
          <a:noFill/>
        </p:spPr>
        <p:txBody>
          <a:bodyPr wrap="none" rtlCol="0">
            <a:spAutoFit/>
          </a:bodyPr>
          <a:lstStyle/>
          <a:p>
            <a:r>
              <a:rPr lang="en-US" b="1" dirty="0" smtClean="0"/>
              <a:t>Robert A. Payn, Dept. of Land Res. &amp; Environmental Sci.</a:t>
            </a:r>
          </a:p>
          <a:p>
            <a:r>
              <a:rPr lang="en-US" b="1" dirty="0" smtClean="0"/>
              <a:t>Clemente </a:t>
            </a:r>
            <a:r>
              <a:rPr lang="en-US" b="1" dirty="0" err="1" smtClean="0"/>
              <a:t>Izurieta</a:t>
            </a:r>
            <a:r>
              <a:rPr lang="en-US" b="1" dirty="0" smtClean="0"/>
              <a:t>, Computer Science Department</a:t>
            </a:r>
          </a:p>
          <a:p>
            <a:r>
              <a:rPr lang="en-US" b="1" dirty="0" smtClean="0"/>
              <a:t>Geoffrey C. Poole, Dept. of Land Res. &amp; Environmental Sci.</a:t>
            </a:r>
          </a:p>
        </p:txBody>
      </p:sp>
      <p:sp>
        <p:nvSpPr>
          <p:cNvPr id="7" name="TextBox 6"/>
          <p:cNvSpPr txBox="1"/>
          <p:nvPr/>
        </p:nvSpPr>
        <p:spPr>
          <a:xfrm>
            <a:off x="1172254" y="3960626"/>
            <a:ext cx="5111656" cy="646331"/>
          </a:xfrm>
          <a:prstGeom prst="rect">
            <a:avLst/>
          </a:prstGeom>
          <a:noFill/>
        </p:spPr>
        <p:txBody>
          <a:bodyPr wrap="none" rtlCol="0">
            <a:spAutoFit/>
          </a:bodyPr>
          <a:lstStyle/>
          <a:p>
            <a:r>
              <a:rPr lang="en-US" b="1" dirty="0" smtClean="0"/>
              <a:t>Montana State University and</a:t>
            </a:r>
          </a:p>
          <a:p>
            <a:r>
              <a:rPr lang="en-US" b="1" dirty="0" smtClean="0"/>
              <a:t>Montana University System Institute on Ecosystems</a:t>
            </a:r>
          </a:p>
        </p:txBody>
      </p:sp>
      <p:sp>
        <p:nvSpPr>
          <p:cNvPr id="8" name="TextBox 7"/>
          <p:cNvSpPr txBox="1"/>
          <p:nvPr/>
        </p:nvSpPr>
        <p:spPr>
          <a:xfrm>
            <a:off x="761677" y="5430012"/>
            <a:ext cx="5815182" cy="923330"/>
          </a:xfrm>
          <a:prstGeom prst="rect">
            <a:avLst/>
          </a:prstGeom>
          <a:noFill/>
        </p:spPr>
        <p:txBody>
          <a:bodyPr wrap="none" rtlCol="0">
            <a:spAutoFit/>
          </a:bodyPr>
          <a:lstStyle/>
          <a:p>
            <a:r>
              <a:rPr lang="en-US" b="1" dirty="0" smtClean="0"/>
              <a:t>2015 Annual Meeting of the Society for Freshwater Science</a:t>
            </a:r>
          </a:p>
          <a:p>
            <a:r>
              <a:rPr lang="en-US" b="1" dirty="0" smtClean="0"/>
              <a:t>Milwaukee, Wisconsin, USA</a:t>
            </a:r>
          </a:p>
          <a:p>
            <a:r>
              <a:rPr lang="en-US" b="1" dirty="0" smtClean="0"/>
              <a:t>Thursday, 21 May, 10:45 – Room 102C</a:t>
            </a:r>
          </a:p>
        </p:txBody>
      </p:sp>
      <p:sp>
        <p:nvSpPr>
          <p:cNvPr id="2" name="Rectangle 1"/>
          <p:cNvSpPr/>
          <p:nvPr/>
        </p:nvSpPr>
        <p:spPr>
          <a:xfrm>
            <a:off x="1172254" y="3144644"/>
            <a:ext cx="10358107" cy="6278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endParaRPr>
          </a:p>
        </p:txBody>
      </p:sp>
      <p:sp>
        <p:nvSpPr>
          <p:cNvPr id="10" name="Rectangle 9"/>
          <p:cNvSpPr/>
          <p:nvPr/>
        </p:nvSpPr>
        <p:spPr>
          <a:xfrm>
            <a:off x="1172253" y="4269373"/>
            <a:ext cx="10358108" cy="8796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p:txBody>
      </p:sp>
      <p:sp>
        <p:nvSpPr>
          <p:cNvPr id="11" name="TextBox 10"/>
          <p:cNvSpPr txBox="1"/>
          <p:nvPr/>
        </p:nvSpPr>
        <p:spPr>
          <a:xfrm>
            <a:off x="8182653" y="3135385"/>
            <a:ext cx="4596644" cy="646331"/>
          </a:xfrm>
          <a:prstGeom prst="rect">
            <a:avLst/>
          </a:prstGeom>
          <a:noFill/>
        </p:spPr>
        <p:txBody>
          <a:bodyPr wrap="square" rtlCol="0">
            <a:spAutoFit/>
          </a:bodyPr>
          <a:lstStyle/>
          <a:p>
            <a:r>
              <a:rPr lang="en-US" b="1" dirty="0" smtClean="0"/>
              <a:t>Software Engineering Lab</a:t>
            </a:r>
          </a:p>
          <a:p>
            <a:r>
              <a:rPr lang="en-US" b="1" dirty="0" smtClean="0"/>
              <a:t>Fluvial Landscape Lab</a:t>
            </a:r>
          </a:p>
        </p:txBody>
      </p:sp>
      <p:sp>
        <p:nvSpPr>
          <p:cNvPr id="12" name="Rectangle 11"/>
          <p:cNvSpPr/>
          <p:nvPr/>
        </p:nvSpPr>
        <p:spPr>
          <a:xfrm>
            <a:off x="6432909" y="4233325"/>
            <a:ext cx="5147118" cy="646331"/>
          </a:xfrm>
          <a:prstGeom prst="rect">
            <a:avLst/>
          </a:prstGeom>
        </p:spPr>
        <p:txBody>
          <a:bodyPr wrap="square">
            <a:spAutoFit/>
          </a:bodyPr>
          <a:lstStyle/>
          <a:p>
            <a:r>
              <a:rPr lang="en-US" b="1" dirty="0" smtClean="0"/>
              <a:t>Timberlake Observatory Wetland</a:t>
            </a:r>
          </a:p>
          <a:p>
            <a:r>
              <a:rPr lang="en-US" b="1" dirty="0" smtClean="0"/>
              <a:t>National </a:t>
            </a:r>
            <a:r>
              <a:rPr lang="en-US" b="1" dirty="0"/>
              <a:t>Science Foundation grant # </a:t>
            </a:r>
            <a:r>
              <a:rPr lang="en-US" b="1" dirty="0" smtClean="0"/>
              <a:t>DEB-1021001</a:t>
            </a:r>
            <a:endParaRPr lang="en-US" b="1" dirty="0"/>
          </a:p>
        </p:txBody>
      </p:sp>
      <p:sp>
        <p:nvSpPr>
          <p:cNvPr id="13" name="Rectangle 12"/>
          <p:cNvSpPr/>
          <p:nvPr/>
        </p:nvSpPr>
        <p:spPr>
          <a:xfrm>
            <a:off x="1172252" y="4502684"/>
            <a:ext cx="4401014" cy="646331"/>
          </a:xfrm>
          <a:prstGeom prst="rect">
            <a:avLst/>
          </a:prstGeom>
        </p:spPr>
        <p:txBody>
          <a:bodyPr wrap="square">
            <a:spAutoFit/>
          </a:bodyPr>
          <a:lstStyle/>
          <a:p>
            <a:r>
              <a:rPr lang="en-US" b="1" dirty="0"/>
              <a:t>National Science Foundation </a:t>
            </a:r>
            <a:r>
              <a:rPr lang="en-US" b="1" dirty="0" err="1"/>
              <a:t>EPSCoR</a:t>
            </a:r>
            <a:r>
              <a:rPr lang="en-US" b="1" dirty="0"/>
              <a:t> Track-1 program under grant # EPS-1101342.</a:t>
            </a:r>
            <a:endParaRPr lang="en-US" dirty="0"/>
          </a:p>
        </p:txBody>
      </p:sp>
      <p:sp>
        <p:nvSpPr>
          <p:cNvPr id="14" name="Rectangle 13"/>
          <p:cNvSpPr/>
          <p:nvPr/>
        </p:nvSpPr>
        <p:spPr>
          <a:xfrm>
            <a:off x="646316" y="394686"/>
            <a:ext cx="9244816" cy="7015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p:txBody>
      </p:sp>
      <p:sp>
        <p:nvSpPr>
          <p:cNvPr id="15" name="Rectangle 14"/>
          <p:cNvSpPr/>
          <p:nvPr/>
        </p:nvSpPr>
        <p:spPr>
          <a:xfrm>
            <a:off x="1973766" y="1284427"/>
            <a:ext cx="3178097" cy="4342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p:txBody>
      </p:sp>
      <p:sp>
        <p:nvSpPr>
          <p:cNvPr id="16" name="Rectangle 15"/>
          <p:cNvSpPr/>
          <p:nvPr/>
        </p:nvSpPr>
        <p:spPr>
          <a:xfrm>
            <a:off x="2422104" y="2128172"/>
            <a:ext cx="3230649" cy="4342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endParaRPr>
          </a:p>
        </p:txBody>
      </p:sp>
      <p:sp>
        <p:nvSpPr>
          <p:cNvPr id="17" name="TextBox 16"/>
          <p:cNvSpPr txBox="1"/>
          <p:nvPr/>
        </p:nvSpPr>
        <p:spPr>
          <a:xfrm>
            <a:off x="761677" y="452560"/>
            <a:ext cx="9029094" cy="584775"/>
          </a:xfrm>
          <a:prstGeom prst="rect">
            <a:avLst/>
          </a:prstGeom>
          <a:noFill/>
        </p:spPr>
        <p:txBody>
          <a:bodyPr wrap="square" rtlCol="0">
            <a:spAutoFit/>
          </a:bodyPr>
          <a:lstStyle/>
          <a:p>
            <a:r>
              <a:rPr lang="en-US" sz="3200" b="1" dirty="0" smtClean="0"/>
              <a:t>An exploration of convergent evolution in academia:</a:t>
            </a:r>
            <a:endParaRPr lang="en-US" sz="3200" b="1" dirty="0"/>
          </a:p>
        </p:txBody>
      </p:sp>
    </p:spTree>
    <p:extLst>
      <p:ext uri="{BB962C8B-B14F-4D97-AF65-F5344CB8AC3E}">
        <p14:creationId xmlns:p14="http://schemas.microsoft.com/office/powerpoint/2010/main" val="198841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0" grpId="0" animBg="1"/>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4828" y="565538"/>
            <a:ext cx="9122818" cy="1077218"/>
          </a:xfrm>
          <a:prstGeom prst="rect">
            <a:avLst/>
          </a:prstGeom>
          <a:noFill/>
        </p:spPr>
        <p:txBody>
          <a:bodyPr wrap="none" rtlCol="0">
            <a:spAutoFit/>
          </a:bodyPr>
          <a:lstStyle/>
          <a:p>
            <a:r>
              <a:rPr lang="en-US" sz="3200" b="1" dirty="0" smtClean="0"/>
              <a:t>Convergence in ecosystem and information sciences:</a:t>
            </a:r>
          </a:p>
          <a:p>
            <a:r>
              <a:rPr lang="en-US" sz="3200" b="1" dirty="0" smtClean="0"/>
              <a:t>Same ontology...  different semantics...</a:t>
            </a:r>
            <a:endParaRPr lang="en-US" sz="3200" b="1" dirty="0"/>
          </a:p>
        </p:txBody>
      </p:sp>
      <p:sp>
        <p:nvSpPr>
          <p:cNvPr id="21" name="TextBox 20"/>
          <p:cNvSpPr txBox="1"/>
          <p:nvPr/>
        </p:nvSpPr>
        <p:spPr>
          <a:xfrm>
            <a:off x="1603468" y="2119139"/>
            <a:ext cx="3295454" cy="584775"/>
          </a:xfrm>
          <a:prstGeom prst="rect">
            <a:avLst/>
          </a:prstGeom>
          <a:noFill/>
        </p:spPr>
        <p:txBody>
          <a:bodyPr wrap="none" rtlCol="0">
            <a:spAutoFit/>
          </a:bodyPr>
          <a:lstStyle/>
          <a:p>
            <a:r>
              <a:rPr lang="en-US" sz="3200" dirty="0" smtClean="0"/>
              <a:t>Ecosystem ecology</a:t>
            </a:r>
          </a:p>
        </p:txBody>
      </p:sp>
      <p:sp>
        <p:nvSpPr>
          <p:cNvPr id="28" name="TextBox 27"/>
          <p:cNvSpPr txBox="1"/>
          <p:nvPr/>
        </p:nvSpPr>
        <p:spPr>
          <a:xfrm>
            <a:off x="6595071" y="2119139"/>
            <a:ext cx="3752566" cy="584775"/>
          </a:xfrm>
          <a:prstGeom prst="rect">
            <a:avLst/>
          </a:prstGeom>
          <a:noFill/>
        </p:spPr>
        <p:txBody>
          <a:bodyPr wrap="none" rtlCol="0">
            <a:spAutoFit/>
          </a:bodyPr>
          <a:lstStyle/>
          <a:p>
            <a:r>
              <a:rPr lang="en-US" sz="3200" dirty="0" smtClean="0"/>
              <a:t>Software engineering</a:t>
            </a:r>
          </a:p>
        </p:txBody>
      </p:sp>
      <p:grpSp>
        <p:nvGrpSpPr>
          <p:cNvPr id="17" name="Group 16"/>
          <p:cNvGrpSpPr/>
          <p:nvPr/>
        </p:nvGrpSpPr>
        <p:grpSpPr>
          <a:xfrm>
            <a:off x="2023219" y="2983623"/>
            <a:ext cx="2625899" cy="2161253"/>
            <a:chOff x="2023219" y="2983623"/>
            <a:chExt cx="2625899" cy="2161253"/>
          </a:xfrm>
        </p:grpSpPr>
        <p:sp>
          <p:nvSpPr>
            <p:cNvPr id="15" name="Rectangle 14"/>
            <p:cNvSpPr/>
            <p:nvPr/>
          </p:nvSpPr>
          <p:spPr>
            <a:xfrm>
              <a:off x="2023219" y="2983623"/>
              <a:ext cx="2625899" cy="216125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dirty="0" smtClean="0">
                  <a:solidFill>
                    <a:schemeClr val="tx1"/>
                  </a:solidFill>
                </a:rPr>
                <a:t>System component</a:t>
              </a:r>
              <a:endParaRPr lang="en-US" sz="2400" dirty="0">
                <a:solidFill>
                  <a:schemeClr val="tx1"/>
                </a:solidFill>
              </a:endParaRPr>
            </a:p>
          </p:txBody>
        </p:sp>
        <p:cxnSp>
          <p:nvCxnSpPr>
            <p:cNvPr id="3" name="Straight Connector 2"/>
            <p:cNvCxnSpPr/>
            <p:nvPr/>
          </p:nvCxnSpPr>
          <p:spPr>
            <a:xfrm>
              <a:off x="2028410" y="3415229"/>
              <a:ext cx="262070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2023219" y="3420189"/>
            <a:ext cx="2218273" cy="400110"/>
          </a:xfrm>
          <a:prstGeom prst="rect">
            <a:avLst/>
          </a:prstGeom>
          <a:noFill/>
        </p:spPr>
        <p:txBody>
          <a:bodyPr wrap="square" rtlCol="0">
            <a:spAutoFit/>
          </a:bodyPr>
          <a:lstStyle/>
          <a:p>
            <a:r>
              <a:rPr lang="en-US" sz="2000" dirty="0" smtClean="0"/>
              <a:t>Structure</a:t>
            </a:r>
          </a:p>
        </p:txBody>
      </p:sp>
      <p:grpSp>
        <p:nvGrpSpPr>
          <p:cNvPr id="19" name="Group 18"/>
          <p:cNvGrpSpPr/>
          <p:nvPr/>
        </p:nvGrpSpPr>
        <p:grpSpPr>
          <a:xfrm>
            <a:off x="2013681" y="4247732"/>
            <a:ext cx="2635437" cy="400110"/>
            <a:chOff x="2013681" y="4247732"/>
            <a:chExt cx="2635437" cy="400110"/>
          </a:xfrm>
        </p:grpSpPr>
        <p:sp>
          <p:nvSpPr>
            <p:cNvPr id="20" name="TextBox 19"/>
            <p:cNvSpPr txBox="1"/>
            <p:nvPr/>
          </p:nvSpPr>
          <p:spPr>
            <a:xfrm>
              <a:off x="2023219" y="4247732"/>
              <a:ext cx="2455953" cy="400110"/>
            </a:xfrm>
            <a:prstGeom prst="rect">
              <a:avLst/>
            </a:prstGeom>
            <a:noFill/>
          </p:spPr>
          <p:txBody>
            <a:bodyPr wrap="square" rtlCol="0">
              <a:spAutoFit/>
            </a:bodyPr>
            <a:lstStyle/>
            <a:p>
              <a:r>
                <a:rPr lang="en-US" sz="2000" dirty="0" smtClean="0"/>
                <a:t>Function</a:t>
              </a:r>
            </a:p>
          </p:txBody>
        </p:sp>
        <p:cxnSp>
          <p:nvCxnSpPr>
            <p:cNvPr id="29" name="Straight Connector 28"/>
            <p:cNvCxnSpPr/>
            <p:nvPr/>
          </p:nvCxnSpPr>
          <p:spPr>
            <a:xfrm flipV="1">
              <a:off x="2013681" y="4247732"/>
              <a:ext cx="2635437" cy="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7243378" y="2983623"/>
            <a:ext cx="2317426" cy="2161253"/>
            <a:chOff x="7243378" y="2983623"/>
            <a:chExt cx="2317426" cy="2161253"/>
          </a:xfrm>
        </p:grpSpPr>
        <p:sp>
          <p:nvSpPr>
            <p:cNvPr id="24" name="Rectangle 23"/>
            <p:cNvSpPr/>
            <p:nvPr/>
          </p:nvSpPr>
          <p:spPr>
            <a:xfrm>
              <a:off x="7243378" y="2983623"/>
              <a:ext cx="2302697" cy="216125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i="1" dirty="0" smtClean="0">
                  <a:solidFill>
                    <a:schemeClr val="tx1"/>
                  </a:solidFill>
                </a:rPr>
                <a:t>Class</a:t>
              </a:r>
              <a:endParaRPr lang="en-US" sz="2400" i="1" dirty="0">
                <a:solidFill>
                  <a:schemeClr val="tx1"/>
                </a:solidFill>
              </a:endParaRPr>
            </a:p>
          </p:txBody>
        </p:sp>
        <p:cxnSp>
          <p:nvCxnSpPr>
            <p:cNvPr id="25" name="Straight Connector 24"/>
            <p:cNvCxnSpPr/>
            <p:nvPr/>
          </p:nvCxnSpPr>
          <p:spPr>
            <a:xfrm>
              <a:off x="7248569" y="3415229"/>
              <a:ext cx="231223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7243378" y="3431206"/>
            <a:ext cx="2218273" cy="400110"/>
          </a:xfrm>
          <a:prstGeom prst="rect">
            <a:avLst/>
          </a:prstGeom>
          <a:noFill/>
        </p:spPr>
        <p:txBody>
          <a:bodyPr wrap="square" rtlCol="0">
            <a:spAutoFit/>
          </a:bodyPr>
          <a:lstStyle/>
          <a:p>
            <a:r>
              <a:rPr lang="en-US" sz="2000" dirty="0" smtClean="0"/>
              <a:t>Attributes</a:t>
            </a:r>
          </a:p>
        </p:txBody>
      </p:sp>
      <p:grpSp>
        <p:nvGrpSpPr>
          <p:cNvPr id="31" name="Group 30"/>
          <p:cNvGrpSpPr/>
          <p:nvPr/>
        </p:nvGrpSpPr>
        <p:grpSpPr>
          <a:xfrm>
            <a:off x="7233840" y="4239280"/>
            <a:ext cx="2465491" cy="408562"/>
            <a:chOff x="7233840" y="4239280"/>
            <a:chExt cx="2465491" cy="408562"/>
          </a:xfrm>
        </p:grpSpPr>
        <p:sp>
          <p:nvSpPr>
            <p:cNvPr id="27" name="TextBox 26"/>
            <p:cNvSpPr txBox="1"/>
            <p:nvPr/>
          </p:nvSpPr>
          <p:spPr>
            <a:xfrm>
              <a:off x="7243378" y="4247732"/>
              <a:ext cx="2455953" cy="400110"/>
            </a:xfrm>
            <a:prstGeom prst="rect">
              <a:avLst/>
            </a:prstGeom>
            <a:noFill/>
          </p:spPr>
          <p:txBody>
            <a:bodyPr wrap="square" rtlCol="0">
              <a:spAutoFit/>
            </a:bodyPr>
            <a:lstStyle/>
            <a:p>
              <a:r>
                <a:rPr lang="en-US" sz="2000" dirty="0" smtClean="0"/>
                <a:t>Methods</a:t>
              </a:r>
            </a:p>
          </p:txBody>
        </p:sp>
        <p:cxnSp>
          <p:nvCxnSpPr>
            <p:cNvPr id="30" name="Straight Connector 29"/>
            <p:cNvCxnSpPr/>
            <p:nvPr/>
          </p:nvCxnSpPr>
          <p:spPr>
            <a:xfrm>
              <a:off x="7233840" y="4239280"/>
              <a:ext cx="231223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1714428" y="5480344"/>
            <a:ext cx="3073534" cy="1015663"/>
          </a:xfrm>
          <a:prstGeom prst="rect">
            <a:avLst/>
          </a:prstGeom>
          <a:noFill/>
        </p:spPr>
        <p:txBody>
          <a:bodyPr wrap="none" rtlCol="0">
            <a:spAutoFit/>
          </a:bodyPr>
          <a:lstStyle/>
          <a:p>
            <a:pPr algn="ctr"/>
            <a:r>
              <a:rPr lang="en-US" sz="2000" i="1" dirty="0" err="1" smtClean="0"/>
              <a:t>Tansley</a:t>
            </a:r>
            <a:r>
              <a:rPr lang="en-US" sz="2000" i="1" dirty="0" smtClean="0"/>
              <a:t> 1935</a:t>
            </a:r>
          </a:p>
          <a:p>
            <a:pPr algn="ctr"/>
            <a:r>
              <a:rPr lang="en-US" sz="2000" i="1" dirty="0" smtClean="0"/>
              <a:t>Integrate abiotic and biotic </a:t>
            </a:r>
            <a:br>
              <a:rPr lang="en-US" sz="2000" i="1" dirty="0" smtClean="0"/>
            </a:br>
            <a:r>
              <a:rPr lang="en-US" sz="2000" i="1" dirty="0" smtClean="0"/>
              <a:t>controls on plant succession</a:t>
            </a:r>
          </a:p>
        </p:txBody>
      </p:sp>
      <p:sp>
        <p:nvSpPr>
          <p:cNvPr id="38" name="TextBox 37"/>
          <p:cNvSpPr txBox="1"/>
          <p:nvPr/>
        </p:nvSpPr>
        <p:spPr>
          <a:xfrm>
            <a:off x="6914462" y="5480344"/>
            <a:ext cx="3004349" cy="1015663"/>
          </a:xfrm>
          <a:prstGeom prst="rect">
            <a:avLst/>
          </a:prstGeom>
          <a:noFill/>
        </p:spPr>
        <p:txBody>
          <a:bodyPr wrap="none" rtlCol="0">
            <a:spAutoFit/>
          </a:bodyPr>
          <a:lstStyle/>
          <a:p>
            <a:pPr algn="ctr"/>
            <a:r>
              <a:rPr lang="en-US" sz="2000" i="1" dirty="0" smtClean="0"/>
              <a:t>Dahl and </a:t>
            </a:r>
            <a:r>
              <a:rPr lang="en-US" sz="2000" i="1" dirty="0" err="1" smtClean="0"/>
              <a:t>Nygaard</a:t>
            </a:r>
            <a:r>
              <a:rPr lang="en-US" sz="2000" i="1" dirty="0" smtClean="0"/>
              <a:t> ca. 1965</a:t>
            </a:r>
            <a:br>
              <a:rPr lang="en-US" sz="2000" i="1" dirty="0" smtClean="0"/>
            </a:br>
            <a:r>
              <a:rPr lang="en-US" sz="2000" i="1" dirty="0" smtClean="0"/>
              <a:t>“In </a:t>
            </a:r>
            <a:r>
              <a:rPr lang="en-US" sz="2000" i="1" dirty="0" err="1" smtClean="0"/>
              <a:t>silico</a:t>
            </a:r>
            <a:r>
              <a:rPr lang="en-US" sz="2000" i="1" dirty="0" smtClean="0"/>
              <a:t>” simulation of </a:t>
            </a:r>
            <a:br>
              <a:rPr lang="en-US" sz="2000" i="1" dirty="0" smtClean="0"/>
            </a:br>
            <a:r>
              <a:rPr lang="en-US" sz="2000" i="1" dirty="0" smtClean="0"/>
              <a:t>complex systems</a:t>
            </a:r>
          </a:p>
        </p:txBody>
      </p:sp>
      <p:grpSp>
        <p:nvGrpSpPr>
          <p:cNvPr id="40" name="Group 39"/>
          <p:cNvGrpSpPr/>
          <p:nvPr/>
        </p:nvGrpSpPr>
        <p:grpSpPr>
          <a:xfrm rot="5400000">
            <a:off x="5765270" y="2778657"/>
            <a:ext cx="347227" cy="2579530"/>
            <a:chOff x="3205570" y="3746090"/>
            <a:chExt cx="174351" cy="1859888"/>
          </a:xfrm>
        </p:grpSpPr>
        <p:sp>
          <p:nvSpPr>
            <p:cNvPr id="42" name="Isosceles Triangle 41"/>
            <p:cNvSpPr/>
            <p:nvPr/>
          </p:nvSpPr>
          <p:spPr>
            <a:xfrm>
              <a:off x="3205570"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stCxn id="15" idx="3"/>
              <a:endCxn id="42" idx="3"/>
            </p:cNvCxnSpPr>
            <p:nvPr/>
          </p:nvCxnSpPr>
          <p:spPr>
            <a:xfrm rot="16200000">
              <a:off x="2452112" y="4765345"/>
              <a:ext cx="1679171" cy="20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4658656" y="3035469"/>
            <a:ext cx="2584722" cy="1039798"/>
            <a:chOff x="4658656" y="3035469"/>
            <a:chExt cx="2584722" cy="1039798"/>
          </a:xfrm>
        </p:grpSpPr>
        <p:sp>
          <p:nvSpPr>
            <p:cNvPr id="39" name="TextBox 38"/>
            <p:cNvSpPr txBox="1"/>
            <p:nvPr/>
          </p:nvSpPr>
          <p:spPr>
            <a:xfrm>
              <a:off x="5473954" y="3035469"/>
              <a:ext cx="992947" cy="584775"/>
            </a:xfrm>
            <a:prstGeom prst="rect">
              <a:avLst/>
            </a:prstGeom>
            <a:noFill/>
          </p:spPr>
          <p:txBody>
            <a:bodyPr wrap="square" rtlCol="0">
              <a:spAutoFit/>
            </a:bodyPr>
            <a:lstStyle/>
            <a:p>
              <a:r>
                <a:rPr lang="en-US" sz="3200" b="1" dirty="0" smtClean="0">
                  <a:solidFill>
                    <a:srgbClr val="FF0000"/>
                  </a:solidFill>
                </a:rPr>
                <a:t>UML</a:t>
              </a:r>
            </a:p>
          </p:txBody>
        </p:sp>
        <p:cxnSp>
          <p:nvCxnSpPr>
            <p:cNvPr id="46" name="Straight Arrow Connector 45"/>
            <p:cNvCxnSpPr>
              <a:stCxn id="39" idx="2"/>
            </p:cNvCxnSpPr>
            <p:nvPr/>
          </p:nvCxnSpPr>
          <p:spPr>
            <a:xfrm flipH="1">
              <a:off x="4658656" y="3620244"/>
              <a:ext cx="1311772" cy="1101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9" idx="2"/>
            </p:cNvCxnSpPr>
            <p:nvPr/>
          </p:nvCxnSpPr>
          <p:spPr>
            <a:xfrm flipH="1">
              <a:off x="5966238" y="3620244"/>
              <a:ext cx="4190" cy="45502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9" idx="2"/>
              <a:endCxn id="26" idx="1"/>
            </p:cNvCxnSpPr>
            <p:nvPr/>
          </p:nvCxnSpPr>
          <p:spPr>
            <a:xfrm>
              <a:off x="5970428" y="3620244"/>
              <a:ext cx="1272950" cy="1101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6166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par>
                                <p:cTn id="36" presetID="10" presetClass="entr" presetSubtype="0" fill="hold"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fade">
                                      <p:cBhvr>
                                        <p:cTn id="48"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6" grpId="0"/>
      <p:bldP spid="32"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5" y="811161"/>
            <a:ext cx="7585218" cy="584775"/>
          </a:xfrm>
          <a:prstGeom prst="rect">
            <a:avLst/>
          </a:prstGeom>
          <a:noFill/>
        </p:spPr>
        <p:txBody>
          <a:bodyPr wrap="none" rtlCol="0">
            <a:spAutoFit/>
          </a:bodyPr>
          <a:lstStyle/>
          <a:p>
            <a:r>
              <a:rPr lang="en-US" sz="3200" b="1" dirty="0" smtClean="0"/>
              <a:t>Two kinds of ontological hierarchies in UML</a:t>
            </a:r>
            <a:endParaRPr lang="en-US" sz="3200" b="1" dirty="0"/>
          </a:p>
        </p:txBody>
      </p:sp>
      <p:sp>
        <p:nvSpPr>
          <p:cNvPr id="5" name="TextBox 4"/>
          <p:cNvSpPr txBox="1"/>
          <p:nvPr/>
        </p:nvSpPr>
        <p:spPr>
          <a:xfrm>
            <a:off x="2197509" y="1843559"/>
            <a:ext cx="2125069" cy="584775"/>
          </a:xfrm>
          <a:prstGeom prst="rect">
            <a:avLst/>
          </a:prstGeom>
          <a:noFill/>
        </p:spPr>
        <p:txBody>
          <a:bodyPr wrap="none" rtlCol="0">
            <a:spAutoFit/>
          </a:bodyPr>
          <a:lstStyle/>
          <a:p>
            <a:r>
              <a:rPr lang="en-US" sz="3200" dirty="0" smtClean="0"/>
              <a:t>Inheritance</a:t>
            </a:r>
          </a:p>
        </p:txBody>
      </p:sp>
      <p:sp>
        <p:nvSpPr>
          <p:cNvPr id="8" name="Rectangle 7"/>
          <p:cNvSpPr/>
          <p:nvPr/>
        </p:nvSpPr>
        <p:spPr>
          <a:xfrm>
            <a:off x="2529998" y="4491980"/>
            <a:ext cx="2989856" cy="1115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solidFill>
                  <a:schemeClr val="tx1"/>
                </a:solidFill>
              </a:rPr>
              <a:t>More specific class</a:t>
            </a:r>
            <a:endParaRPr lang="en-US" sz="2400" dirty="0">
              <a:solidFill>
                <a:schemeClr val="tx1"/>
              </a:solidFill>
            </a:endParaRPr>
          </a:p>
        </p:txBody>
      </p:sp>
      <p:grpSp>
        <p:nvGrpSpPr>
          <p:cNvPr id="47" name="Group 46"/>
          <p:cNvGrpSpPr/>
          <p:nvPr/>
        </p:nvGrpSpPr>
        <p:grpSpPr>
          <a:xfrm>
            <a:off x="2529998" y="2642101"/>
            <a:ext cx="2989856" cy="1840920"/>
            <a:chOff x="2529998" y="2642101"/>
            <a:chExt cx="2989856" cy="1840920"/>
          </a:xfrm>
        </p:grpSpPr>
        <p:sp>
          <p:nvSpPr>
            <p:cNvPr id="7" name="Rectangle 6"/>
            <p:cNvSpPr/>
            <p:nvPr/>
          </p:nvSpPr>
          <p:spPr>
            <a:xfrm>
              <a:off x="2529998" y="2642101"/>
              <a:ext cx="2989856"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i="1" dirty="0" smtClean="0">
                  <a:solidFill>
                    <a:schemeClr val="tx1"/>
                  </a:solidFill>
                </a:rPr>
                <a:t>More abstract class</a:t>
              </a:r>
              <a:endParaRPr lang="en-US" sz="2400" i="1" dirty="0">
                <a:solidFill>
                  <a:schemeClr val="tx1"/>
                </a:solidFill>
              </a:endParaRPr>
            </a:p>
          </p:txBody>
        </p:sp>
        <p:grpSp>
          <p:nvGrpSpPr>
            <p:cNvPr id="14" name="Group 13"/>
            <p:cNvGrpSpPr/>
            <p:nvPr/>
          </p:nvGrpSpPr>
          <p:grpSpPr>
            <a:xfrm>
              <a:off x="3173689" y="3779141"/>
              <a:ext cx="174351" cy="703880"/>
              <a:chOff x="3173689" y="3746090"/>
              <a:chExt cx="174351" cy="703880"/>
            </a:xfrm>
          </p:grpSpPr>
          <p:sp>
            <p:nvSpPr>
              <p:cNvPr id="11" name="Isosceles Triangle 10"/>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endCxn id="11" idx="3"/>
              </p:cNvCxnSpPr>
              <p:nvPr/>
            </p:nvCxnSpPr>
            <p:spPr>
              <a:xfrm flipV="1">
                <a:off x="3260043" y="3926807"/>
                <a:ext cx="822" cy="523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0" name="Group 19"/>
          <p:cNvGrpSpPr/>
          <p:nvPr/>
        </p:nvGrpSpPr>
        <p:grpSpPr>
          <a:xfrm>
            <a:off x="2529998" y="3379031"/>
            <a:ext cx="2989856" cy="400110"/>
            <a:chOff x="2013681" y="4247732"/>
            <a:chExt cx="2989856" cy="400110"/>
          </a:xfrm>
        </p:grpSpPr>
        <p:sp>
          <p:nvSpPr>
            <p:cNvPr id="21" name="TextBox 20"/>
            <p:cNvSpPr txBox="1"/>
            <p:nvPr/>
          </p:nvSpPr>
          <p:spPr>
            <a:xfrm>
              <a:off x="2023219" y="4247732"/>
              <a:ext cx="2455953" cy="400110"/>
            </a:xfrm>
            <a:prstGeom prst="rect">
              <a:avLst/>
            </a:prstGeom>
            <a:noFill/>
          </p:spPr>
          <p:txBody>
            <a:bodyPr wrap="square" rtlCol="0">
              <a:spAutoFit/>
            </a:bodyPr>
            <a:lstStyle/>
            <a:p>
              <a:r>
                <a:rPr lang="en-US" sz="2000" dirty="0" smtClean="0"/>
                <a:t>Function</a:t>
              </a:r>
            </a:p>
          </p:txBody>
        </p:sp>
        <p:cxnSp>
          <p:nvCxnSpPr>
            <p:cNvPr id="23" name="Straight Connector 22"/>
            <p:cNvCxnSpPr/>
            <p:nvPr/>
          </p:nvCxnSpPr>
          <p:spPr>
            <a:xfrm flipV="1">
              <a:off x="2013681" y="4247732"/>
              <a:ext cx="2989856" cy="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2544927" y="3014913"/>
            <a:ext cx="2974927" cy="407809"/>
            <a:chOff x="2013681" y="4240033"/>
            <a:chExt cx="2974927" cy="407809"/>
          </a:xfrm>
        </p:grpSpPr>
        <p:sp>
          <p:nvSpPr>
            <p:cNvPr id="25" name="TextBox 24"/>
            <p:cNvSpPr txBox="1"/>
            <p:nvPr/>
          </p:nvSpPr>
          <p:spPr>
            <a:xfrm>
              <a:off x="2023219" y="4247732"/>
              <a:ext cx="2455953" cy="400110"/>
            </a:xfrm>
            <a:prstGeom prst="rect">
              <a:avLst/>
            </a:prstGeom>
            <a:noFill/>
          </p:spPr>
          <p:txBody>
            <a:bodyPr wrap="square" rtlCol="0">
              <a:spAutoFit/>
            </a:bodyPr>
            <a:lstStyle/>
            <a:p>
              <a:r>
                <a:rPr lang="en-US" sz="2000" dirty="0" smtClean="0"/>
                <a:t>Structure</a:t>
              </a:r>
            </a:p>
          </p:txBody>
        </p:sp>
        <p:cxnSp>
          <p:nvCxnSpPr>
            <p:cNvPr id="26" name="Straight Connector 25"/>
            <p:cNvCxnSpPr/>
            <p:nvPr/>
          </p:nvCxnSpPr>
          <p:spPr>
            <a:xfrm flipV="1">
              <a:off x="2013681" y="4240033"/>
              <a:ext cx="2974927" cy="106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flipV="1">
            <a:off x="2529998" y="5252788"/>
            <a:ext cx="2989856" cy="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544927" y="4888670"/>
            <a:ext cx="2974927" cy="106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2022392" y="3190874"/>
            <a:ext cx="505543" cy="1906905"/>
          </a:xfrm>
          <a:custGeom>
            <a:avLst/>
            <a:gdLst>
              <a:gd name="connsiteX0" fmla="*/ 491043 w 491043"/>
              <a:gd name="connsiteY0" fmla="*/ 1897380 h 1897380"/>
              <a:gd name="connsiteX1" fmla="*/ 22413 w 491043"/>
              <a:gd name="connsiteY1" fmla="*/ 994410 h 1897380"/>
              <a:gd name="connsiteX2" fmla="*/ 113853 w 491043"/>
              <a:gd name="connsiteY2" fmla="*/ 194310 h 1897380"/>
              <a:gd name="connsiteX3" fmla="*/ 456753 w 491043"/>
              <a:gd name="connsiteY3" fmla="*/ 0 h 1897380"/>
              <a:gd name="connsiteX0" fmla="*/ 492208 w 505543"/>
              <a:gd name="connsiteY0" fmla="*/ 1906905 h 1906905"/>
              <a:gd name="connsiteX1" fmla="*/ 23578 w 505543"/>
              <a:gd name="connsiteY1" fmla="*/ 1003935 h 1906905"/>
              <a:gd name="connsiteX2" fmla="*/ 115018 w 505543"/>
              <a:gd name="connsiteY2" fmla="*/ 203835 h 1906905"/>
              <a:gd name="connsiteX3" fmla="*/ 505543 w 505543"/>
              <a:gd name="connsiteY3" fmla="*/ 0 h 1906905"/>
            </a:gdLst>
            <a:ahLst/>
            <a:cxnLst>
              <a:cxn ang="0">
                <a:pos x="connsiteX0" y="connsiteY0"/>
              </a:cxn>
              <a:cxn ang="0">
                <a:pos x="connsiteX1" y="connsiteY1"/>
              </a:cxn>
              <a:cxn ang="0">
                <a:pos x="connsiteX2" y="connsiteY2"/>
              </a:cxn>
              <a:cxn ang="0">
                <a:pos x="connsiteX3" y="connsiteY3"/>
              </a:cxn>
            </a:cxnLst>
            <a:rect l="l" t="t" r="r" b="b"/>
            <a:pathLst>
              <a:path w="505543" h="1906905">
                <a:moveTo>
                  <a:pt x="492208" y="1906905"/>
                </a:moveTo>
                <a:cubicBezTo>
                  <a:pt x="289325" y="1597342"/>
                  <a:pt x="86443" y="1287780"/>
                  <a:pt x="23578" y="1003935"/>
                </a:cubicBezTo>
                <a:cubicBezTo>
                  <a:pt x="-39287" y="720090"/>
                  <a:pt x="34690" y="371158"/>
                  <a:pt x="115018" y="203835"/>
                </a:cubicBezTo>
                <a:cubicBezTo>
                  <a:pt x="195346" y="36512"/>
                  <a:pt x="370288" y="14287"/>
                  <a:pt x="505543"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2012822" y="3579086"/>
            <a:ext cx="505543" cy="1906905"/>
          </a:xfrm>
          <a:custGeom>
            <a:avLst/>
            <a:gdLst>
              <a:gd name="connsiteX0" fmla="*/ 491043 w 491043"/>
              <a:gd name="connsiteY0" fmla="*/ 1897380 h 1897380"/>
              <a:gd name="connsiteX1" fmla="*/ 22413 w 491043"/>
              <a:gd name="connsiteY1" fmla="*/ 994410 h 1897380"/>
              <a:gd name="connsiteX2" fmla="*/ 113853 w 491043"/>
              <a:gd name="connsiteY2" fmla="*/ 194310 h 1897380"/>
              <a:gd name="connsiteX3" fmla="*/ 456753 w 491043"/>
              <a:gd name="connsiteY3" fmla="*/ 0 h 1897380"/>
              <a:gd name="connsiteX0" fmla="*/ 492208 w 505543"/>
              <a:gd name="connsiteY0" fmla="*/ 1906905 h 1906905"/>
              <a:gd name="connsiteX1" fmla="*/ 23578 w 505543"/>
              <a:gd name="connsiteY1" fmla="*/ 1003935 h 1906905"/>
              <a:gd name="connsiteX2" fmla="*/ 115018 w 505543"/>
              <a:gd name="connsiteY2" fmla="*/ 203835 h 1906905"/>
              <a:gd name="connsiteX3" fmla="*/ 505543 w 505543"/>
              <a:gd name="connsiteY3" fmla="*/ 0 h 1906905"/>
            </a:gdLst>
            <a:ahLst/>
            <a:cxnLst>
              <a:cxn ang="0">
                <a:pos x="connsiteX0" y="connsiteY0"/>
              </a:cxn>
              <a:cxn ang="0">
                <a:pos x="connsiteX1" y="connsiteY1"/>
              </a:cxn>
              <a:cxn ang="0">
                <a:pos x="connsiteX2" y="connsiteY2"/>
              </a:cxn>
              <a:cxn ang="0">
                <a:pos x="connsiteX3" y="connsiteY3"/>
              </a:cxn>
            </a:cxnLst>
            <a:rect l="l" t="t" r="r" b="b"/>
            <a:pathLst>
              <a:path w="505543" h="1906905">
                <a:moveTo>
                  <a:pt x="492208" y="1906905"/>
                </a:moveTo>
                <a:cubicBezTo>
                  <a:pt x="289325" y="1597342"/>
                  <a:pt x="86443" y="1287780"/>
                  <a:pt x="23578" y="1003935"/>
                </a:cubicBezTo>
                <a:cubicBezTo>
                  <a:pt x="-39287" y="720090"/>
                  <a:pt x="34690" y="371158"/>
                  <a:pt x="115018" y="203835"/>
                </a:cubicBezTo>
                <a:cubicBezTo>
                  <a:pt x="195346" y="36512"/>
                  <a:pt x="370288" y="14287"/>
                  <a:pt x="505543"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731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989691" y="3615379"/>
            <a:ext cx="2197508" cy="954107"/>
          </a:xfrm>
          <a:prstGeom prst="rect">
            <a:avLst/>
          </a:prstGeom>
          <a:noFill/>
        </p:spPr>
        <p:txBody>
          <a:bodyPr wrap="square" rtlCol="0">
            <a:spAutoFit/>
          </a:bodyPr>
          <a:lstStyle/>
          <a:p>
            <a:r>
              <a:rPr lang="en-US" sz="2800" b="1" dirty="0" smtClean="0">
                <a:solidFill>
                  <a:srgbClr val="FF0000"/>
                </a:solidFill>
              </a:rPr>
              <a:t>“</a:t>
            </a:r>
            <a:r>
              <a:rPr lang="en-US" sz="2800" b="1" dirty="0" err="1" smtClean="0">
                <a:solidFill>
                  <a:srgbClr val="FF0000"/>
                </a:solidFill>
              </a:rPr>
              <a:t>Tipula</a:t>
            </a:r>
            <a:r>
              <a:rPr lang="en-US" sz="2800" b="1" dirty="0" smtClean="0">
                <a:solidFill>
                  <a:srgbClr val="FF0000"/>
                </a:solidFill>
              </a:rPr>
              <a:t> </a:t>
            </a:r>
            <a:r>
              <a:rPr lang="en-US" sz="2800" b="1" u="sng" dirty="0" smtClean="0">
                <a:solidFill>
                  <a:srgbClr val="FF0000"/>
                </a:solidFill>
              </a:rPr>
              <a:t>is a</a:t>
            </a:r>
            <a:r>
              <a:rPr lang="en-US" sz="2800" b="1" dirty="0" smtClean="0">
                <a:solidFill>
                  <a:srgbClr val="FF0000"/>
                </a:solidFill>
              </a:rPr>
              <a:t> Dipteran”</a:t>
            </a:r>
          </a:p>
        </p:txBody>
      </p:sp>
      <p:sp>
        <p:nvSpPr>
          <p:cNvPr id="4" name="TextBox 3"/>
          <p:cNvSpPr txBox="1"/>
          <p:nvPr/>
        </p:nvSpPr>
        <p:spPr>
          <a:xfrm>
            <a:off x="1415845" y="811161"/>
            <a:ext cx="6888617" cy="584775"/>
          </a:xfrm>
          <a:prstGeom prst="rect">
            <a:avLst/>
          </a:prstGeom>
          <a:noFill/>
        </p:spPr>
        <p:txBody>
          <a:bodyPr wrap="none" rtlCol="0">
            <a:spAutoFit/>
          </a:bodyPr>
          <a:lstStyle/>
          <a:p>
            <a:r>
              <a:rPr lang="en-US" sz="3200" b="1" dirty="0" smtClean="0"/>
              <a:t>UML example of inheritance in benthos</a:t>
            </a:r>
            <a:endParaRPr lang="en-US" sz="3200" b="1" dirty="0"/>
          </a:p>
        </p:txBody>
      </p:sp>
      <p:sp>
        <p:nvSpPr>
          <p:cNvPr id="5" name="TextBox 4"/>
          <p:cNvSpPr txBox="1"/>
          <p:nvPr/>
        </p:nvSpPr>
        <p:spPr>
          <a:xfrm>
            <a:off x="2197509" y="1843559"/>
            <a:ext cx="2125069" cy="584775"/>
          </a:xfrm>
          <a:prstGeom prst="rect">
            <a:avLst/>
          </a:prstGeom>
          <a:noFill/>
        </p:spPr>
        <p:txBody>
          <a:bodyPr wrap="none" rtlCol="0">
            <a:spAutoFit/>
          </a:bodyPr>
          <a:lstStyle/>
          <a:p>
            <a:r>
              <a:rPr lang="en-US" sz="3200" dirty="0" smtClean="0"/>
              <a:t>Inheritance</a:t>
            </a:r>
          </a:p>
        </p:txBody>
      </p:sp>
      <p:sp>
        <p:nvSpPr>
          <p:cNvPr id="8" name="Rectangle 7"/>
          <p:cNvSpPr/>
          <p:nvPr/>
        </p:nvSpPr>
        <p:spPr>
          <a:xfrm>
            <a:off x="2529998" y="4491980"/>
            <a:ext cx="1460090" cy="1115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Tipula</a:t>
            </a:r>
            <a:endParaRPr lang="en-US" sz="2400" dirty="0">
              <a:solidFill>
                <a:schemeClr val="tx1"/>
              </a:solidFill>
            </a:endParaRPr>
          </a:p>
        </p:txBody>
      </p:sp>
      <p:grpSp>
        <p:nvGrpSpPr>
          <p:cNvPr id="47" name="Group 46"/>
          <p:cNvGrpSpPr/>
          <p:nvPr/>
        </p:nvGrpSpPr>
        <p:grpSpPr>
          <a:xfrm>
            <a:off x="2529998" y="2642101"/>
            <a:ext cx="1460090" cy="1849879"/>
            <a:chOff x="2529998" y="2642101"/>
            <a:chExt cx="1460090" cy="1849879"/>
          </a:xfrm>
        </p:grpSpPr>
        <p:sp>
          <p:nvSpPr>
            <p:cNvPr id="7" name="Rectangle 6"/>
            <p:cNvSpPr/>
            <p:nvPr/>
          </p:nvSpPr>
          <p:spPr>
            <a:xfrm>
              <a:off x="2529998" y="2642101"/>
              <a:ext cx="1460090"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Diptera</a:t>
              </a:r>
              <a:endParaRPr lang="en-US" sz="2400" i="1" dirty="0">
                <a:solidFill>
                  <a:schemeClr val="tx1"/>
                </a:solidFill>
              </a:endParaRPr>
            </a:p>
          </p:txBody>
        </p:sp>
        <p:grpSp>
          <p:nvGrpSpPr>
            <p:cNvPr id="14" name="Group 13"/>
            <p:cNvGrpSpPr/>
            <p:nvPr/>
          </p:nvGrpSpPr>
          <p:grpSpPr>
            <a:xfrm>
              <a:off x="3173689" y="3779141"/>
              <a:ext cx="174351" cy="712839"/>
              <a:chOff x="3173689" y="3746090"/>
              <a:chExt cx="174351" cy="712839"/>
            </a:xfrm>
          </p:grpSpPr>
          <p:sp>
            <p:nvSpPr>
              <p:cNvPr id="11" name="Isosceles Triangle 10"/>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8" idx="0"/>
                <a:endCxn id="11" idx="3"/>
              </p:cNvCxnSpPr>
              <p:nvPr/>
            </p:nvCxnSpPr>
            <p:spPr>
              <a:xfrm flipV="1">
                <a:off x="3260043" y="3926807"/>
                <a:ext cx="822" cy="53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20" name="Picture 2" descr="crane fly larva - Tipula abdominal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510" y="5359248"/>
            <a:ext cx="2692162" cy="1124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59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5" y="811161"/>
            <a:ext cx="6888617" cy="584775"/>
          </a:xfrm>
          <a:prstGeom prst="rect">
            <a:avLst/>
          </a:prstGeom>
          <a:noFill/>
        </p:spPr>
        <p:txBody>
          <a:bodyPr wrap="none" rtlCol="0">
            <a:spAutoFit/>
          </a:bodyPr>
          <a:lstStyle/>
          <a:p>
            <a:r>
              <a:rPr lang="en-US" sz="3200" b="1" dirty="0" smtClean="0"/>
              <a:t>UML example of inheritance in benthos</a:t>
            </a:r>
            <a:endParaRPr lang="en-US" sz="3200" b="1" dirty="0"/>
          </a:p>
        </p:txBody>
      </p:sp>
      <p:sp>
        <p:nvSpPr>
          <p:cNvPr id="8" name="Rectangle 7"/>
          <p:cNvSpPr/>
          <p:nvPr/>
        </p:nvSpPr>
        <p:spPr>
          <a:xfrm>
            <a:off x="2529998" y="4491980"/>
            <a:ext cx="1460090" cy="1115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Tipula</a:t>
            </a:r>
            <a:endParaRPr lang="en-US" sz="2400" dirty="0">
              <a:solidFill>
                <a:schemeClr val="tx1"/>
              </a:solidFill>
            </a:endParaRPr>
          </a:p>
        </p:txBody>
      </p:sp>
      <p:grpSp>
        <p:nvGrpSpPr>
          <p:cNvPr id="47" name="Group 46"/>
          <p:cNvGrpSpPr/>
          <p:nvPr/>
        </p:nvGrpSpPr>
        <p:grpSpPr>
          <a:xfrm>
            <a:off x="2529998" y="2642101"/>
            <a:ext cx="1460090" cy="1849879"/>
            <a:chOff x="2529998" y="2642101"/>
            <a:chExt cx="1460090" cy="1849879"/>
          </a:xfrm>
        </p:grpSpPr>
        <p:sp>
          <p:nvSpPr>
            <p:cNvPr id="7" name="Rectangle 6"/>
            <p:cNvSpPr/>
            <p:nvPr/>
          </p:nvSpPr>
          <p:spPr>
            <a:xfrm>
              <a:off x="2529998" y="2642101"/>
              <a:ext cx="1460090"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Diptera</a:t>
              </a:r>
              <a:endParaRPr lang="en-US" sz="2400" i="1" dirty="0">
                <a:solidFill>
                  <a:schemeClr val="tx1"/>
                </a:solidFill>
              </a:endParaRPr>
            </a:p>
          </p:txBody>
        </p:sp>
        <p:grpSp>
          <p:nvGrpSpPr>
            <p:cNvPr id="14" name="Group 13"/>
            <p:cNvGrpSpPr/>
            <p:nvPr/>
          </p:nvGrpSpPr>
          <p:grpSpPr>
            <a:xfrm>
              <a:off x="3173689" y="3779141"/>
              <a:ext cx="174351" cy="712839"/>
              <a:chOff x="3173689" y="3746090"/>
              <a:chExt cx="174351" cy="712839"/>
            </a:xfrm>
          </p:grpSpPr>
          <p:sp>
            <p:nvSpPr>
              <p:cNvPr id="11" name="Isosceles Triangle 10"/>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8" idx="0"/>
                <a:endCxn id="11" idx="3"/>
              </p:cNvCxnSpPr>
              <p:nvPr/>
            </p:nvCxnSpPr>
            <p:spPr>
              <a:xfrm flipV="1">
                <a:off x="3260043" y="3926807"/>
                <a:ext cx="822" cy="53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5" name="TextBox 44"/>
          <p:cNvSpPr txBox="1"/>
          <p:nvPr/>
        </p:nvSpPr>
        <p:spPr>
          <a:xfrm>
            <a:off x="9478867" y="3654682"/>
            <a:ext cx="3058539" cy="954107"/>
          </a:xfrm>
          <a:prstGeom prst="rect">
            <a:avLst/>
          </a:prstGeom>
          <a:noFill/>
        </p:spPr>
        <p:txBody>
          <a:bodyPr wrap="square" rtlCol="0">
            <a:spAutoFit/>
          </a:bodyPr>
          <a:lstStyle/>
          <a:p>
            <a:r>
              <a:rPr lang="en-US" sz="2800" b="1" dirty="0" smtClean="0">
                <a:solidFill>
                  <a:srgbClr val="FF0000"/>
                </a:solidFill>
              </a:rPr>
              <a:t>“</a:t>
            </a:r>
            <a:r>
              <a:rPr lang="en-US" sz="2800" b="1" dirty="0" err="1" smtClean="0">
                <a:solidFill>
                  <a:srgbClr val="FF0000"/>
                </a:solidFill>
              </a:rPr>
              <a:t>Gammarus</a:t>
            </a:r>
            <a:r>
              <a:rPr lang="en-US" sz="2800" b="1" dirty="0" smtClean="0">
                <a:solidFill>
                  <a:srgbClr val="FF0000"/>
                </a:solidFill>
              </a:rPr>
              <a:t> is an Amphipod”</a:t>
            </a:r>
          </a:p>
        </p:txBody>
      </p:sp>
      <p:grpSp>
        <p:nvGrpSpPr>
          <p:cNvPr id="22" name="Group 21"/>
          <p:cNvGrpSpPr/>
          <p:nvPr/>
        </p:nvGrpSpPr>
        <p:grpSpPr>
          <a:xfrm>
            <a:off x="8464523" y="2642101"/>
            <a:ext cx="1622726" cy="1849879"/>
            <a:chOff x="2448679" y="2642101"/>
            <a:chExt cx="1622726" cy="1849879"/>
          </a:xfrm>
        </p:grpSpPr>
        <p:sp>
          <p:nvSpPr>
            <p:cNvPr id="23" name="Rectangle 22"/>
            <p:cNvSpPr/>
            <p:nvPr/>
          </p:nvSpPr>
          <p:spPr>
            <a:xfrm>
              <a:off x="2448679" y="2642101"/>
              <a:ext cx="1622726"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Amphipoda</a:t>
              </a:r>
              <a:endParaRPr lang="en-US" sz="2400" i="1" dirty="0">
                <a:solidFill>
                  <a:schemeClr val="tx1"/>
                </a:solidFill>
              </a:endParaRPr>
            </a:p>
          </p:txBody>
        </p:sp>
        <p:grpSp>
          <p:nvGrpSpPr>
            <p:cNvPr id="24" name="Group 23"/>
            <p:cNvGrpSpPr/>
            <p:nvPr/>
          </p:nvGrpSpPr>
          <p:grpSpPr>
            <a:xfrm>
              <a:off x="3173689" y="3779141"/>
              <a:ext cx="174351" cy="712839"/>
              <a:chOff x="3173689" y="3746090"/>
              <a:chExt cx="174351" cy="712839"/>
            </a:xfrm>
          </p:grpSpPr>
          <p:sp>
            <p:nvSpPr>
              <p:cNvPr id="25" name="Isosceles Triangle 24"/>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27" idx="0"/>
                <a:endCxn id="25" idx="3"/>
              </p:cNvCxnSpPr>
              <p:nvPr/>
            </p:nvCxnSpPr>
            <p:spPr>
              <a:xfrm flipV="1">
                <a:off x="3260043" y="3926807"/>
                <a:ext cx="822" cy="53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7" name="Rectangle 26"/>
          <p:cNvSpPr/>
          <p:nvPr/>
        </p:nvSpPr>
        <p:spPr>
          <a:xfrm>
            <a:off x="8492066" y="4491980"/>
            <a:ext cx="1567641" cy="1115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Gammarus</a:t>
            </a:r>
            <a:endParaRPr lang="en-US" sz="2400" dirty="0">
              <a:solidFill>
                <a:schemeClr val="tx1"/>
              </a:solidFill>
            </a:endParaRPr>
          </a:p>
        </p:txBody>
      </p:sp>
      <p:pic>
        <p:nvPicPr>
          <p:cNvPr id="35" name="Picture 34"/>
          <p:cNvPicPr>
            <a:picLocks noChangeAspect="1"/>
          </p:cNvPicPr>
          <p:nvPr/>
        </p:nvPicPr>
        <p:blipFill>
          <a:blip r:embed="rId3"/>
          <a:stretch>
            <a:fillRect/>
          </a:stretch>
        </p:blipFill>
        <p:spPr>
          <a:xfrm>
            <a:off x="9631267" y="5315180"/>
            <a:ext cx="2095500" cy="1295400"/>
          </a:xfrm>
          <a:prstGeom prst="rect">
            <a:avLst/>
          </a:prstGeom>
        </p:spPr>
      </p:pic>
      <p:pic>
        <p:nvPicPr>
          <p:cNvPr id="1026" name="Picture 2" descr="crane fly larva - Tipula abdominal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510" y="5359248"/>
            <a:ext cx="2692162" cy="1124939"/>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989691" y="3615379"/>
            <a:ext cx="2197508" cy="954107"/>
          </a:xfrm>
          <a:prstGeom prst="rect">
            <a:avLst/>
          </a:prstGeom>
          <a:noFill/>
        </p:spPr>
        <p:txBody>
          <a:bodyPr wrap="square" rtlCol="0">
            <a:spAutoFit/>
          </a:bodyPr>
          <a:lstStyle/>
          <a:p>
            <a:r>
              <a:rPr lang="en-US" sz="2800" b="1" dirty="0" smtClean="0">
                <a:solidFill>
                  <a:srgbClr val="FF0000"/>
                </a:solidFill>
              </a:rPr>
              <a:t>“</a:t>
            </a:r>
            <a:r>
              <a:rPr lang="en-US" sz="2800" b="1" dirty="0" err="1" smtClean="0">
                <a:solidFill>
                  <a:srgbClr val="FF0000"/>
                </a:solidFill>
              </a:rPr>
              <a:t>Tipula</a:t>
            </a:r>
            <a:r>
              <a:rPr lang="en-US" sz="2800" b="1" dirty="0" smtClean="0">
                <a:solidFill>
                  <a:srgbClr val="FF0000"/>
                </a:solidFill>
              </a:rPr>
              <a:t> is a Dipteran”</a:t>
            </a:r>
          </a:p>
        </p:txBody>
      </p:sp>
    </p:spTree>
    <p:extLst>
      <p:ext uri="{BB962C8B-B14F-4D97-AF65-F5344CB8AC3E}">
        <p14:creationId xmlns:p14="http://schemas.microsoft.com/office/powerpoint/2010/main" val="15532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5" y="811161"/>
            <a:ext cx="6888617" cy="584775"/>
          </a:xfrm>
          <a:prstGeom prst="rect">
            <a:avLst/>
          </a:prstGeom>
          <a:noFill/>
        </p:spPr>
        <p:txBody>
          <a:bodyPr wrap="none" rtlCol="0">
            <a:spAutoFit/>
          </a:bodyPr>
          <a:lstStyle/>
          <a:p>
            <a:r>
              <a:rPr lang="en-US" sz="3200" b="1" dirty="0" smtClean="0"/>
              <a:t>UML example of inheritance in benthos</a:t>
            </a:r>
            <a:endParaRPr lang="en-US" sz="3200" b="1" dirty="0"/>
          </a:p>
        </p:txBody>
      </p:sp>
      <p:sp>
        <p:nvSpPr>
          <p:cNvPr id="8" name="Rectangle 7"/>
          <p:cNvSpPr/>
          <p:nvPr/>
        </p:nvSpPr>
        <p:spPr>
          <a:xfrm>
            <a:off x="2529998" y="4491980"/>
            <a:ext cx="1460090" cy="111560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Tipula</a:t>
            </a:r>
            <a:endParaRPr lang="en-US" sz="2400" dirty="0">
              <a:solidFill>
                <a:schemeClr val="tx1"/>
              </a:solidFill>
            </a:endParaRPr>
          </a:p>
        </p:txBody>
      </p:sp>
      <p:grpSp>
        <p:nvGrpSpPr>
          <p:cNvPr id="22" name="Group 21"/>
          <p:cNvGrpSpPr/>
          <p:nvPr/>
        </p:nvGrpSpPr>
        <p:grpSpPr>
          <a:xfrm>
            <a:off x="8464523" y="2642101"/>
            <a:ext cx="1622726" cy="1849879"/>
            <a:chOff x="2448679" y="2642101"/>
            <a:chExt cx="1622726" cy="1849879"/>
          </a:xfrm>
        </p:grpSpPr>
        <p:sp>
          <p:nvSpPr>
            <p:cNvPr id="23" name="Rectangle 22"/>
            <p:cNvSpPr/>
            <p:nvPr/>
          </p:nvSpPr>
          <p:spPr>
            <a:xfrm>
              <a:off x="2448679" y="2642101"/>
              <a:ext cx="1622726"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Amphipoda</a:t>
              </a:r>
              <a:endParaRPr lang="en-US" sz="2400" i="1" dirty="0">
                <a:solidFill>
                  <a:schemeClr val="tx1"/>
                </a:solidFill>
              </a:endParaRPr>
            </a:p>
          </p:txBody>
        </p:sp>
        <p:grpSp>
          <p:nvGrpSpPr>
            <p:cNvPr id="24" name="Group 23"/>
            <p:cNvGrpSpPr/>
            <p:nvPr/>
          </p:nvGrpSpPr>
          <p:grpSpPr>
            <a:xfrm>
              <a:off x="3173689" y="3779141"/>
              <a:ext cx="174351" cy="712839"/>
              <a:chOff x="3173689" y="3746090"/>
              <a:chExt cx="174351" cy="712839"/>
            </a:xfrm>
          </p:grpSpPr>
          <p:sp>
            <p:nvSpPr>
              <p:cNvPr id="25" name="Isosceles Triangle 24"/>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27" idx="0"/>
                <a:endCxn id="25" idx="3"/>
              </p:cNvCxnSpPr>
              <p:nvPr/>
            </p:nvCxnSpPr>
            <p:spPr>
              <a:xfrm flipV="1">
                <a:off x="3260043" y="3926807"/>
                <a:ext cx="822" cy="53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 name="Rectangle 16"/>
          <p:cNvSpPr/>
          <p:nvPr/>
        </p:nvSpPr>
        <p:spPr>
          <a:xfrm>
            <a:off x="5359805" y="1692814"/>
            <a:ext cx="1702153"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Arthropoda</a:t>
            </a:r>
            <a:endParaRPr lang="en-US" sz="2400" i="1" dirty="0">
              <a:solidFill>
                <a:schemeClr val="tx1"/>
              </a:solidFill>
            </a:endParaRPr>
          </a:p>
        </p:txBody>
      </p:sp>
      <p:grpSp>
        <p:nvGrpSpPr>
          <p:cNvPr id="28" name="Group 27"/>
          <p:cNvGrpSpPr/>
          <p:nvPr/>
        </p:nvGrpSpPr>
        <p:grpSpPr>
          <a:xfrm rot="17627710">
            <a:off x="7468280" y="1837043"/>
            <a:ext cx="572433" cy="1440915"/>
            <a:chOff x="3106341" y="3931541"/>
            <a:chExt cx="572433" cy="1440915"/>
          </a:xfrm>
        </p:grpSpPr>
        <p:sp>
          <p:nvSpPr>
            <p:cNvPr id="29" name="Isosceles Triangle 28"/>
            <p:cNvSpPr/>
            <p:nvPr/>
          </p:nvSpPr>
          <p:spPr>
            <a:xfrm>
              <a:off x="3326089" y="3931541"/>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endCxn id="29" idx="3"/>
            </p:cNvCxnSpPr>
            <p:nvPr/>
          </p:nvCxnSpPr>
          <p:spPr>
            <a:xfrm rot="3972290" flipH="1" flipV="1">
              <a:off x="2794792" y="4488473"/>
              <a:ext cx="1195532" cy="5724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Rectangle 26"/>
          <p:cNvSpPr/>
          <p:nvPr/>
        </p:nvSpPr>
        <p:spPr>
          <a:xfrm>
            <a:off x="8492066" y="4491980"/>
            <a:ext cx="1567641" cy="111560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Gammarus</a:t>
            </a:r>
            <a:endParaRPr lang="en-US" sz="2400" dirty="0">
              <a:solidFill>
                <a:schemeClr val="tx1"/>
              </a:solidFill>
            </a:endParaRPr>
          </a:p>
        </p:txBody>
      </p:sp>
      <p:grpSp>
        <p:nvGrpSpPr>
          <p:cNvPr id="35" name="Group 34"/>
          <p:cNvGrpSpPr/>
          <p:nvPr/>
        </p:nvGrpSpPr>
        <p:grpSpPr>
          <a:xfrm rot="3764106">
            <a:off x="4388778" y="1820655"/>
            <a:ext cx="572433" cy="1440915"/>
            <a:chOff x="3106341" y="3931541"/>
            <a:chExt cx="572433" cy="1440915"/>
          </a:xfrm>
        </p:grpSpPr>
        <p:sp>
          <p:nvSpPr>
            <p:cNvPr id="36" name="Isosceles Triangle 35"/>
            <p:cNvSpPr/>
            <p:nvPr/>
          </p:nvSpPr>
          <p:spPr>
            <a:xfrm>
              <a:off x="3326089" y="3931541"/>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endCxn id="36" idx="3"/>
            </p:cNvCxnSpPr>
            <p:nvPr/>
          </p:nvCxnSpPr>
          <p:spPr>
            <a:xfrm rot="3972290" flipH="1" flipV="1">
              <a:off x="2794792" y="4488473"/>
              <a:ext cx="1195532" cy="5724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2529998" y="2642101"/>
            <a:ext cx="1460090" cy="1849879"/>
            <a:chOff x="2529998" y="2642101"/>
            <a:chExt cx="1460090" cy="1849879"/>
          </a:xfrm>
        </p:grpSpPr>
        <p:sp>
          <p:nvSpPr>
            <p:cNvPr id="7" name="Rectangle 6"/>
            <p:cNvSpPr/>
            <p:nvPr/>
          </p:nvSpPr>
          <p:spPr>
            <a:xfrm>
              <a:off x="2529998" y="2642101"/>
              <a:ext cx="1460090" cy="110399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Diptera</a:t>
              </a:r>
              <a:endParaRPr lang="en-US" sz="2400" i="1" dirty="0">
                <a:solidFill>
                  <a:schemeClr val="tx1"/>
                </a:solidFill>
              </a:endParaRPr>
            </a:p>
          </p:txBody>
        </p:sp>
        <p:grpSp>
          <p:nvGrpSpPr>
            <p:cNvPr id="14" name="Group 13"/>
            <p:cNvGrpSpPr/>
            <p:nvPr/>
          </p:nvGrpSpPr>
          <p:grpSpPr>
            <a:xfrm>
              <a:off x="3173689" y="3779141"/>
              <a:ext cx="174351" cy="712839"/>
              <a:chOff x="3173689" y="3746090"/>
              <a:chExt cx="174351" cy="712839"/>
            </a:xfrm>
          </p:grpSpPr>
          <p:sp>
            <p:nvSpPr>
              <p:cNvPr id="11" name="Isosceles Triangle 10"/>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8" idx="0"/>
                <a:endCxn id="11" idx="3"/>
              </p:cNvCxnSpPr>
              <p:nvPr/>
            </p:nvCxnSpPr>
            <p:spPr>
              <a:xfrm flipV="1">
                <a:off x="3260043" y="3926807"/>
                <a:ext cx="822" cy="53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51" name="Picture 50"/>
          <p:cNvPicPr>
            <a:picLocks noChangeAspect="1"/>
          </p:cNvPicPr>
          <p:nvPr/>
        </p:nvPicPr>
        <p:blipFill>
          <a:blip r:embed="rId3"/>
          <a:stretch>
            <a:fillRect/>
          </a:stretch>
        </p:blipFill>
        <p:spPr>
          <a:xfrm>
            <a:off x="9631267" y="5315180"/>
            <a:ext cx="2095500" cy="1295400"/>
          </a:xfrm>
          <a:prstGeom prst="rect">
            <a:avLst/>
          </a:prstGeom>
        </p:spPr>
      </p:pic>
      <p:pic>
        <p:nvPicPr>
          <p:cNvPr id="52" name="Picture 2" descr="crane fly larva - Tipula abdominal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510" y="5359248"/>
            <a:ext cx="2692162" cy="1124939"/>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3260043" y="5535561"/>
            <a:ext cx="3454600" cy="523220"/>
          </a:xfrm>
          <a:prstGeom prst="rect">
            <a:avLst/>
          </a:prstGeom>
          <a:noFill/>
        </p:spPr>
        <p:txBody>
          <a:bodyPr wrap="none" rtlCol="0">
            <a:spAutoFit/>
          </a:bodyPr>
          <a:lstStyle/>
          <a:p>
            <a:r>
              <a:rPr lang="en-US" sz="2800" b="1" dirty="0" smtClean="0">
                <a:solidFill>
                  <a:srgbClr val="FF0000"/>
                </a:solidFill>
              </a:rPr>
              <a:t>“</a:t>
            </a:r>
            <a:r>
              <a:rPr lang="en-US" sz="2800" b="1" dirty="0" err="1" smtClean="0">
                <a:solidFill>
                  <a:srgbClr val="FF0000"/>
                </a:solidFill>
              </a:rPr>
              <a:t>Tipula</a:t>
            </a:r>
            <a:r>
              <a:rPr lang="en-US" sz="2800" b="1" dirty="0" smtClean="0">
                <a:solidFill>
                  <a:srgbClr val="FF0000"/>
                </a:solidFill>
              </a:rPr>
              <a:t> is a Shredder”</a:t>
            </a:r>
          </a:p>
        </p:txBody>
      </p:sp>
      <p:sp>
        <p:nvSpPr>
          <p:cNvPr id="54" name="TextBox 53"/>
          <p:cNvSpPr txBox="1"/>
          <p:nvPr/>
        </p:nvSpPr>
        <p:spPr>
          <a:xfrm>
            <a:off x="4254524" y="5990015"/>
            <a:ext cx="4151136" cy="523220"/>
          </a:xfrm>
          <a:prstGeom prst="rect">
            <a:avLst/>
          </a:prstGeom>
          <a:noFill/>
        </p:spPr>
        <p:txBody>
          <a:bodyPr wrap="none" rtlCol="0">
            <a:spAutoFit/>
          </a:bodyPr>
          <a:lstStyle/>
          <a:p>
            <a:r>
              <a:rPr lang="en-US" sz="2800" b="1" dirty="0" smtClean="0">
                <a:solidFill>
                  <a:srgbClr val="FF0000"/>
                </a:solidFill>
              </a:rPr>
              <a:t>“</a:t>
            </a:r>
            <a:r>
              <a:rPr lang="en-US" sz="2800" b="1" dirty="0" err="1" smtClean="0">
                <a:solidFill>
                  <a:srgbClr val="FF0000"/>
                </a:solidFill>
              </a:rPr>
              <a:t>Gammarus</a:t>
            </a:r>
            <a:r>
              <a:rPr lang="en-US" sz="2800" b="1" dirty="0" smtClean="0">
                <a:solidFill>
                  <a:srgbClr val="FF0000"/>
                </a:solidFill>
              </a:rPr>
              <a:t> is a Shredder”</a:t>
            </a:r>
          </a:p>
        </p:txBody>
      </p:sp>
      <p:grpSp>
        <p:nvGrpSpPr>
          <p:cNvPr id="68" name="Group 67"/>
          <p:cNvGrpSpPr/>
          <p:nvPr/>
        </p:nvGrpSpPr>
        <p:grpSpPr>
          <a:xfrm>
            <a:off x="3990088" y="3161377"/>
            <a:ext cx="4501978" cy="1899423"/>
            <a:chOff x="3990088" y="3161377"/>
            <a:chExt cx="4501978" cy="1899423"/>
          </a:xfrm>
        </p:grpSpPr>
        <p:sp>
          <p:nvSpPr>
            <p:cNvPr id="31" name="Rectangle 30"/>
            <p:cNvSpPr/>
            <p:nvPr/>
          </p:nvSpPr>
          <p:spPr>
            <a:xfrm>
              <a:off x="4487074" y="3161377"/>
              <a:ext cx="1702153"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i="1" dirty="0" smtClean="0">
                  <a:solidFill>
                    <a:schemeClr val="tx1"/>
                  </a:solidFill>
                </a:rPr>
                <a:t>&lt;&lt;interface&gt;&gt;</a:t>
              </a:r>
            </a:p>
            <a:p>
              <a:pPr algn="ctr"/>
              <a:r>
                <a:rPr lang="en-US" sz="2000" i="1" dirty="0" smtClean="0">
                  <a:solidFill>
                    <a:schemeClr val="tx1"/>
                  </a:solidFill>
                </a:rPr>
                <a:t>Shredder</a:t>
              </a:r>
              <a:endParaRPr lang="en-US" sz="2000" i="1" dirty="0">
                <a:solidFill>
                  <a:schemeClr val="tx1"/>
                </a:solidFill>
              </a:endParaRPr>
            </a:p>
          </p:txBody>
        </p:sp>
        <p:grpSp>
          <p:nvGrpSpPr>
            <p:cNvPr id="21" name="Group 20"/>
            <p:cNvGrpSpPr/>
            <p:nvPr/>
          </p:nvGrpSpPr>
          <p:grpSpPr>
            <a:xfrm>
              <a:off x="3990088" y="4281346"/>
              <a:ext cx="901282" cy="779454"/>
              <a:chOff x="3990088" y="4281346"/>
              <a:chExt cx="901282" cy="779454"/>
            </a:xfrm>
          </p:grpSpPr>
          <p:sp>
            <p:nvSpPr>
              <p:cNvPr id="38" name="Isosceles Triangle 37"/>
              <p:cNvSpPr/>
              <p:nvPr/>
            </p:nvSpPr>
            <p:spPr>
              <a:xfrm>
                <a:off x="4717019" y="4281346"/>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Elbow Connector 19"/>
              <p:cNvCxnSpPr>
                <a:endCxn id="38" idx="3"/>
              </p:cNvCxnSpPr>
              <p:nvPr/>
            </p:nvCxnSpPr>
            <p:spPr>
              <a:xfrm flipV="1">
                <a:off x="3990088" y="4462063"/>
                <a:ext cx="814107" cy="598737"/>
              </a:xfrm>
              <a:prstGeom prst="bentConnector2">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5719872" y="4281346"/>
              <a:ext cx="2772194" cy="768437"/>
              <a:chOff x="4717019" y="4270329"/>
              <a:chExt cx="2772194" cy="768437"/>
            </a:xfrm>
          </p:grpSpPr>
          <p:sp>
            <p:nvSpPr>
              <p:cNvPr id="42" name="Isosceles Triangle 41"/>
              <p:cNvSpPr/>
              <p:nvPr/>
            </p:nvSpPr>
            <p:spPr>
              <a:xfrm>
                <a:off x="4717019" y="4270329"/>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Elbow Connector 42"/>
              <p:cNvCxnSpPr>
                <a:stCxn id="27" idx="1"/>
                <a:endCxn id="42" idx="3"/>
              </p:cNvCxnSpPr>
              <p:nvPr/>
            </p:nvCxnSpPr>
            <p:spPr>
              <a:xfrm rot="10800000">
                <a:off x="4804195" y="4451046"/>
                <a:ext cx="2685018" cy="587720"/>
              </a:xfrm>
              <a:prstGeom prst="bentConnector2">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58" name="Straight Connector 57"/>
            <p:cNvCxnSpPr/>
            <p:nvPr/>
          </p:nvCxnSpPr>
          <p:spPr>
            <a:xfrm>
              <a:off x="4487074" y="3834757"/>
              <a:ext cx="1702153" cy="1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480724" y="3936357"/>
              <a:ext cx="1702153" cy="1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444599" y="3890899"/>
              <a:ext cx="1704179" cy="400110"/>
            </a:xfrm>
            <a:prstGeom prst="rect">
              <a:avLst/>
            </a:prstGeom>
            <a:noFill/>
          </p:spPr>
          <p:txBody>
            <a:bodyPr wrap="square" rtlCol="0">
              <a:spAutoFit/>
            </a:bodyPr>
            <a:lstStyle/>
            <a:p>
              <a:r>
                <a:rPr lang="en-US" sz="2000" dirty="0" smtClean="0"/>
                <a:t>Shred method</a:t>
              </a:r>
            </a:p>
          </p:txBody>
        </p:sp>
      </p:grpSp>
      <p:grpSp>
        <p:nvGrpSpPr>
          <p:cNvPr id="70" name="Group 69"/>
          <p:cNvGrpSpPr/>
          <p:nvPr/>
        </p:nvGrpSpPr>
        <p:grpSpPr>
          <a:xfrm>
            <a:off x="6428023" y="3161377"/>
            <a:ext cx="2041720" cy="1624464"/>
            <a:chOff x="6428023" y="3161377"/>
            <a:chExt cx="2041720" cy="1624464"/>
          </a:xfrm>
        </p:grpSpPr>
        <p:sp>
          <p:nvSpPr>
            <p:cNvPr id="48" name="Isosceles Triangle 47"/>
            <p:cNvSpPr/>
            <p:nvPr/>
          </p:nvSpPr>
          <p:spPr>
            <a:xfrm>
              <a:off x="6827885" y="4281346"/>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428023" y="3161377"/>
              <a:ext cx="2041720" cy="1624464"/>
              <a:chOff x="6428023" y="3161377"/>
              <a:chExt cx="2041720" cy="1624464"/>
            </a:xfrm>
          </p:grpSpPr>
          <p:sp>
            <p:nvSpPr>
              <p:cNvPr id="46" name="Rectangle 45"/>
              <p:cNvSpPr/>
              <p:nvPr/>
            </p:nvSpPr>
            <p:spPr>
              <a:xfrm>
                <a:off x="6455574" y="3161377"/>
                <a:ext cx="1702153"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i="1" dirty="0" smtClean="0">
                    <a:solidFill>
                      <a:schemeClr val="tx1"/>
                    </a:solidFill>
                  </a:rPr>
                  <a:t>&lt;&lt;interface&gt;&gt;</a:t>
                </a:r>
              </a:p>
              <a:p>
                <a:pPr algn="ctr"/>
                <a:r>
                  <a:rPr lang="en-US" sz="2000" i="1" dirty="0" smtClean="0">
                    <a:solidFill>
                      <a:schemeClr val="tx1"/>
                    </a:solidFill>
                  </a:rPr>
                  <a:t>Collector</a:t>
                </a:r>
                <a:endParaRPr lang="en-US" sz="2000" i="1" dirty="0">
                  <a:solidFill>
                    <a:schemeClr val="tx1"/>
                  </a:solidFill>
                </a:endParaRPr>
              </a:p>
            </p:txBody>
          </p:sp>
          <p:cxnSp>
            <p:nvCxnSpPr>
              <p:cNvPr id="49" name="Elbow Connector 48"/>
              <p:cNvCxnSpPr>
                <a:endCxn id="48" idx="3"/>
              </p:cNvCxnSpPr>
              <p:nvPr/>
            </p:nvCxnSpPr>
            <p:spPr>
              <a:xfrm rot="10800000">
                <a:off x="6915061" y="4462064"/>
                <a:ext cx="1554682" cy="323777"/>
              </a:xfrm>
              <a:prstGeom prst="bentConnector2">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470498" y="3833907"/>
                <a:ext cx="1702153" cy="1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464148" y="3935507"/>
                <a:ext cx="1702153" cy="1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6428023" y="3890049"/>
                <a:ext cx="1845011" cy="400110"/>
              </a:xfrm>
              <a:prstGeom prst="rect">
                <a:avLst/>
              </a:prstGeom>
              <a:noFill/>
            </p:spPr>
            <p:txBody>
              <a:bodyPr wrap="square" rtlCol="0">
                <a:spAutoFit/>
              </a:bodyPr>
              <a:lstStyle/>
              <a:p>
                <a:r>
                  <a:rPr lang="en-US" sz="2000" dirty="0" smtClean="0"/>
                  <a:t>Collect method</a:t>
                </a:r>
              </a:p>
            </p:txBody>
          </p:sp>
        </p:grpSp>
      </p:grpSp>
      <p:sp>
        <p:nvSpPr>
          <p:cNvPr id="50" name="TextBox 49"/>
          <p:cNvSpPr txBox="1"/>
          <p:nvPr/>
        </p:nvSpPr>
        <p:spPr>
          <a:xfrm>
            <a:off x="4254524" y="6334780"/>
            <a:ext cx="4122795" cy="523220"/>
          </a:xfrm>
          <a:prstGeom prst="rect">
            <a:avLst/>
          </a:prstGeom>
          <a:noFill/>
        </p:spPr>
        <p:txBody>
          <a:bodyPr wrap="none" rtlCol="0">
            <a:spAutoFit/>
          </a:bodyPr>
          <a:lstStyle/>
          <a:p>
            <a:r>
              <a:rPr lang="en-US" sz="2800" b="1" dirty="0" smtClean="0">
                <a:solidFill>
                  <a:srgbClr val="FF0000"/>
                </a:solidFill>
              </a:rPr>
              <a:t>“</a:t>
            </a:r>
            <a:r>
              <a:rPr lang="en-US" sz="2800" b="1" dirty="0" err="1" smtClean="0">
                <a:solidFill>
                  <a:srgbClr val="FF0000"/>
                </a:solidFill>
              </a:rPr>
              <a:t>Gammarus</a:t>
            </a:r>
            <a:r>
              <a:rPr lang="en-US" sz="2800" b="1" dirty="0" smtClean="0">
                <a:solidFill>
                  <a:srgbClr val="FF0000"/>
                </a:solidFill>
              </a:rPr>
              <a:t> is a Collector”</a:t>
            </a:r>
          </a:p>
        </p:txBody>
      </p:sp>
      <p:sp>
        <p:nvSpPr>
          <p:cNvPr id="61" name="TextBox 60"/>
          <p:cNvSpPr txBox="1"/>
          <p:nvPr/>
        </p:nvSpPr>
        <p:spPr>
          <a:xfrm>
            <a:off x="9478867" y="3654682"/>
            <a:ext cx="3058539" cy="954107"/>
          </a:xfrm>
          <a:prstGeom prst="rect">
            <a:avLst/>
          </a:prstGeom>
          <a:noFill/>
        </p:spPr>
        <p:txBody>
          <a:bodyPr wrap="square" rtlCol="0">
            <a:spAutoFit/>
          </a:bodyPr>
          <a:lstStyle/>
          <a:p>
            <a:r>
              <a:rPr lang="en-US" sz="2800" b="1" dirty="0" smtClean="0">
                <a:solidFill>
                  <a:srgbClr val="FF0000"/>
                </a:solidFill>
              </a:rPr>
              <a:t>“</a:t>
            </a:r>
            <a:r>
              <a:rPr lang="en-US" sz="2800" b="1" dirty="0" err="1" smtClean="0">
                <a:solidFill>
                  <a:srgbClr val="FF0000"/>
                </a:solidFill>
              </a:rPr>
              <a:t>Gammarus</a:t>
            </a:r>
            <a:r>
              <a:rPr lang="en-US" sz="2800" b="1" dirty="0" smtClean="0">
                <a:solidFill>
                  <a:srgbClr val="FF0000"/>
                </a:solidFill>
              </a:rPr>
              <a:t> is an Amphipod”</a:t>
            </a:r>
          </a:p>
        </p:txBody>
      </p:sp>
      <p:sp>
        <p:nvSpPr>
          <p:cNvPr id="67" name="TextBox 66"/>
          <p:cNvSpPr txBox="1"/>
          <p:nvPr/>
        </p:nvSpPr>
        <p:spPr>
          <a:xfrm>
            <a:off x="989691" y="3615379"/>
            <a:ext cx="2197508" cy="954107"/>
          </a:xfrm>
          <a:prstGeom prst="rect">
            <a:avLst/>
          </a:prstGeom>
          <a:noFill/>
        </p:spPr>
        <p:txBody>
          <a:bodyPr wrap="square" rtlCol="0">
            <a:spAutoFit/>
          </a:bodyPr>
          <a:lstStyle/>
          <a:p>
            <a:r>
              <a:rPr lang="en-US" sz="2800" b="1" dirty="0" smtClean="0">
                <a:solidFill>
                  <a:srgbClr val="FF0000"/>
                </a:solidFill>
              </a:rPr>
              <a:t>“</a:t>
            </a:r>
            <a:r>
              <a:rPr lang="en-US" sz="2800" b="1" dirty="0" err="1" smtClean="0">
                <a:solidFill>
                  <a:srgbClr val="FF0000"/>
                </a:solidFill>
              </a:rPr>
              <a:t>Tipula</a:t>
            </a:r>
            <a:r>
              <a:rPr lang="en-US" sz="2800" b="1" dirty="0" smtClean="0">
                <a:solidFill>
                  <a:srgbClr val="FF0000"/>
                </a:solidFill>
              </a:rPr>
              <a:t> is a Dipteran”</a:t>
            </a:r>
          </a:p>
        </p:txBody>
      </p:sp>
      <p:sp>
        <p:nvSpPr>
          <p:cNvPr id="71" name="TextBox 70"/>
          <p:cNvSpPr txBox="1"/>
          <p:nvPr/>
        </p:nvSpPr>
        <p:spPr>
          <a:xfrm>
            <a:off x="3155770" y="1598520"/>
            <a:ext cx="2197508" cy="954107"/>
          </a:xfrm>
          <a:prstGeom prst="rect">
            <a:avLst/>
          </a:prstGeom>
          <a:noFill/>
        </p:spPr>
        <p:txBody>
          <a:bodyPr wrap="square" rtlCol="0">
            <a:spAutoFit/>
          </a:bodyPr>
          <a:lstStyle/>
          <a:p>
            <a:r>
              <a:rPr lang="en-US" sz="2800" b="1" dirty="0" smtClean="0">
                <a:solidFill>
                  <a:srgbClr val="FF0000"/>
                </a:solidFill>
              </a:rPr>
              <a:t>“</a:t>
            </a:r>
            <a:r>
              <a:rPr lang="en-US" sz="2800" b="1" dirty="0" err="1" smtClean="0">
                <a:solidFill>
                  <a:srgbClr val="FF0000"/>
                </a:solidFill>
              </a:rPr>
              <a:t>Tipula</a:t>
            </a:r>
            <a:r>
              <a:rPr lang="en-US" sz="2800" b="1" dirty="0" smtClean="0">
                <a:solidFill>
                  <a:srgbClr val="FF0000"/>
                </a:solidFill>
              </a:rPr>
              <a:t> is an Arthropod”</a:t>
            </a:r>
          </a:p>
        </p:txBody>
      </p:sp>
      <p:sp>
        <p:nvSpPr>
          <p:cNvPr id="72" name="TextBox 71"/>
          <p:cNvSpPr txBox="1"/>
          <p:nvPr/>
        </p:nvSpPr>
        <p:spPr>
          <a:xfrm>
            <a:off x="7417742" y="1597635"/>
            <a:ext cx="3058539" cy="954107"/>
          </a:xfrm>
          <a:prstGeom prst="rect">
            <a:avLst/>
          </a:prstGeom>
          <a:noFill/>
        </p:spPr>
        <p:txBody>
          <a:bodyPr wrap="square" rtlCol="0">
            <a:spAutoFit/>
          </a:bodyPr>
          <a:lstStyle/>
          <a:p>
            <a:r>
              <a:rPr lang="en-US" sz="2800" b="1" dirty="0" smtClean="0">
                <a:solidFill>
                  <a:srgbClr val="FF0000"/>
                </a:solidFill>
              </a:rPr>
              <a:t>“</a:t>
            </a:r>
            <a:r>
              <a:rPr lang="en-US" sz="2800" b="1" dirty="0" err="1" smtClean="0">
                <a:solidFill>
                  <a:srgbClr val="FF0000"/>
                </a:solidFill>
              </a:rPr>
              <a:t>Gammarus</a:t>
            </a:r>
            <a:r>
              <a:rPr lang="en-US" sz="2800" b="1" dirty="0" smtClean="0">
                <a:solidFill>
                  <a:srgbClr val="FF0000"/>
                </a:solidFill>
              </a:rPr>
              <a:t> is an Arthropod”</a:t>
            </a:r>
          </a:p>
        </p:txBody>
      </p:sp>
    </p:spTree>
    <p:extLst>
      <p:ext uri="{BB962C8B-B14F-4D97-AF65-F5344CB8AC3E}">
        <p14:creationId xmlns:p14="http://schemas.microsoft.com/office/powerpoint/2010/main" val="243907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500"/>
                                        <p:tgtEl>
                                          <p:spTgt spid="68"/>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500"/>
                                        <p:tgtEl>
                                          <p:spTgt spid="5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0"/>
                                        </p:tgtEl>
                                        <p:attrNameLst>
                                          <p:attrName>style.visibility</p:attrName>
                                        </p:attrNameLst>
                                      </p:cBhvr>
                                      <p:to>
                                        <p:strVal val="visible"/>
                                      </p:to>
                                    </p:set>
                                    <p:animEffect transition="in" filter="fade">
                                      <p:cBhvr>
                                        <p:cTn id="18" dur="500"/>
                                        <p:tgtEl>
                                          <p:spTgt spid="70"/>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1"/>
      <p:bldP spid="54" grpId="1"/>
      <p:bldP spid="5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5845" y="811161"/>
            <a:ext cx="8334269" cy="584775"/>
          </a:xfrm>
          <a:prstGeom prst="rect">
            <a:avLst/>
          </a:prstGeom>
          <a:noFill/>
        </p:spPr>
        <p:txBody>
          <a:bodyPr wrap="none" rtlCol="0">
            <a:spAutoFit/>
          </a:bodyPr>
          <a:lstStyle/>
          <a:p>
            <a:r>
              <a:rPr lang="en-US" sz="3200" b="1" dirty="0" smtClean="0"/>
              <a:t>UML example of inheritance in biogeochemistry</a:t>
            </a:r>
            <a:endParaRPr lang="en-US" sz="3200" b="1" dirty="0"/>
          </a:p>
        </p:txBody>
      </p:sp>
      <p:sp>
        <p:nvSpPr>
          <p:cNvPr id="8" name="Rectangle 7"/>
          <p:cNvSpPr/>
          <p:nvPr/>
        </p:nvSpPr>
        <p:spPr>
          <a:xfrm>
            <a:off x="2529998" y="4491980"/>
            <a:ext cx="1460090" cy="111560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Obligate Aerobe</a:t>
            </a:r>
            <a:endParaRPr lang="en-US" sz="2400" dirty="0">
              <a:solidFill>
                <a:schemeClr val="tx1"/>
              </a:solidFill>
            </a:endParaRPr>
          </a:p>
        </p:txBody>
      </p:sp>
      <p:grpSp>
        <p:nvGrpSpPr>
          <p:cNvPr id="22" name="Group 21"/>
          <p:cNvGrpSpPr/>
          <p:nvPr/>
        </p:nvGrpSpPr>
        <p:grpSpPr>
          <a:xfrm>
            <a:off x="8464523" y="2642101"/>
            <a:ext cx="1622726" cy="1849879"/>
            <a:chOff x="2448679" y="2642101"/>
            <a:chExt cx="1622726" cy="1849879"/>
          </a:xfrm>
        </p:grpSpPr>
        <p:sp>
          <p:nvSpPr>
            <p:cNvPr id="23" name="Rectangle 22"/>
            <p:cNvSpPr/>
            <p:nvPr/>
          </p:nvSpPr>
          <p:spPr>
            <a:xfrm>
              <a:off x="2448679" y="2642101"/>
              <a:ext cx="1622726"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Autotroph</a:t>
              </a:r>
              <a:endParaRPr lang="en-US" sz="2400" i="1" dirty="0">
                <a:solidFill>
                  <a:schemeClr val="tx1"/>
                </a:solidFill>
              </a:endParaRPr>
            </a:p>
          </p:txBody>
        </p:sp>
        <p:grpSp>
          <p:nvGrpSpPr>
            <p:cNvPr id="24" name="Group 23"/>
            <p:cNvGrpSpPr/>
            <p:nvPr/>
          </p:nvGrpSpPr>
          <p:grpSpPr>
            <a:xfrm>
              <a:off x="3173689" y="3779141"/>
              <a:ext cx="174351" cy="712839"/>
              <a:chOff x="3173689" y="3746090"/>
              <a:chExt cx="174351" cy="712839"/>
            </a:xfrm>
          </p:grpSpPr>
          <p:sp>
            <p:nvSpPr>
              <p:cNvPr id="25" name="Isosceles Triangle 24"/>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27" idx="0"/>
                <a:endCxn id="25" idx="3"/>
              </p:cNvCxnSpPr>
              <p:nvPr/>
            </p:nvCxnSpPr>
            <p:spPr>
              <a:xfrm flipV="1">
                <a:off x="3260043" y="3926807"/>
                <a:ext cx="822" cy="53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 name="Rectangle 16"/>
          <p:cNvSpPr/>
          <p:nvPr/>
        </p:nvSpPr>
        <p:spPr>
          <a:xfrm>
            <a:off x="5359805" y="1692814"/>
            <a:ext cx="1702153"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Microbe</a:t>
            </a:r>
            <a:endParaRPr lang="en-US" sz="2400" i="1" dirty="0">
              <a:solidFill>
                <a:schemeClr val="tx1"/>
              </a:solidFill>
            </a:endParaRPr>
          </a:p>
        </p:txBody>
      </p:sp>
      <p:grpSp>
        <p:nvGrpSpPr>
          <p:cNvPr id="28" name="Group 27"/>
          <p:cNvGrpSpPr/>
          <p:nvPr/>
        </p:nvGrpSpPr>
        <p:grpSpPr>
          <a:xfrm rot="17627710">
            <a:off x="7468280" y="1837043"/>
            <a:ext cx="572433" cy="1440915"/>
            <a:chOff x="3106341" y="3931541"/>
            <a:chExt cx="572433" cy="1440915"/>
          </a:xfrm>
        </p:grpSpPr>
        <p:sp>
          <p:nvSpPr>
            <p:cNvPr id="29" name="Isosceles Triangle 28"/>
            <p:cNvSpPr/>
            <p:nvPr/>
          </p:nvSpPr>
          <p:spPr>
            <a:xfrm>
              <a:off x="3326089" y="3931541"/>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endCxn id="29" idx="3"/>
            </p:cNvCxnSpPr>
            <p:nvPr/>
          </p:nvCxnSpPr>
          <p:spPr>
            <a:xfrm rot="3972290" flipH="1" flipV="1">
              <a:off x="2794792" y="4488473"/>
              <a:ext cx="1195532" cy="5724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Rectangle 26"/>
          <p:cNvSpPr/>
          <p:nvPr/>
        </p:nvSpPr>
        <p:spPr>
          <a:xfrm>
            <a:off x="8492066" y="4491980"/>
            <a:ext cx="1567641" cy="111560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Nitrifier</a:t>
            </a:r>
            <a:endParaRPr lang="en-US" sz="2400" dirty="0">
              <a:solidFill>
                <a:schemeClr val="tx1"/>
              </a:solidFill>
            </a:endParaRPr>
          </a:p>
        </p:txBody>
      </p:sp>
      <p:grpSp>
        <p:nvGrpSpPr>
          <p:cNvPr id="35" name="Group 34"/>
          <p:cNvGrpSpPr/>
          <p:nvPr/>
        </p:nvGrpSpPr>
        <p:grpSpPr>
          <a:xfrm rot="3764106">
            <a:off x="4388778" y="1820655"/>
            <a:ext cx="572433" cy="1440915"/>
            <a:chOff x="3106341" y="3931541"/>
            <a:chExt cx="572433" cy="1440915"/>
          </a:xfrm>
        </p:grpSpPr>
        <p:sp>
          <p:nvSpPr>
            <p:cNvPr id="36" name="Isosceles Triangle 35"/>
            <p:cNvSpPr/>
            <p:nvPr/>
          </p:nvSpPr>
          <p:spPr>
            <a:xfrm>
              <a:off x="3326089" y="3931541"/>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endCxn id="36" idx="3"/>
            </p:cNvCxnSpPr>
            <p:nvPr/>
          </p:nvCxnSpPr>
          <p:spPr>
            <a:xfrm rot="3972290" flipH="1" flipV="1">
              <a:off x="2794792" y="4488473"/>
              <a:ext cx="1195532" cy="5724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2057401" y="2642101"/>
            <a:ext cx="1932688" cy="1849879"/>
            <a:chOff x="2057401" y="2642101"/>
            <a:chExt cx="1932688" cy="1849879"/>
          </a:xfrm>
        </p:grpSpPr>
        <p:sp>
          <p:nvSpPr>
            <p:cNvPr id="7" name="Rectangle 6"/>
            <p:cNvSpPr/>
            <p:nvPr/>
          </p:nvSpPr>
          <p:spPr>
            <a:xfrm>
              <a:off x="2057401" y="2642101"/>
              <a:ext cx="1932688" cy="110399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Heterotroph</a:t>
              </a:r>
              <a:endParaRPr lang="en-US" sz="2400" i="1" dirty="0">
                <a:solidFill>
                  <a:schemeClr val="tx1"/>
                </a:solidFill>
              </a:endParaRPr>
            </a:p>
          </p:txBody>
        </p:sp>
        <p:grpSp>
          <p:nvGrpSpPr>
            <p:cNvPr id="14" name="Group 13"/>
            <p:cNvGrpSpPr/>
            <p:nvPr/>
          </p:nvGrpSpPr>
          <p:grpSpPr>
            <a:xfrm>
              <a:off x="3173689" y="3779141"/>
              <a:ext cx="174351" cy="712839"/>
              <a:chOff x="3173689" y="3746090"/>
              <a:chExt cx="174351" cy="712839"/>
            </a:xfrm>
          </p:grpSpPr>
          <p:sp>
            <p:nvSpPr>
              <p:cNvPr id="11" name="Isosceles Triangle 10"/>
              <p:cNvSpPr/>
              <p:nvPr/>
            </p:nvSpPr>
            <p:spPr>
              <a:xfrm>
                <a:off x="3173689" y="3746090"/>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8" idx="0"/>
                <a:endCxn id="11" idx="3"/>
              </p:cNvCxnSpPr>
              <p:nvPr/>
            </p:nvCxnSpPr>
            <p:spPr>
              <a:xfrm flipV="1">
                <a:off x="3260043" y="3926807"/>
                <a:ext cx="822" cy="53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1" name="Group 20"/>
          <p:cNvGrpSpPr/>
          <p:nvPr/>
        </p:nvGrpSpPr>
        <p:grpSpPr>
          <a:xfrm>
            <a:off x="3990088" y="4281346"/>
            <a:ext cx="901282" cy="779454"/>
            <a:chOff x="3990088" y="4281346"/>
            <a:chExt cx="901282" cy="779454"/>
          </a:xfrm>
        </p:grpSpPr>
        <p:sp>
          <p:nvSpPr>
            <p:cNvPr id="38" name="Isosceles Triangle 37"/>
            <p:cNvSpPr/>
            <p:nvPr/>
          </p:nvSpPr>
          <p:spPr>
            <a:xfrm>
              <a:off x="4717019" y="4281346"/>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Elbow Connector 19"/>
            <p:cNvCxnSpPr>
              <a:endCxn id="38" idx="3"/>
            </p:cNvCxnSpPr>
            <p:nvPr/>
          </p:nvCxnSpPr>
          <p:spPr>
            <a:xfrm flipV="1">
              <a:off x="3990088" y="4462063"/>
              <a:ext cx="814107" cy="598737"/>
            </a:xfrm>
            <a:prstGeom prst="bentConnector2">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5719872" y="4281346"/>
            <a:ext cx="2772194" cy="768437"/>
            <a:chOff x="4717019" y="4270329"/>
            <a:chExt cx="2772194" cy="768437"/>
          </a:xfrm>
        </p:grpSpPr>
        <p:sp>
          <p:nvSpPr>
            <p:cNvPr id="42" name="Isosceles Triangle 41"/>
            <p:cNvSpPr/>
            <p:nvPr/>
          </p:nvSpPr>
          <p:spPr>
            <a:xfrm>
              <a:off x="4717019" y="4270329"/>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Elbow Connector 42"/>
            <p:cNvCxnSpPr>
              <a:stCxn id="27" idx="1"/>
              <a:endCxn id="42" idx="3"/>
            </p:cNvCxnSpPr>
            <p:nvPr/>
          </p:nvCxnSpPr>
          <p:spPr>
            <a:xfrm rot="10800000">
              <a:off x="4804195" y="4451046"/>
              <a:ext cx="2685018" cy="587720"/>
            </a:xfrm>
            <a:prstGeom prst="bentConnector2">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755023" y="3779141"/>
            <a:ext cx="6594063" cy="2608806"/>
            <a:chOff x="755023" y="3779141"/>
            <a:chExt cx="6594063" cy="2608806"/>
          </a:xfrm>
        </p:grpSpPr>
        <p:sp>
          <p:nvSpPr>
            <p:cNvPr id="44" name="Rectangle 43"/>
            <p:cNvSpPr/>
            <p:nvPr/>
          </p:nvSpPr>
          <p:spPr>
            <a:xfrm>
              <a:off x="755023" y="5272341"/>
              <a:ext cx="1619625" cy="111560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Facultative </a:t>
              </a:r>
              <a:r>
                <a:rPr lang="en-US" sz="2400" dirty="0" err="1" smtClean="0">
                  <a:solidFill>
                    <a:schemeClr val="tx1"/>
                  </a:solidFill>
                </a:rPr>
                <a:t>Denitrifier</a:t>
              </a:r>
              <a:endParaRPr lang="en-US" sz="2400" dirty="0">
                <a:solidFill>
                  <a:schemeClr val="tx1"/>
                </a:solidFill>
              </a:endParaRPr>
            </a:p>
          </p:txBody>
        </p:sp>
        <p:sp>
          <p:nvSpPr>
            <p:cNvPr id="45" name="Isosceles Triangle 44"/>
            <p:cNvSpPr/>
            <p:nvPr/>
          </p:nvSpPr>
          <p:spPr>
            <a:xfrm>
              <a:off x="2181657" y="3779141"/>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a:endCxn id="45" idx="3"/>
            </p:cNvCxnSpPr>
            <p:nvPr/>
          </p:nvCxnSpPr>
          <p:spPr>
            <a:xfrm flipV="1">
              <a:off x="2257190" y="3959858"/>
              <a:ext cx="11643" cy="13124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Isosceles Triangle 58"/>
            <p:cNvSpPr/>
            <p:nvPr/>
          </p:nvSpPr>
          <p:spPr>
            <a:xfrm>
              <a:off x="5197198" y="4297325"/>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Elbow Connector 59"/>
            <p:cNvCxnSpPr>
              <a:stCxn id="44" idx="3"/>
              <a:endCxn id="59" idx="3"/>
            </p:cNvCxnSpPr>
            <p:nvPr/>
          </p:nvCxnSpPr>
          <p:spPr>
            <a:xfrm flipV="1">
              <a:off x="2374648" y="4478042"/>
              <a:ext cx="2909726" cy="1352102"/>
            </a:xfrm>
            <a:prstGeom prst="bentConnector2">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2" name="Isosceles Triangle 61"/>
            <p:cNvSpPr/>
            <p:nvPr/>
          </p:nvSpPr>
          <p:spPr>
            <a:xfrm>
              <a:off x="7174735" y="4297325"/>
              <a:ext cx="174351" cy="180717"/>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endCxn id="62" idx="3"/>
            </p:cNvCxnSpPr>
            <p:nvPr/>
          </p:nvCxnSpPr>
          <p:spPr>
            <a:xfrm flipV="1">
              <a:off x="2374228" y="4478042"/>
              <a:ext cx="4887683" cy="1717018"/>
            </a:xfrm>
            <a:prstGeom prst="bentConnector2">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4391350" y="3147697"/>
            <a:ext cx="1744628" cy="1129632"/>
            <a:chOff x="4444599" y="3161377"/>
            <a:chExt cx="1744628" cy="1129632"/>
          </a:xfrm>
        </p:grpSpPr>
        <p:sp>
          <p:nvSpPr>
            <p:cNvPr id="39" name="Rectangle 38"/>
            <p:cNvSpPr/>
            <p:nvPr/>
          </p:nvSpPr>
          <p:spPr>
            <a:xfrm>
              <a:off x="4487074" y="3161377"/>
              <a:ext cx="1702153"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i="1" dirty="0" smtClean="0">
                  <a:solidFill>
                    <a:schemeClr val="tx1"/>
                  </a:solidFill>
                </a:rPr>
                <a:t>&lt;&lt;interface&gt;&gt;</a:t>
              </a:r>
            </a:p>
            <a:p>
              <a:pPr algn="ctr"/>
              <a:r>
                <a:rPr lang="en-US" sz="2000" i="1" dirty="0" smtClean="0">
                  <a:solidFill>
                    <a:schemeClr val="tx1"/>
                  </a:solidFill>
                </a:rPr>
                <a:t>Aerobe</a:t>
              </a:r>
              <a:endParaRPr lang="en-US" sz="2000" i="1" dirty="0">
                <a:solidFill>
                  <a:schemeClr val="tx1"/>
                </a:solidFill>
              </a:endParaRPr>
            </a:p>
          </p:txBody>
        </p:sp>
        <p:cxnSp>
          <p:nvCxnSpPr>
            <p:cNvPr id="46" name="Straight Connector 45"/>
            <p:cNvCxnSpPr/>
            <p:nvPr/>
          </p:nvCxnSpPr>
          <p:spPr>
            <a:xfrm>
              <a:off x="4487074" y="3834757"/>
              <a:ext cx="1702153" cy="1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480724" y="3936357"/>
              <a:ext cx="1702153" cy="1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444599" y="3890899"/>
              <a:ext cx="1704179" cy="400110"/>
            </a:xfrm>
            <a:prstGeom prst="rect">
              <a:avLst/>
            </a:prstGeom>
            <a:noFill/>
          </p:spPr>
          <p:txBody>
            <a:bodyPr wrap="square" rtlCol="0">
              <a:spAutoFit/>
            </a:bodyPr>
            <a:lstStyle/>
            <a:p>
              <a:r>
                <a:rPr lang="en-US" sz="2000" dirty="0" smtClean="0"/>
                <a:t>reduceO2()</a:t>
              </a:r>
            </a:p>
          </p:txBody>
        </p:sp>
      </p:grpSp>
      <p:grpSp>
        <p:nvGrpSpPr>
          <p:cNvPr id="50" name="Group 49"/>
          <p:cNvGrpSpPr/>
          <p:nvPr/>
        </p:nvGrpSpPr>
        <p:grpSpPr>
          <a:xfrm>
            <a:off x="6256750" y="3147697"/>
            <a:ext cx="2050762" cy="1129632"/>
            <a:chOff x="4444599" y="3161377"/>
            <a:chExt cx="1744628" cy="1129632"/>
          </a:xfrm>
        </p:grpSpPr>
        <p:sp>
          <p:nvSpPr>
            <p:cNvPr id="51" name="Rectangle 50"/>
            <p:cNvSpPr/>
            <p:nvPr/>
          </p:nvSpPr>
          <p:spPr>
            <a:xfrm>
              <a:off x="4487074" y="3161377"/>
              <a:ext cx="1702153" cy="1103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i="1" dirty="0" smtClean="0">
                  <a:solidFill>
                    <a:schemeClr val="tx1"/>
                  </a:solidFill>
                </a:rPr>
                <a:t>&lt;&lt;interface&gt;&gt;</a:t>
              </a:r>
            </a:p>
            <a:p>
              <a:pPr algn="ctr"/>
              <a:r>
                <a:rPr lang="en-US" sz="2000" i="1" dirty="0" smtClean="0">
                  <a:solidFill>
                    <a:schemeClr val="tx1"/>
                  </a:solidFill>
                </a:rPr>
                <a:t>Nitrate Reducer</a:t>
              </a:r>
              <a:endParaRPr lang="en-US" sz="2000" i="1" dirty="0">
                <a:solidFill>
                  <a:schemeClr val="tx1"/>
                </a:solidFill>
              </a:endParaRPr>
            </a:p>
          </p:txBody>
        </p:sp>
        <p:cxnSp>
          <p:nvCxnSpPr>
            <p:cNvPr id="52" name="Straight Connector 51"/>
            <p:cNvCxnSpPr/>
            <p:nvPr/>
          </p:nvCxnSpPr>
          <p:spPr>
            <a:xfrm>
              <a:off x="4487074" y="3834757"/>
              <a:ext cx="1702153" cy="1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480724" y="3936357"/>
              <a:ext cx="1702153" cy="1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444599" y="3890899"/>
              <a:ext cx="1704179" cy="400110"/>
            </a:xfrm>
            <a:prstGeom prst="rect">
              <a:avLst/>
            </a:prstGeom>
            <a:noFill/>
          </p:spPr>
          <p:txBody>
            <a:bodyPr wrap="square" rtlCol="0">
              <a:spAutoFit/>
            </a:bodyPr>
            <a:lstStyle/>
            <a:p>
              <a:r>
                <a:rPr lang="en-US" sz="2000" dirty="0" smtClean="0"/>
                <a:t>reduceNO3()</a:t>
              </a:r>
            </a:p>
          </p:txBody>
        </p:sp>
      </p:grpSp>
    </p:spTree>
    <p:extLst>
      <p:ext uri="{BB962C8B-B14F-4D97-AF65-F5344CB8AC3E}">
        <p14:creationId xmlns:p14="http://schemas.microsoft.com/office/powerpoint/2010/main" val="189669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sz="2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3200" b="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956</TotalTime>
  <Words>3429</Words>
  <Application>Microsoft Office PowerPoint</Application>
  <PresentationFormat>Widescreen</PresentationFormat>
  <Paragraphs>264</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Payn</dc:creator>
  <cp:lastModifiedBy>Robert Payn</cp:lastModifiedBy>
  <cp:revision>100</cp:revision>
  <dcterms:created xsi:type="dcterms:W3CDTF">2015-03-08T18:57:17Z</dcterms:created>
  <dcterms:modified xsi:type="dcterms:W3CDTF">2015-05-20T16:16:30Z</dcterms:modified>
</cp:coreProperties>
</file>