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1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0E41-B35B-4197-80EA-F260591AA0C8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200D0-1525-429F-8B30-D5499E73F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9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8C737F53-3CE7-47D7-AD7B-CB1EEC3AB34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6FEB3E82-CAD8-46FC-842F-AEFA90C78AA9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B12AEF74-D050-40C8-A0E7-EC13C9BCB50E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6D934754-C5ED-4243-893A-72A0F8DFA3ED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C87DE4C4-5806-459B-980E-7D324334E437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2F161125-9F7C-4F99-9345-E3F5A47AB2F4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88178FC7-54EC-448B-AEC8-7F4948186449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046D1E12-8162-4B4F-B7C2-D96C2D6BC139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1379B58A-04A9-4A64-96D6-56406B8BAA6A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DA9A29C4-07DD-434A-8CAD-BEE6FE75E70C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FA33924-5593-4B85-908D-DC24A1A843F8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3948EA15-EAC3-4917-8CA0-F4A1690B2517}" type="slidenum">
              <a:rPr lang="en-US" sz="1200" smtClean="0"/>
              <a:pPr/>
              <a:t>2</a:t>
            </a:fld>
            <a:endParaRPr 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D53EB18F-1FC5-4B83-AB50-5BA9E7D6F3A9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0B5B0472-1CF1-4D4B-B379-695DDBF4F26F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D999936C-6EE7-4463-AF65-DBF111ABAB84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9810B56C-E504-45D1-9EEA-835A6F2D7D84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2428089B-F071-4DE5-A3CA-8D633FB24BC4}" type="slidenum">
              <a:rPr lang="en-US" sz="1200" smtClean="0"/>
              <a:pPr/>
              <a:t>26</a:t>
            </a:fld>
            <a:endParaRPr 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89027D0-F4BD-4F6B-A906-99333CCB3145}" type="slidenum">
              <a:rPr lang="en-US" sz="1200" smtClean="0"/>
              <a:pPr/>
              <a:t>27</a:t>
            </a:fld>
            <a:endParaRPr lang="en-US" sz="120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E4C2341-85F5-46A8-B8F0-CD0E6E83D9B2}" type="slidenum">
              <a:rPr lang="en-US" sz="1200" smtClean="0"/>
              <a:pPr/>
              <a:t>28</a:t>
            </a:fld>
            <a:endParaRPr lang="en-US" sz="120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4D79F219-7E65-46F0-95F8-F5A0BA8AE720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9A464012-899F-4567-A9FF-AE57BD93992D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B6B3372A-2F0F-4A9E-9924-CC182B34833A}" type="slidenum">
              <a:rPr lang="en-US" sz="1200" smtClean="0"/>
              <a:pPr/>
              <a:t>31</a:t>
            </a:fld>
            <a:endParaRPr lang="en-US" sz="120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56548E7B-F67E-4588-AD0F-210EAF01844A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281F1D6B-8C81-4575-A048-9AC3C66A1320}" type="slidenum">
              <a:rPr lang="en-US" sz="1200" smtClean="0"/>
              <a:pPr/>
              <a:t>32</a:t>
            </a:fld>
            <a:endParaRPr lang="en-US" sz="1200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56B7A74-0422-4856-8977-4808BB9601A8}" type="slidenum">
              <a:rPr lang="en-US" sz="1200" smtClean="0"/>
              <a:pPr/>
              <a:t>35</a:t>
            </a:fld>
            <a:endParaRPr lang="en-US" sz="1200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41A1458-BA99-40A3-8ED1-F411EA01A7DD}" type="slidenum">
              <a:rPr lang="en-US" sz="1200" smtClean="0"/>
              <a:pPr/>
              <a:t>36</a:t>
            </a:fld>
            <a:endParaRPr 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00B62307-8B28-4637-A45F-C30E8D39E6FE}" type="slidenum">
              <a:rPr lang="en-US" sz="1200" smtClean="0"/>
              <a:pPr/>
              <a:t>38</a:t>
            </a:fld>
            <a:endParaRPr lang="en-US" sz="1200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0B2A2D2D-E8CB-4A7C-80BD-019DA5701A43}" type="slidenum">
              <a:rPr lang="en-US" sz="1200" smtClean="0"/>
              <a:pPr/>
              <a:t>41</a:t>
            </a:fld>
            <a:endParaRPr lang="en-US" sz="1200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0A9D293A-F6FA-4AA2-84FD-5A6E47D85DA1}" type="slidenum">
              <a:rPr lang="en-US" sz="1200" smtClean="0"/>
              <a:pPr/>
              <a:t>44</a:t>
            </a:fld>
            <a:endParaRPr lang="en-US" sz="1200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88F26854-A73C-45E5-89FF-8A9FA937221E}" type="slidenum">
              <a:rPr lang="en-US" sz="1200" smtClean="0"/>
              <a:pPr/>
              <a:t>45</a:t>
            </a:fld>
            <a:endParaRPr lang="en-US" sz="1200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16109E0-CF4C-40F1-963F-CFD6D0D4BB2D}" type="slidenum">
              <a:rPr lang="en-US" sz="1200" smtClean="0"/>
              <a:pPr/>
              <a:t>46</a:t>
            </a:fld>
            <a:endParaRPr lang="en-US" sz="1200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6B3AC4C-5630-41D2-AB84-D9C7EB3D6811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2C15876C-14B6-46B3-817F-4F4B9E8A74C1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01B7ADF2-1A31-4B95-8C0B-E05CFE7BFA87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620195E-1D00-4D1B-801D-EC5EF62AA160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1C7E6FB-4B1C-4901-AE10-F0B05560763F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187EF89F-FBB0-4A44-AF0A-9BC6F6D3B7A0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5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7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7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0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4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1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4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4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7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4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5618-FD81-4A8A-88B0-A116B8C8F59A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C755-71D3-46F4-B377-24687432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9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Subprograms</a:t>
            </a:r>
          </a:p>
        </p:txBody>
      </p:sp>
    </p:spTree>
    <p:extLst>
      <p:ext uri="{BB962C8B-B14F-4D97-AF65-F5344CB8AC3E}">
        <p14:creationId xmlns:p14="http://schemas.microsoft.com/office/powerpoint/2010/main" val="23151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E5332363-B47C-423F-84FF-4CD5C5B6D874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Issues for Subprograms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Are local variables static or dynamic? </a:t>
            </a:r>
          </a:p>
          <a:p>
            <a:pPr eaLnBrk="1" hangingPunct="1"/>
            <a:r>
              <a:rPr lang="en-US" sz="2400" dirty="0" smtClean="0"/>
              <a:t>Can subprogram definitions appear in other subprogram definitions? </a:t>
            </a:r>
          </a:p>
          <a:p>
            <a:pPr eaLnBrk="1" hangingPunct="1"/>
            <a:r>
              <a:rPr lang="en-US" sz="2400" dirty="0" smtClean="0"/>
              <a:t>What parameter passing methods are provided?</a:t>
            </a:r>
          </a:p>
          <a:p>
            <a:pPr eaLnBrk="1" hangingPunct="1"/>
            <a:r>
              <a:rPr lang="en-US" sz="2400" dirty="0" smtClean="0"/>
              <a:t>Are parameter types checked?</a:t>
            </a:r>
          </a:p>
          <a:p>
            <a:pPr eaLnBrk="1" hangingPunct="1"/>
            <a:r>
              <a:rPr lang="en-US" sz="2400" dirty="0" smtClean="0"/>
              <a:t>If subprograms can be passed as parameters and subprograms can be nested, what is the referencing environment of a passed subprogram?</a:t>
            </a:r>
          </a:p>
          <a:p>
            <a:pPr eaLnBrk="1" hangingPunct="1"/>
            <a:r>
              <a:rPr lang="en-US" sz="2400" dirty="0" smtClean="0"/>
              <a:t>Can subprograms be overloaded?</a:t>
            </a:r>
          </a:p>
          <a:p>
            <a:pPr eaLnBrk="1" hangingPunct="1"/>
            <a:r>
              <a:rPr lang="en-US" sz="2400" dirty="0" smtClean="0"/>
              <a:t>Can subprogram be generic</a:t>
            </a:r>
            <a:r>
              <a:rPr lang="en-US" sz="2400" dirty="0" smtClean="0"/>
              <a:t>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047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649A3DF3-62F5-4DA5-9BC6-EEB370A94557}" type="slidenum">
              <a:rPr lang="en-US" sz="1000" smtClean="0">
                <a:latin typeface="Arial" charset="0"/>
              </a:rPr>
              <a:pPr/>
              <a:t>11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Referencing Environments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/>
              <a:t>Local variables can be stack-dynamic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 </a:t>
            </a:r>
            <a:r>
              <a:rPr lang="en-US" sz="2000" dirty="0" smtClean="0"/>
              <a:t>- Advantages</a:t>
            </a:r>
          </a:p>
          <a:p>
            <a:pPr lvl="2" eaLnBrk="1" hangingPunct="1"/>
            <a:r>
              <a:rPr lang="en-US" sz="1900" dirty="0" smtClean="0"/>
              <a:t>Support for recursion</a:t>
            </a:r>
          </a:p>
          <a:p>
            <a:pPr lvl="2" eaLnBrk="1" hangingPunct="1"/>
            <a:r>
              <a:rPr lang="en-US" sz="1900" dirty="0" smtClean="0"/>
              <a:t>Storage for locals is shared among some subprograms</a:t>
            </a:r>
          </a:p>
          <a:p>
            <a:pPr lvl="1" eaLnBrk="1" hangingPunct="1"/>
            <a:r>
              <a:rPr lang="en-US" sz="2000" dirty="0" smtClean="0"/>
              <a:t>Disadvantages</a:t>
            </a:r>
          </a:p>
          <a:p>
            <a:pPr lvl="2" eaLnBrk="1" hangingPunct="1"/>
            <a:r>
              <a:rPr lang="en-US" sz="1900" dirty="0" smtClean="0"/>
              <a:t>Allocation/de-allocation, initialization time</a:t>
            </a:r>
          </a:p>
          <a:p>
            <a:pPr lvl="2" eaLnBrk="1" hangingPunct="1"/>
            <a:r>
              <a:rPr lang="en-US" sz="1900" dirty="0" smtClean="0"/>
              <a:t>Indirect addressing</a:t>
            </a:r>
          </a:p>
          <a:p>
            <a:pPr lvl="2" eaLnBrk="1" hangingPunct="1"/>
            <a:r>
              <a:rPr lang="en-US" sz="1900" dirty="0" smtClean="0"/>
              <a:t>Subprograms cannot be history sensitive</a:t>
            </a:r>
          </a:p>
          <a:p>
            <a:pPr eaLnBrk="1" hangingPunct="1"/>
            <a:r>
              <a:rPr lang="en-US" sz="2400" dirty="0" smtClean="0"/>
              <a:t>Local variables can be static</a:t>
            </a:r>
          </a:p>
          <a:p>
            <a:pPr lvl="1" eaLnBrk="1" hangingPunct="1"/>
            <a:r>
              <a:rPr lang="en-US" sz="2000" dirty="0" smtClean="0"/>
              <a:t>Advantages and disadvantages are the opposite of those for stack-dynamic local </a:t>
            </a:r>
            <a:r>
              <a:rPr lang="en-US" sz="2000" dirty="0" smtClean="0"/>
              <a:t>variables</a:t>
            </a:r>
          </a:p>
          <a:p>
            <a:r>
              <a:rPr lang="en-US" sz="2400" dirty="0" smtClean="0"/>
              <a:t>Contemporary Languages use which approach?  Except when?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169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Local Referencing Environments: Examples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In most contemporary languages, locals are stack dynamic</a:t>
            </a:r>
          </a:p>
          <a:p>
            <a:r>
              <a:rPr lang="en-US" smtClean="0"/>
              <a:t>In C-based languages, locals are by default stack dynamic, but can be declared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mtClean="0"/>
              <a:t> </a:t>
            </a:r>
          </a:p>
          <a:p>
            <a:r>
              <a:rPr lang="en-US" smtClean="0"/>
              <a:t>The methods of C++, Java, Python, and C# only have stack dynamic locals</a:t>
            </a:r>
          </a:p>
          <a:p>
            <a:r>
              <a:rPr lang="en-US" smtClean="0"/>
              <a:t>In Lua, all implicitly declared variables are global; local variables are declared with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local</a:t>
            </a:r>
            <a:r>
              <a:rPr lang="en-US" smtClean="0"/>
              <a:t> and are stack dynamic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5A52B3FB-BBD8-4348-A6A8-0FAD8A7B58BB}" type="slidenum">
              <a:rPr lang="en-US" sz="1000" smtClean="0">
                <a:latin typeface="Arial" charset="0"/>
              </a:rPr>
              <a:pPr/>
              <a:t>12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72B3EFD3-E240-4DC2-BF8C-8DA17206F94A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Semantic Models of Parameter Passing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mode</a:t>
            </a:r>
          </a:p>
          <a:p>
            <a:pPr eaLnBrk="1" hangingPunct="1"/>
            <a:r>
              <a:rPr lang="en-US" smtClean="0"/>
              <a:t>Out mode</a:t>
            </a:r>
          </a:p>
          <a:p>
            <a:pPr eaLnBrk="1" hangingPunct="1"/>
            <a:r>
              <a:rPr lang="en-US" smtClean="0"/>
              <a:t>Inout mode</a:t>
            </a:r>
          </a:p>
        </p:txBody>
      </p:sp>
    </p:spTree>
    <p:extLst>
      <p:ext uri="{BB962C8B-B14F-4D97-AF65-F5344CB8AC3E}">
        <p14:creationId xmlns:p14="http://schemas.microsoft.com/office/powerpoint/2010/main" val="33414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FA4F4018-B6E7-4F0D-8D21-07CCA595A209}" type="slidenum">
              <a:rPr lang="en-US" sz="1000" smtClean="0">
                <a:latin typeface="Arial" charset="0"/>
              </a:rPr>
              <a:pPr/>
              <a:t>14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Models of Parameter Passing</a:t>
            </a:r>
          </a:p>
        </p:txBody>
      </p:sp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3533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7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88458323-2573-4D80-BBD6-0FB8621026CB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Conceptual Models of Transfer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Physically move a value</a:t>
            </a:r>
          </a:p>
          <a:p>
            <a:pPr eaLnBrk="1" hangingPunct="1"/>
            <a:r>
              <a:rPr lang="en-US" smtClean="0"/>
              <a:t>Move an access path to a value</a:t>
            </a:r>
          </a:p>
        </p:txBody>
      </p:sp>
    </p:spTree>
    <p:extLst>
      <p:ext uri="{BB962C8B-B14F-4D97-AF65-F5344CB8AC3E}">
        <p14:creationId xmlns:p14="http://schemas.microsoft.com/office/powerpoint/2010/main" val="24104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1754407B-777B-4766-9407-8D203554D624}" type="slidenum">
              <a:rPr lang="en-US" sz="1000" smtClean="0">
                <a:latin typeface="Arial" charset="0"/>
              </a:rPr>
              <a:pPr/>
              <a:t>16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Pass-by-Value (In Mode)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value of the actual parameter is used to initialize the corresponding formal parameter</a:t>
            </a:r>
          </a:p>
          <a:p>
            <a:pPr lvl="1" eaLnBrk="1" hangingPunct="1"/>
            <a:r>
              <a:rPr lang="en-US" sz="2000" dirty="0" smtClean="0"/>
              <a:t>Normally implemented by copying</a:t>
            </a:r>
          </a:p>
          <a:p>
            <a:pPr lvl="1" eaLnBrk="1" hangingPunct="1"/>
            <a:r>
              <a:rPr lang="en-US" sz="2000" dirty="0" smtClean="0"/>
              <a:t>Can be implemented by transmitting an access path but not recommended (enforcing write protection is not easy</a:t>
            </a:r>
            <a:r>
              <a:rPr lang="en-US" sz="2000" dirty="0" smtClean="0"/>
              <a:t>)</a:t>
            </a:r>
          </a:p>
          <a:p>
            <a:pPr lvl="1" eaLnBrk="1" hangingPunct="1"/>
            <a:r>
              <a:rPr lang="en-US" sz="2000" i="1" dirty="0" smtClean="0"/>
              <a:t>Advantage: </a:t>
            </a:r>
            <a:r>
              <a:rPr lang="en-US" sz="2000" dirty="0" smtClean="0"/>
              <a:t>Fast for scalars</a:t>
            </a:r>
            <a:endParaRPr lang="en-US" sz="2000" dirty="0" smtClean="0"/>
          </a:p>
          <a:p>
            <a:pPr lvl="1" eaLnBrk="1" hangingPunct="1"/>
            <a:r>
              <a:rPr lang="en-US" sz="2000" i="1" dirty="0" smtClean="0"/>
              <a:t>Disadvantages</a:t>
            </a:r>
            <a:r>
              <a:rPr lang="en-US" sz="2000" dirty="0" smtClean="0"/>
              <a:t> (if by physical move): additional storage is required (stored twice) and the actual move can be costly (for large parameters)</a:t>
            </a:r>
          </a:p>
          <a:p>
            <a:pPr lvl="1" eaLnBrk="1" hangingPunct="1"/>
            <a:r>
              <a:rPr lang="en-US" sz="2000" i="1" dirty="0" smtClean="0"/>
              <a:t>Disadvantages</a:t>
            </a:r>
            <a:r>
              <a:rPr lang="en-US" sz="2000" dirty="0" smtClean="0"/>
              <a:t> (if by access path method): must write-protect in the called subprogram and accesses cost more (indirect addressing)</a:t>
            </a:r>
          </a:p>
          <a:p>
            <a:pPr lvl="1"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4584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C377B148-CEF9-4EA6-97F5-E813C0CF097D}" type="slidenum">
              <a:rPr lang="en-US" sz="1000" smtClean="0">
                <a:latin typeface="Arial" charset="0"/>
              </a:rPr>
              <a:pPr/>
              <a:t>17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Pass-by-Result (Out Mode)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When a parameter is passed by result, no value is transmitted to the subprogram; the corresponding formal parameter acts as a local variable; its value is transmitted to caller’s actual parameter when control is returned to the caller, by physical move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Require extra storage location and copy operation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Potential 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sub(p1, p1); </a:t>
            </a:r>
            <a:r>
              <a:rPr lang="en-US" dirty="0" smtClean="0"/>
              <a:t>whichever formal parameter is copied back </a:t>
            </a:r>
            <a:r>
              <a:rPr lang="en-US" dirty="0" smtClean="0"/>
              <a:t>last will </a:t>
            </a:r>
            <a:r>
              <a:rPr lang="en-US" dirty="0" smtClean="0"/>
              <a:t>represent the current value of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sub(list[sub], sub); </a:t>
            </a:r>
            <a:r>
              <a:rPr lang="en-US" dirty="0" smtClean="0">
                <a:cs typeface="Courier New" pitchFamily="49" charset="0"/>
              </a:rPr>
              <a:t>Compute address of list[sub] at the beginning of the subprogram or end?</a:t>
            </a:r>
          </a:p>
        </p:txBody>
      </p:sp>
    </p:spTree>
    <p:extLst>
      <p:ext uri="{BB962C8B-B14F-4D97-AF65-F5344CB8AC3E}">
        <p14:creationId xmlns:p14="http://schemas.microsoft.com/office/powerpoint/2010/main" val="30757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B6D329B0-1D87-4DA2-A2E0-3F4A7C82F0C7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Pass-by-Value-Result (inout Mode)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combination of pass-by-value and pass-by-result</a:t>
            </a:r>
          </a:p>
          <a:p>
            <a:pPr eaLnBrk="1" hangingPunct="1"/>
            <a:r>
              <a:rPr lang="en-US" sz="3200" smtClean="0"/>
              <a:t>Sometimes called pass-by-copy</a:t>
            </a:r>
          </a:p>
          <a:p>
            <a:pPr eaLnBrk="1" hangingPunct="1"/>
            <a:r>
              <a:rPr lang="en-US" sz="3200" smtClean="0"/>
              <a:t>Formal parameters have local storage</a:t>
            </a:r>
          </a:p>
          <a:p>
            <a:pPr eaLnBrk="1" hangingPunct="1"/>
            <a:r>
              <a:rPr lang="en-US" sz="3200" smtClean="0"/>
              <a:t>Disadvantages:</a:t>
            </a:r>
          </a:p>
          <a:p>
            <a:pPr lvl="1" eaLnBrk="1" hangingPunct="1"/>
            <a:r>
              <a:rPr lang="en-US" sz="2800" smtClean="0"/>
              <a:t>Those of pass-by-result</a:t>
            </a:r>
          </a:p>
          <a:p>
            <a:pPr lvl="1" eaLnBrk="1" hangingPunct="1"/>
            <a:r>
              <a:rPr lang="en-US" sz="2800" smtClean="0"/>
              <a:t>Those of pass-by-value </a:t>
            </a:r>
          </a:p>
        </p:txBody>
      </p:sp>
    </p:spTree>
    <p:extLst>
      <p:ext uri="{BB962C8B-B14F-4D97-AF65-F5344CB8AC3E}">
        <p14:creationId xmlns:p14="http://schemas.microsoft.com/office/powerpoint/2010/main" val="6927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4CEA3638-62CF-48E1-B1C6-B78A314B7778}" type="slidenum">
              <a:rPr lang="en-US" sz="1000" smtClean="0">
                <a:latin typeface="Arial" charset="0"/>
              </a:rPr>
              <a:pPr/>
              <a:t>19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Pass-by-Reference (Inout Mode)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Pass an access path</a:t>
            </a:r>
          </a:p>
          <a:p>
            <a:pPr eaLnBrk="1" hangingPunct="1"/>
            <a:r>
              <a:rPr lang="en-US" smtClean="0"/>
              <a:t>Also called pass-by-sharing</a:t>
            </a:r>
          </a:p>
          <a:p>
            <a:pPr eaLnBrk="1" hangingPunct="1"/>
            <a:r>
              <a:rPr lang="en-US" smtClean="0"/>
              <a:t>Advantage: Passing process is efficient (no copying and no duplicated storage)</a:t>
            </a:r>
          </a:p>
          <a:p>
            <a:pPr eaLnBrk="1" hangingPunct="1"/>
            <a:r>
              <a:rPr lang="en-US" smtClean="0"/>
              <a:t>Disadvantages</a:t>
            </a:r>
          </a:p>
          <a:p>
            <a:pPr lvl="1" eaLnBrk="1" hangingPunct="1"/>
            <a:r>
              <a:rPr lang="en-US" smtClean="0"/>
              <a:t>Slower accesses (compared to pass-by-value) to formal parameters</a:t>
            </a:r>
          </a:p>
          <a:p>
            <a:pPr lvl="1" eaLnBrk="1" hangingPunct="1"/>
            <a:r>
              <a:rPr lang="en-US" smtClean="0"/>
              <a:t>Potentials for unwanted side effects (collisions)</a:t>
            </a:r>
          </a:p>
          <a:p>
            <a:pPr lvl="1" eaLnBrk="1" hangingPunct="1"/>
            <a:r>
              <a:rPr lang="en-US" smtClean="0"/>
              <a:t>Unwanted aliases (access broadened)</a:t>
            </a:r>
          </a:p>
          <a:p>
            <a:pPr lvl="1" eaLnBrk="1" hangingPunct="1">
              <a:buFontTx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fun(total, total);  fun(list[i], list[j];  fun(list[i], i);</a:t>
            </a:r>
          </a:p>
        </p:txBody>
      </p:sp>
    </p:spTree>
    <p:extLst>
      <p:ext uri="{BB962C8B-B14F-4D97-AF65-F5344CB8AC3E}">
        <p14:creationId xmlns:p14="http://schemas.microsoft.com/office/powerpoint/2010/main" val="34602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Copyright © 2012 Addison-Wesley. All rights reserved.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A8B53495-C7CD-4B2B-9307-5DFCE83489B4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9 Topics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Introduction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Fundamentals of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Design Issues for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Local Referencing Environments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Parameter-Passing Methods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Parameters That Are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Calling Subprograms Indirectly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Overloaded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Generic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Design Issues for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User-Defined Overloaded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Closures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Coroutines</a:t>
            </a:r>
          </a:p>
        </p:txBody>
      </p:sp>
    </p:spTree>
    <p:extLst>
      <p:ext uri="{BB962C8B-B14F-4D97-AF65-F5344CB8AC3E}">
        <p14:creationId xmlns:p14="http://schemas.microsoft.com/office/powerpoint/2010/main" val="17114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BCD0B76C-308C-4296-8A48-69F14FDC9826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Implementing Parameter-Passing Methods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most languages parameter communication takes place thru the run-time stack</a:t>
            </a:r>
          </a:p>
          <a:p>
            <a:pPr eaLnBrk="1" hangingPunct="1"/>
            <a:r>
              <a:rPr lang="en-US" smtClean="0"/>
              <a:t>Pass-by-reference are the simplest to implement; only an address is placed in the stack</a:t>
            </a:r>
          </a:p>
        </p:txBody>
      </p:sp>
    </p:spTree>
    <p:extLst>
      <p:ext uri="{BB962C8B-B14F-4D97-AF65-F5344CB8AC3E}">
        <p14:creationId xmlns:p14="http://schemas.microsoft.com/office/powerpoint/2010/main" val="6382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Implementing Parameter-Passing Methods</a:t>
            </a:r>
          </a:p>
        </p:txBody>
      </p:sp>
      <p:pic>
        <p:nvPicPr>
          <p:cNvPr id="25603" name="Content Placeholder 5" descr="fig_09_0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524000"/>
            <a:ext cx="5867400" cy="3562350"/>
          </a:xfrm>
        </p:spPr>
      </p:pic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7EB46005-5FD7-446A-A2DC-3D72606A9150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257800"/>
            <a:ext cx="7991475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Function header:  </a:t>
            </a:r>
            <a:r>
              <a:rPr lang="en-US" sz="1600" b="1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void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sub(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a,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b,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c,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d)</a:t>
            </a:r>
          </a:p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Function call in main: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sub(w, x, y, z)</a:t>
            </a:r>
          </a:p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(pass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value,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result,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value-result,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reference)</a:t>
            </a:r>
          </a:p>
        </p:txBody>
      </p:sp>
    </p:spTree>
    <p:extLst>
      <p:ext uri="{BB962C8B-B14F-4D97-AF65-F5344CB8AC3E}">
        <p14:creationId xmlns:p14="http://schemas.microsoft.com/office/powerpoint/2010/main" val="19716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244A8582-749E-466A-8FFE-9180252C5BA2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Parameter Passing Methods of Major Languages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Pass-by-value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Pass-by-reference is achieved by using pointers as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</a:t>
            </a:r>
            <a:r>
              <a:rPr lang="en-US" sz="2000" dirty="0" smtClean="0"/>
              <a:t>++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Pass-by-value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dirty="0" smtClean="0"/>
              <a:t>special pointer type called reference type for pass-by-reference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All scalar </a:t>
            </a:r>
            <a:r>
              <a:rPr lang="en-US" sz="1800" dirty="0" smtClean="0"/>
              <a:t>parameters are passed are passed by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Object parameters are passed by </a:t>
            </a:r>
            <a:r>
              <a:rPr lang="en-US" sz="1800" dirty="0" smtClean="0"/>
              <a:t>reference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C#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All </a:t>
            </a:r>
            <a:r>
              <a:rPr lang="en-US" sz="1800" dirty="0" smtClean="0"/>
              <a:t>scalar and </a:t>
            </a:r>
            <a:r>
              <a:rPr lang="en-US" sz="1800" dirty="0" err="1" smtClean="0"/>
              <a:t>structs</a:t>
            </a:r>
            <a:r>
              <a:rPr lang="en-US" sz="1800" dirty="0" smtClean="0"/>
              <a:t> are </a:t>
            </a:r>
            <a:r>
              <a:rPr lang="en-US" sz="1800" dirty="0" smtClean="0"/>
              <a:t>Pass-by-value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Object parameters are passed by reference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special pointer type called reference type for pass-by-reference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Out mode parameters are allowed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746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A53B9945-46F4-45AA-BA4A-CA7ADDCE38DE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Parameter Passing Methods of Major Languages (continued)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Fortran 95+</a:t>
            </a:r>
            <a:br>
              <a:rPr lang="en-US" sz="2400" dirty="0" smtClean="0"/>
            </a:br>
            <a:r>
              <a:rPr lang="en-US" sz="2000" dirty="0" smtClean="0"/>
              <a:t>- Parameters can be declared to be in, out, or </a:t>
            </a:r>
            <a:r>
              <a:rPr lang="en-US" sz="2000" dirty="0" err="1" smtClean="0"/>
              <a:t>inout</a:t>
            </a:r>
            <a:r>
              <a:rPr lang="en-US" sz="2000" dirty="0" smtClean="0"/>
              <a:t> mode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smtClean="0"/>
              <a:t>PHP</a:t>
            </a:r>
            <a:r>
              <a:rPr lang="en-US" sz="2400" dirty="0" smtClean="0"/>
              <a:t>: very similar to C#, except that either the actual or the formal parameter can specify ref</a:t>
            </a:r>
          </a:p>
          <a:p>
            <a:pPr eaLnBrk="1" hangingPunct="1"/>
            <a:r>
              <a:rPr lang="en-US" sz="2400" dirty="0" smtClean="0"/>
              <a:t>Perl: all actual parameters are implicitly placed in a predefined array named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@_</a:t>
            </a:r>
          </a:p>
          <a:p>
            <a:pPr eaLnBrk="1" hangingPunct="1"/>
            <a:r>
              <a:rPr lang="en-US" sz="2400" dirty="0" smtClean="0">
                <a:cs typeface="Courier New" pitchFamily="49" charset="0"/>
              </a:rPr>
              <a:t>Python and Ruby use pass-by-assignment (all data values are objects); the actual is assigned to the formal</a:t>
            </a:r>
          </a:p>
        </p:txBody>
      </p:sp>
    </p:spTree>
    <p:extLst>
      <p:ext uri="{BB962C8B-B14F-4D97-AF65-F5344CB8AC3E}">
        <p14:creationId xmlns:p14="http://schemas.microsoft.com/office/powerpoint/2010/main" val="26865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7ACCC380-B53B-48CE-8557-DEBF50CF6834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Checking Parameters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Considered very important for reliability</a:t>
            </a:r>
          </a:p>
          <a:p>
            <a:pPr eaLnBrk="1" hangingPunct="1"/>
            <a:r>
              <a:rPr lang="en-US" sz="2400" smtClean="0"/>
              <a:t>FORTRAN 77 and original C: none</a:t>
            </a:r>
          </a:p>
          <a:p>
            <a:pPr eaLnBrk="1" hangingPunct="1"/>
            <a:r>
              <a:rPr lang="en-US" sz="2400" smtClean="0"/>
              <a:t>Pascal, FORTRAN 90+, Java, and Ada: it is always required</a:t>
            </a:r>
          </a:p>
          <a:p>
            <a:pPr eaLnBrk="1" hangingPunct="1"/>
            <a:r>
              <a:rPr lang="en-US" sz="2400" smtClean="0"/>
              <a:t>ANSI C and C++: choice is made by the user</a:t>
            </a:r>
          </a:p>
          <a:p>
            <a:pPr lvl="1" eaLnBrk="1" hangingPunct="1"/>
            <a:r>
              <a:rPr lang="en-US" sz="2000" smtClean="0"/>
              <a:t>Prototypes</a:t>
            </a:r>
          </a:p>
          <a:p>
            <a:pPr eaLnBrk="1" hangingPunct="1"/>
            <a:r>
              <a:rPr lang="en-US" sz="2400" smtClean="0"/>
              <a:t>Relatively new languages Perl, JavaScript, and PHP do not require type checking</a:t>
            </a:r>
          </a:p>
          <a:p>
            <a:pPr eaLnBrk="1" hangingPunct="1"/>
            <a:r>
              <a:rPr lang="en-US" sz="2400" smtClean="0"/>
              <a:t>In Python and Ruby, variables do not have types (objects do), so parameter type checking is not possible</a:t>
            </a:r>
          </a:p>
        </p:txBody>
      </p:sp>
    </p:spTree>
    <p:extLst>
      <p:ext uri="{BB962C8B-B14F-4D97-AF65-F5344CB8AC3E}">
        <p14:creationId xmlns:p14="http://schemas.microsoft.com/office/powerpoint/2010/main" val="293734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36139CD3-F6A7-4090-969E-29FF48658637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Multidimensional Arrays as Parameters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572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a multidimensional array is passed to a subprogram and the subprogram is separately compiled, the compiler needs to know the declared size of that array to build the storage mapping function</a:t>
            </a:r>
          </a:p>
        </p:txBody>
      </p:sp>
    </p:spTree>
    <p:extLst>
      <p:ext uri="{BB962C8B-B14F-4D97-AF65-F5344CB8AC3E}">
        <p14:creationId xmlns:p14="http://schemas.microsoft.com/office/powerpoint/2010/main" val="8837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67150B59-7D02-4F92-A0D1-B747DCDC8D0C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Multidimensional Arrays as Parameters: C and C++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smtClean="0"/>
              <a:t>Programmer is required to include the declared sizes of all but the first subscript in the actual parameter</a:t>
            </a:r>
          </a:p>
          <a:p>
            <a:pPr eaLnBrk="1" hangingPunct="1"/>
            <a:r>
              <a:rPr lang="en-US" smtClean="0"/>
              <a:t>Disallows writing flexible subprograms</a:t>
            </a:r>
          </a:p>
          <a:p>
            <a:pPr eaLnBrk="1" hangingPunct="1"/>
            <a:r>
              <a:rPr lang="en-US" smtClean="0"/>
              <a:t>Solution: pass a pointer to the array and the sizes of the dimensions as other parameters; the user must include the storage mapping function in terms of the size parameters</a:t>
            </a:r>
          </a:p>
        </p:txBody>
      </p:sp>
    </p:spTree>
    <p:extLst>
      <p:ext uri="{BB962C8B-B14F-4D97-AF65-F5344CB8AC3E}">
        <p14:creationId xmlns:p14="http://schemas.microsoft.com/office/powerpoint/2010/main" val="197869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8F46EE1D-F3A0-49C0-9705-933A0F0ADBF7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Multidimensional Arrays as Parameters: Ada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 eaLnBrk="1" hangingPunct="1"/>
            <a:r>
              <a:rPr lang="en-US" smtClean="0"/>
              <a:t>Ada – not a problem</a:t>
            </a:r>
          </a:p>
          <a:p>
            <a:pPr lvl="1" eaLnBrk="1" hangingPunct="1"/>
            <a:r>
              <a:rPr lang="en-US" smtClean="0"/>
              <a:t>Constrained arrays – size is part of the array’s type</a:t>
            </a:r>
          </a:p>
          <a:p>
            <a:pPr lvl="1" eaLnBrk="1" hangingPunct="1"/>
            <a:r>
              <a:rPr lang="en-US" smtClean="0"/>
              <a:t>Unconstrained arrays - declared size is part of the object declaration</a:t>
            </a:r>
          </a:p>
        </p:txBody>
      </p:sp>
    </p:spTree>
    <p:extLst>
      <p:ext uri="{BB962C8B-B14F-4D97-AF65-F5344CB8AC3E}">
        <p14:creationId xmlns:p14="http://schemas.microsoft.com/office/powerpoint/2010/main" val="40802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69F21DFA-C8ED-4250-8781-A8E3DD9C21A5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Multidimensional Arrays as Parameters: Fortran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Formal parameters that are arrays have a declaration after the header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For single-dimension arrays, the subscript is irrelevant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For multidimensional arrays, the sizes are sent as parameters and used in the declaration of the formal parameter, so those variables are used in the storage mapping function</a:t>
            </a:r>
          </a:p>
        </p:txBody>
      </p:sp>
    </p:spTree>
    <p:extLst>
      <p:ext uri="{BB962C8B-B14F-4D97-AF65-F5344CB8AC3E}">
        <p14:creationId xmlns:p14="http://schemas.microsoft.com/office/powerpoint/2010/main" val="5635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F2C973EF-4596-4708-9EB3-BFDD3AA2ADBA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Multidimensional Arrays as Parameters: Java and C#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Similar to Ada</a:t>
            </a:r>
          </a:p>
          <a:p>
            <a:pPr eaLnBrk="1" hangingPunct="1"/>
            <a:r>
              <a:rPr lang="en-US" smtClean="0"/>
              <a:t>Arrays are objects; they are all single-dimensioned, but the elements can be arrays</a:t>
            </a:r>
          </a:p>
          <a:p>
            <a:pPr eaLnBrk="1" hangingPunct="1"/>
            <a:r>
              <a:rPr lang="en-US" smtClean="0"/>
              <a:t>Each array inherits a named constant (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mtClean="0"/>
              <a:t> in Java,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mtClean="0"/>
              <a:t> in C#) that is set to the length of the array when the array object is created</a:t>
            </a:r>
          </a:p>
        </p:txBody>
      </p:sp>
    </p:spTree>
    <p:extLst>
      <p:ext uri="{BB962C8B-B14F-4D97-AF65-F5344CB8AC3E}">
        <p14:creationId xmlns:p14="http://schemas.microsoft.com/office/powerpoint/2010/main" val="278370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893A3054-5B93-4D2B-A334-FA0CCD85043F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fundamental abstraction facilities</a:t>
            </a:r>
          </a:p>
          <a:p>
            <a:pPr lvl="1" eaLnBrk="1" hangingPunct="1"/>
            <a:r>
              <a:rPr lang="en-US" smtClean="0"/>
              <a:t>Process abstraction </a:t>
            </a:r>
          </a:p>
          <a:p>
            <a:pPr lvl="2" eaLnBrk="1" hangingPunct="1"/>
            <a:r>
              <a:rPr lang="en-US" smtClean="0"/>
              <a:t>Emphasized from early days</a:t>
            </a:r>
          </a:p>
          <a:p>
            <a:pPr lvl="2" eaLnBrk="1" hangingPunct="1"/>
            <a:r>
              <a:rPr lang="en-US" smtClean="0"/>
              <a:t>Discussed in this chapter</a:t>
            </a:r>
          </a:p>
          <a:p>
            <a:pPr lvl="1" eaLnBrk="1" hangingPunct="1"/>
            <a:r>
              <a:rPr lang="en-US" smtClean="0"/>
              <a:t>Data abstraction</a:t>
            </a:r>
          </a:p>
          <a:p>
            <a:pPr lvl="2" eaLnBrk="1" hangingPunct="1"/>
            <a:r>
              <a:rPr lang="en-US" smtClean="0"/>
              <a:t>Emphasized in the1980s</a:t>
            </a:r>
          </a:p>
          <a:p>
            <a:pPr lvl="2" eaLnBrk="1" hangingPunct="1"/>
            <a:r>
              <a:rPr lang="en-US" smtClean="0"/>
              <a:t>Discussed at length in Chapter 11</a:t>
            </a:r>
          </a:p>
        </p:txBody>
      </p:sp>
    </p:spTree>
    <p:extLst>
      <p:ext uri="{BB962C8B-B14F-4D97-AF65-F5344CB8AC3E}">
        <p14:creationId xmlns:p14="http://schemas.microsoft.com/office/powerpoint/2010/main" val="10139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2EE1BB3B-6C75-414A-AB82-60B20101BF7A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Design Considerations for Parameter Passing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Two important considerations</a:t>
            </a:r>
          </a:p>
          <a:p>
            <a:pPr lvl="1" eaLnBrk="1" hangingPunct="1"/>
            <a:r>
              <a:rPr lang="en-US" dirty="0" smtClean="0"/>
              <a:t>Efficiency</a:t>
            </a:r>
          </a:p>
          <a:p>
            <a:pPr lvl="1" eaLnBrk="1" hangingPunct="1"/>
            <a:r>
              <a:rPr lang="en-US" dirty="0" smtClean="0"/>
              <a:t>One-way or two-way data transfer</a:t>
            </a:r>
          </a:p>
          <a:p>
            <a:pPr eaLnBrk="1" hangingPunct="1"/>
            <a:r>
              <a:rPr lang="en-US" dirty="0" smtClean="0"/>
              <a:t>But the above considerations are in conflict</a:t>
            </a:r>
          </a:p>
          <a:p>
            <a:pPr lvl="1" eaLnBrk="1" hangingPunct="1"/>
            <a:r>
              <a:rPr lang="en-US" dirty="0" smtClean="0"/>
              <a:t>Good programming suggest limited access to variables, which means one-way whenever possible</a:t>
            </a:r>
          </a:p>
          <a:p>
            <a:pPr lvl="1" eaLnBrk="1" hangingPunct="1"/>
            <a:r>
              <a:rPr lang="en-US" dirty="0" smtClean="0"/>
              <a:t>But pass-by-reference is more efficient to pass structures of significant size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0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82B55A52-5902-4A67-84C3-354D01ACA04D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Parameters that are Subprogram Names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It is sometimes convenient to pass subprogram names as parameters</a:t>
            </a:r>
          </a:p>
          <a:p>
            <a:pPr marL="457200" indent="-457200" eaLnBrk="1" hangingPunct="1"/>
            <a:r>
              <a:rPr lang="en-US" smtClean="0"/>
              <a:t>Issues: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smtClean="0"/>
              <a:t>Are parameter types checked?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smtClean="0"/>
              <a:t>What is the correct referencing environment for a subprogram that was sent as a parameter?</a:t>
            </a:r>
          </a:p>
          <a:p>
            <a:pPr marL="1695450" lvl="3" indent="-381000" eaLnBrk="1" hangingPunct="1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50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498B879C-8E62-4D2C-9532-C211B84982F4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Parameters that are Subprogram Names: Referencing Environment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/>
              <a:t>Shallow binding</a:t>
            </a:r>
            <a:r>
              <a:rPr lang="en-US" smtClean="0"/>
              <a:t>: The environment of the call statement that enacts the passed subprogram</a:t>
            </a:r>
            <a:br>
              <a:rPr lang="en-US" smtClean="0"/>
            </a:br>
            <a:r>
              <a:rPr lang="en-US" smtClean="0"/>
              <a:t>- Most natural for dynamic-scoped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Deep binding</a:t>
            </a:r>
            <a:r>
              <a:rPr lang="en-US" smtClean="0"/>
              <a:t>: The environment of the definition of the passed subprogram</a:t>
            </a:r>
            <a:br>
              <a:rPr lang="en-US" smtClean="0"/>
            </a:br>
            <a:r>
              <a:rPr lang="en-US" smtClean="0"/>
              <a:t>- Most natural for static-scoped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Ad hoc binding</a:t>
            </a:r>
            <a:r>
              <a:rPr lang="en-US" smtClean="0"/>
              <a:t>: The environment of the call statement that passed the subprogram</a:t>
            </a:r>
          </a:p>
        </p:txBody>
      </p:sp>
    </p:spTree>
    <p:extLst>
      <p:ext uri="{BB962C8B-B14F-4D97-AF65-F5344CB8AC3E}">
        <p14:creationId xmlns:p14="http://schemas.microsoft.com/office/powerpoint/2010/main" val="30361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Calling Subprograms Indirectly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Usually when there are several possible subprograms to be called and the correct one on a particular run of the program is not know until execution (e.g., event handling and GUIs)</a:t>
            </a:r>
          </a:p>
          <a:p>
            <a:r>
              <a:rPr lang="en-US" smtClean="0"/>
              <a:t>In C and C++, such calls are made through function pointers</a:t>
            </a:r>
          </a:p>
          <a:p>
            <a:endParaRPr lang="en-US" smtClean="0"/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BDA4B716-26BE-465E-9502-34E895157E00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Calling Subprograms Indirectly </a:t>
            </a:r>
            <a:r>
              <a:rPr lang="en-US" sz="2000" smtClean="0"/>
              <a:t>(continued)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In C#, method pointers are implemented as objects called </a:t>
            </a:r>
            <a:r>
              <a:rPr lang="en-US" i="1" smtClean="0"/>
              <a:t>delegates</a:t>
            </a:r>
          </a:p>
          <a:p>
            <a:pPr lvl="1"/>
            <a:r>
              <a:rPr lang="en-US" smtClean="0"/>
              <a:t>A delegate declaration:</a:t>
            </a:r>
          </a:p>
          <a:p>
            <a:pPr lvl="1">
              <a:buFontTx/>
              <a:buNone/>
            </a:pPr>
            <a:r>
              <a:rPr lang="en-US" smtClean="0"/>
              <a:t>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public delegate int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Change(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 lvl="1">
              <a:buFontTx/>
              <a:buNone/>
            </a:pPr>
            <a:r>
              <a:rPr lang="en-US" smtClean="0"/>
              <a:t>   - This delegate type, named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Change</a:t>
            </a:r>
            <a:r>
              <a:rPr lang="en-US" smtClean="0"/>
              <a:t>, can be instantiated with any method that takes an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mtClean="0"/>
              <a:t> parameter and returns an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mtClean="0"/>
              <a:t> value</a:t>
            </a:r>
          </a:p>
          <a:p>
            <a:pPr lvl="1">
              <a:buFontTx/>
              <a:buNone/>
            </a:pPr>
            <a:r>
              <a:rPr lang="en-US" smtClean="0"/>
              <a:t>   A method: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static int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fun1(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x) { … }</a:t>
            </a:r>
          </a:p>
          <a:p>
            <a:pPr lvl="1">
              <a:buFontTx/>
              <a:buNone/>
            </a:pPr>
            <a:r>
              <a:rPr lang="en-US" smtClean="0"/>
              <a:t>   Instantiate: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Change chgfun1 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Change(fun1);</a:t>
            </a:r>
          </a:p>
          <a:p>
            <a:pPr lvl="1">
              <a:buFontTx/>
              <a:buNone/>
            </a:pPr>
            <a:r>
              <a:rPr lang="en-US" smtClean="0"/>
              <a:t>   Can be called with: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chgfun1(12);</a:t>
            </a:r>
          </a:p>
          <a:p>
            <a:pPr lvl="1">
              <a:buFontTx/>
              <a:buNone/>
            </a:pPr>
            <a:r>
              <a:rPr lang="en-US" smtClean="0"/>
              <a:t>  - A delegate can store more than one address, which is called a </a:t>
            </a:r>
            <a:r>
              <a:rPr lang="en-US" i="1" smtClean="0"/>
              <a:t>multicast delegate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50A22B45-A13B-480F-B6B6-B97FBBBEED6D}" type="slidenum">
              <a:rPr lang="en-US" sz="1000" smtClean="0">
                <a:latin typeface="Arial" charset="0"/>
              </a:rPr>
              <a:pPr/>
              <a:t>34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1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6DC6A82F-4DB4-4986-A5A1-3C6E90E1E2B5}" type="slidenum">
              <a:rPr lang="en-US" sz="1000" smtClean="0">
                <a:latin typeface="Arial" charset="0"/>
              </a:rPr>
              <a:pPr/>
              <a:t>35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Overloaded Subprograms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An </a:t>
            </a:r>
            <a:r>
              <a:rPr lang="en-US" sz="2400" i="1" smtClean="0"/>
              <a:t>overloaded subprogram</a:t>
            </a:r>
            <a:r>
              <a:rPr lang="en-US" sz="2400" smtClean="0"/>
              <a:t> is one that has the same name as another subprogram in the same referencing environment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Every version of an overloaded subprogram has a unique protocol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C++, Java, C#, and Ada include predefined overloaded subprograms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 Ada, the return type of an overloaded function can be used to disambiguate calls (thus two overloaded functions can have the same parameters)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Ada, Java, C++, and C# allow users to write multiple versions of subprograms with the same name</a:t>
            </a:r>
          </a:p>
        </p:txBody>
      </p:sp>
    </p:spTree>
    <p:extLst>
      <p:ext uri="{BB962C8B-B14F-4D97-AF65-F5344CB8AC3E}">
        <p14:creationId xmlns:p14="http://schemas.microsoft.com/office/powerpoint/2010/main" val="36698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BD33EBC1-B3A2-4F58-B860-CF8B347BBDF3}" type="slidenum">
              <a:rPr lang="en-US" sz="1000" smtClean="0">
                <a:latin typeface="Arial" charset="0"/>
              </a:rPr>
              <a:pPr/>
              <a:t>36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Subprograms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</a:t>
            </a:r>
            <a:r>
              <a:rPr lang="en-US" sz="2400" i="1" smtClean="0">
                <a:solidFill>
                  <a:srgbClr val="002060"/>
                </a:solidFill>
              </a:rPr>
              <a:t>generic</a:t>
            </a:r>
            <a:r>
              <a:rPr lang="en-US" sz="2400" smtClean="0">
                <a:solidFill>
                  <a:srgbClr val="002060"/>
                </a:solidFill>
              </a:rPr>
              <a:t> or </a:t>
            </a:r>
            <a:r>
              <a:rPr lang="en-US" sz="2400" i="1" smtClean="0">
                <a:solidFill>
                  <a:srgbClr val="002060"/>
                </a:solidFill>
              </a:rPr>
              <a:t>polymorphic subprogram</a:t>
            </a:r>
            <a:r>
              <a:rPr lang="en-US" sz="2400" smtClean="0">
                <a:solidFill>
                  <a:srgbClr val="002060"/>
                </a:solidFill>
              </a:rPr>
              <a:t> </a:t>
            </a:r>
            <a:r>
              <a:rPr lang="en-US" sz="2400" smtClean="0"/>
              <a:t>takes parameters of different types on different activations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Overloaded subprograms provide </a:t>
            </a:r>
            <a:r>
              <a:rPr lang="en-US" sz="2400" i="1" smtClean="0">
                <a:solidFill>
                  <a:schemeClr val="tx2"/>
                </a:solidFill>
              </a:rPr>
              <a:t>ad hoc polymorphism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>
                <a:solidFill>
                  <a:schemeClr val="tx2"/>
                </a:solidFill>
              </a:rPr>
              <a:t>Subtype polymorphism </a:t>
            </a:r>
            <a:r>
              <a:rPr lang="en-US" sz="2400" smtClean="0">
                <a:solidFill>
                  <a:srgbClr val="333399"/>
                </a:solidFill>
              </a:rPr>
              <a:t>means that a variable of type T can access any object of type T or any type derived from T (OOP languages)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subprogram that takes a generic parameter that is used in a type expression that describes the type of the parameters of the subprogram provides </a:t>
            </a:r>
            <a:r>
              <a:rPr lang="en-US" sz="2400" i="1" smtClean="0">
                <a:solidFill>
                  <a:schemeClr val="tx2"/>
                </a:solidFill>
              </a:rPr>
              <a:t>parametric polymorphism</a:t>
            </a:r>
            <a:br>
              <a:rPr lang="en-US" sz="2400" i="1" smtClean="0">
                <a:solidFill>
                  <a:schemeClr val="tx2"/>
                </a:solidFill>
              </a:rPr>
            </a:br>
            <a:r>
              <a:rPr lang="en-US" sz="2400" i="1" smtClean="0">
                <a:solidFill>
                  <a:schemeClr val="tx2"/>
                </a:solidFill>
              </a:rPr>
              <a:t> </a:t>
            </a:r>
            <a:r>
              <a:rPr lang="en-US" sz="2400" smtClean="0"/>
              <a:t>- A cheap compile-time substitute for dynamic binding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62460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Subprograms </a:t>
            </a:r>
            <a:r>
              <a:rPr lang="en-US" sz="2800" smtClean="0"/>
              <a:t>(continued)</a:t>
            </a:r>
            <a:endParaRPr 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C++</a:t>
            </a:r>
          </a:p>
          <a:p>
            <a:pPr lvl="1" eaLnBrk="1" hangingPunct="1"/>
            <a:r>
              <a:rPr lang="en-US" dirty="0" smtClean="0"/>
              <a:t>Versions of a generic subprogram are created implicitly when the subprogram is named in a call or when its address is taken with the &amp; operator</a:t>
            </a:r>
          </a:p>
          <a:p>
            <a:pPr lvl="1" eaLnBrk="1" hangingPunct="1"/>
            <a:r>
              <a:rPr lang="en-US" dirty="0" smtClean="0"/>
              <a:t>Generic subprograms are preceded by 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dirty="0" smtClean="0"/>
              <a:t> clause that lists the generic variables, which can be type names or class names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   template</a:t>
            </a:r>
            <a:r>
              <a:rPr lang="en-US" sz="2000" dirty="0" smtClean="0">
                <a:latin typeface="Courier New" pitchFamily="49" charset="0"/>
              </a:rPr>
              <a:t> &lt;</a:t>
            </a:r>
            <a:r>
              <a:rPr lang="en-US" sz="2000" b="1" dirty="0" smtClean="0">
                <a:latin typeface="Courier New" pitchFamily="49" charset="0"/>
              </a:rPr>
              <a:t>class</a:t>
            </a:r>
            <a:r>
              <a:rPr lang="en-US" sz="2000" dirty="0" smtClean="0">
                <a:latin typeface="Courier New" pitchFamily="49" charset="0"/>
              </a:rPr>
              <a:t> Type&gt;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   Type max(Type first, Type second)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   </a:t>
            </a:r>
            <a:r>
              <a:rPr lang="en-US" sz="2000" b="1" dirty="0" smtClean="0">
                <a:latin typeface="Courier New" pitchFamily="49" charset="0"/>
              </a:rPr>
              <a:t>return</a:t>
            </a:r>
            <a:r>
              <a:rPr lang="en-US" sz="2000" dirty="0" smtClean="0">
                <a:latin typeface="Courier New" pitchFamily="49" charset="0"/>
              </a:rPr>
              <a:t> first &gt; second ? first : second;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   }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3EFEE4CF-28FF-4DE6-BC59-3CCD385167A3}" type="slidenum">
              <a:rPr lang="en-US" sz="1000" smtClean="0">
                <a:latin typeface="Arial" charset="0"/>
              </a:rPr>
              <a:pPr/>
              <a:t>37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26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A018F16F-912E-48DB-92FC-2D97429205AF}" type="slidenum">
              <a:rPr lang="en-US" sz="1000" smtClean="0">
                <a:latin typeface="Arial" charset="0"/>
              </a:rPr>
              <a:pPr/>
              <a:t>38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Subprograms </a:t>
            </a:r>
            <a:r>
              <a:rPr lang="en-US" sz="2800" smtClean="0"/>
              <a:t>(continued)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 5.0</a:t>
            </a:r>
            <a:br>
              <a:rPr lang="en-US" smtClean="0"/>
            </a:br>
            <a:r>
              <a:rPr lang="en-US" sz="2400" smtClean="0"/>
              <a:t>- Differences between generics in Java 5.0 and those of C++:</a:t>
            </a:r>
            <a:br>
              <a:rPr lang="en-US" sz="2400" smtClean="0"/>
            </a:br>
            <a:r>
              <a:rPr lang="en-US" sz="2400" smtClean="0"/>
              <a:t>1. Generic parameters in Java 5.0 must be classes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2. Java 5.0 generic methods are instantiated just once as truly generic methods</a:t>
            </a:r>
            <a:br>
              <a:rPr lang="en-US" sz="2400" smtClean="0"/>
            </a:br>
            <a:r>
              <a:rPr lang="en-US" sz="2400" smtClean="0"/>
              <a:t>3. Restrictions can be specified on the range of classes that can be passed to the generic method as generic parameters</a:t>
            </a:r>
            <a:br>
              <a:rPr lang="en-US" sz="2400" smtClean="0"/>
            </a:br>
            <a:r>
              <a:rPr lang="en-US" sz="2400" smtClean="0"/>
              <a:t>4. Wildcard types of generic parameters</a:t>
            </a:r>
          </a:p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10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Subprograms </a:t>
            </a:r>
            <a:r>
              <a:rPr lang="en-US" sz="2800" smtClean="0"/>
              <a:t>(continued)</a:t>
            </a:r>
            <a:endParaRPr lang="en-US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Java 5.0 </a:t>
            </a:r>
            <a:r>
              <a:rPr lang="en-US" sz="2400" smtClean="0"/>
              <a:t>(continued)</a:t>
            </a:r>
          </a:p>
          <a:p>
            <a:pPr lvl="1">
              <a:buFontTx/>
              <a:buNone/>
            </a:pPr>
            <a:r>
              <a:rPr lang="en-US" smtClean="0"/>
              <a:t>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&lt;T&gt; T doIt(T[] list) { … }</a:t>
            </a:r>
          </a:p>
          <a:p>
            <a:pPr lvl="1">
              <a:buFontTx/>
              <a:buNone/>
            </a:pPr>
            <a:r>
              <a:rPr lang="en-US" smtClean="0"/>
              <a:t>    - The parameter is an array of generic elements (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mtClean="0"/>
              <a:t> is the name of the type)</a:t>
            </a:r>
          </a:p>
          <a:p>
            <a:pPr lvl="1">
              <a:buFontTx/>
              <a:buNone/>
            </a:pPr>
            <a:r>
              <a:rPr lang="en-US" smtClean="0"/>
              <a:t>    - A call: </a:t>
            </a:r>
          </a:p>
          <a:p>
            <a:pPr lvl="1">
              <a:buFontTx/>
              <a:buNone/>
            </a:pPr>
            <a:r>
              <a:rPr lang="en-US" smtClean="0"/>
              <a:t>         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doIt&lt;String&gt;(myList);</a:t>
            </a:r>
          </a:p>
          <a:p>
            <a:pPr lvl="1">
              <a:buFontTx/>
              <a:buNone/>
            </a:pPr>
            <a:r>
              <a:rPr lang="en-US" smtClean="0"/>
              <a:t>Generic parameters can have bounds:</a:t>
            </a:r>
          </a:p>
          <a:p>
            <a:pPr lvl="1">
              <a:buFontTx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public static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&lt;T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Comparable&gt; T </a:t>
            </a:r>
          </a:p>
          <a:p>
            <a:pPr lvl="1"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doIt(T[] list) { … }</a:t>
            </a:r>
          </a:p>
          <a:p>
            <a:pPr lvl="1">
              <a:buFontTx/>
              <a:buNone/>
            </a:pPr>
            <a:r>
              <a:rPr lang="en-US" smtClean="0"/>
              <a:t>The generic type must be of a class that implements the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US" smtClean="0"/>
              <a:t> interface</a:t>
            </a:r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04A2B67C-B30E-4BDC-8770-98F7D279B8C9}" type="slidenum">
              <a:rPr lang="en-US" sz="1000" smtClean="0">
                <a:latin typeface="Arial" charset="0"/>
              </a:rPr>
              <a:pPr/>
              <a:t>39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6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2CB874C7-B94B-4AC4-9976-DA0582391C7F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Fundamentals of Subprograms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subprogram has a single entry point</a:t>
            </a:r>
          </a:p>
          <a:p>
            <a:pPr eaLnBrk="1" hangingPunct="1"/>
            <a:r>
              <a:rPr lang="en-US" smtClean="0"/>
              <a:t>The calling program is suspended during execution of the called subprogram</a:t>
            </a:r>
          </a:p>
          <a:p>
            <a:pPr eaLnBrk="1" hangingPunct="1"/>
            <a:r>
              <a:rPr lang="en-US" smtClean="0"/>
              <a:t>Control always returns to the caller when the called subprogram’s execution terminates</a:t>
            </a:r>
          </a:p>
        </p:txBody>
      </p:sp>
    </p:spTree>
    <p:extLst>
      <p:ext uri="{BB962C8B-B14F-4D97-AF65-F5344CB8AC3E}">
        <p14:creationId xmlns:p14="http://schemas.microsoft.com/office/powerpoint/2010/main" val="95747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Subprograms </a:t>
            </a:r>
            <a:r>
              <a:rPr lang="en-US" sz="2800" smtClean="0"/>
              <a:t>(continued)</a:t>
            </a:r>
            <a:endParaRPr lang="en-US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Java 5.0 </a:t>
            </a:r>
            <a:r>
              <a:rPr lang="en-US" sz="2400" smtClean="0"/>
              <a:t>(continued)</a:t>
            </a:r>
          </a:p>
          <a:p>
            <a:pPr lvl="1"/>
            <a:r>
              <a:rPr lang="en-US" smtClean="0"/>
              <a:t>Wildcard types</a:t>
            </a:r>
          </a:p>
          <a:p>
            <a:pPr lvl="1">
              <a:buFontTx/>
              <a:buNone/>
            </a:pPr>
            <a:r>
              <a:rPr lang="en-US" smtClean="0"/>
              <a:t>   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Collection&lt;?&gt;</a:t>
            </a:r>
            <a:r>
              <a:rPr lang="en-US" smtClean="0"/>
              <a:t> is a wildcard type for collection classes</a:t>
            </a:r>
          </a:p>
          <a:p>
            <a:pPr lvl="1">
              <a:buFontTx/>
              <a:buNone/>
            </a:pPr>
            <a:r>
              <a:rPr lang="en-US" smtClean="0"/>
              <a:t>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printCollection(Collection&lt;?&gt; c) {</a:t>
            </a:r>
          </a:p>
          <a:p>
            <a:pPr lvl="1"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(Object e: c) {</a:t>
            </a:r>
          </a:p>
          <a:p>
            <a:pPr lvl="1"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  System.out.println(e);</a:t>
            </a:r>
          </a:p>
          <a:p>
            <a:pPr lvl="1"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lvl="1"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1">
              <a:buFontTx/>
              <a:buNone/>
            </a:pPr>
            <a:r>
              <a:rPr lang="en-US" smtClean="0"/>
              <a:t>    - Works for any collection class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E0412527-D6C5-4DA3-B3E6-2E105B15C453}" type="slidenum">
              <a:rPr lang="en-US" sz="1000" smtClean="0">
                <a:latin typeface="Arial" charset="0"/>
              </a:rPr>
              <a:pPr/>
              <a:t>40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98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089C164E-C9EE-4DF1-B1DF-09A6CAC84151}" type="slidenum">
              <a:rPr lang="en-US" sz="1000" smtClean="0">
                <a:latin typeface="Arial" charset="0"/>
              </a:rPr>
              <a:pPr/>
              <a:t>41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Subprograms </a:t>
            </a:r>
            <a:r>
              <a:rPr lang="en-US" sz="2800" smtClean="0"/>
              <a:t>(continued)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C# 2005</a:t>
            </a:r>
            <a:br>
              <a:rPr lang="en-US" smtClean="0"/>
            </a:br>
            <a:r>
              <a:rPr lang="en-US" smtClean="0"/>
              <a:t>- </a:t>
            </a:r>
            <a:r>
              <a:rPr lang="en-US" sz="2400" smtClean="0"/>
              <a:t>Supports generic methods that are similar to those of Java 5.0</a:t>
            </a:r>
            <a:br>
              <a:rPr lang="en-US" sz="2400" smtClean="0"/>
            </a:br>
            <a:r>
              <a:rPr lang="en-US" sz="2400" smtClean="0"/>
              <a:t>- One difference: actual type parameters in a call can be omitted if the compiler can infer the unspecified type</a:t>
            </a:r>
          </a:p>
          <a:p>
            <a:pPr lvl="1" eaLnBrk="1" hangingPunct="1"/>
            <a:r>
              <a:rPr lang="en-US" smtClean="0"/>
              <a:t>Another – C# 2005 does not support wildcards</a:t>
            </a:r>
          </a:p>
        </p:txBody>
      </p:sp>
    </p:spTree>
    <p:extLst>
      <p:ext uri="{BB962C8B-B14F-4D97-AF65-F5344CB8AC3E}">
        <p14:creationId xmlns:p14="http://schemas.microsoft.com/office/powerpoint/2010/main" val="169448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Subprograms </a:t>
            </a:r>
            <a:r>
              <a:rPr lang="en-US" sz="2800" smtClean="0"/>
              <a:t>(continued)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105400"/>
          </a:xfrm>
        </p:spPr>
        <p:txBody>
          <a:bodyPr>
            <a:normAutofit fontScale="92500"/>
          </a:bodyPr>
          <a:lstStyle/>
          <a:p>
            <a:r>
              <a:rPr lang="en-US" smtClean="0"/>
              <a:t>F# </a:t>
            </a:r>
          </a:p>
          <a:p>
            <a:pPr lvl="1"/>
            <a:r>
              <a:rPr lang="en-US" smtClean="0"/>
              <a:t>Infers a generic type if it cannot determine the type of a parameter or the return type of a function – </a:t>
            </a:r>
            <a:r>
              <a:rPr lang="en-US" i="1" smtClean="0"/>
              <a:t>automatic generalization</a:t>
            </a:r>
          </a:p>
          <a:p>
            <a:pPr lvl="1"/>
            <a:r>
              <a:rPr lang="en-US" smtClean="0"/>
              <a:t>Such types are denoted with an apostrophe and a single letter, e.g.,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′a</a:t>
            </a:r>
          </a:p>
          <a:p>
            <a:pPr lvl="1"/>
            <a:r>
              <a:rPr lang="en-US" smtClean="0"/>
              <a:t>Functions can be defined to have generic parameters</a:t>
            </a:r>
          </a:p>
          <a:p>
            <a:pPr lvl="1">
              <a:buFontTx/>
              <a:buNone/>
            </a:pPr>
            <a:r>
              <a:rPr lang="en-US" smtClean="0"/>
              <a:t> 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let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printPair (x: ′a) (y: ′a) =</a:t>
            </a:r>
          </a:p>
          <a:p>
            <a:pPr lvl="1"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  printfn ″%A %A″ x y</a:t>
            </a:r>
          </a:p>
          <a:p>
            <a:pPr lvl="1">
              <a:buFontTx/>
              <a:buNone/>
            </a:pPr>
            <a:r>
              <a:rPr lang="en-US" smtClean="0"/>
              <a:t>     -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%A</a:t>
            </a:r>
            <a:r>
              <a:rPr lang="en-US" smtClean="0"/>
              <a:t> is a format code for any type</a:t>
            </a:r>
          </a:p>
          <a:p>
            <a:pPr lvl="1">
              <a:buFontTx/>
              <a:buNone/>
            </a:pPr>
            <a:r>
              <a:rPr lang="en-US" smtClean="0"/>
              <a:t>     - These parameters are not type constrained</a:t>
            </a:r>
          </a:p>
          <a:p>
            <a:pPr lvl="1"/>
            <a:endParaRPr lang="en-US" i="1" smtClean="0"/>
          </a:p>
          <a:p>
            <a:pPr lvl="1"/>
            <a:endParaRPr lang="en-US" i="1" smtClean="0"/>
          </a:p>
          <a:p>
            <a:pPr lvl="1"/>
            <a:endParaRPr lang="en-US" i="1" smtClean="0"/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2269A93C-4FBF-4FAF-ACE6-217C79D8ACC7}" type="slidenum">
              <a:rPr lang="en-US" sz="1000" smtClean="0">
                <a:latin typeface="Arial" charset="0"/>
              </a:rPr>
              <a:pPr/>
              <a:t>42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9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Subprograms </a:t>
            </a:r>
            <a:r>
              <a:rPr lang="en-US" sz="2800" smtClean="0"/>
              <a:t>(continued)</a:t>
            </a:r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F# (continued)</a:t>
            </a:r>
          </a:p>
          <a:p>
            <a:pPr lvl="1"/>
            <a:r>
              <a:rPr lang="en-US" smtClean="0"/>
              <a:t>If the parameters of a function are used with arithmetic operators, they are type constrained, even if the parameters are specified to be generic</a:t>
            </a:r>
          </a:p>
          <a:p>
            <a:pPr lvl="1"/>
            <a:r>
              <a:rPr lang="en-US" smtClean="0"/>
              <a:t>Because of type inferencing and the lack of type coercions, F# generic functions are far less useful than those of C++, Java 5.0+, and C# 2005+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00106903-2D00-4F01-BEE6-0CDEE4B92B17}" type="slidenum">
              <a:rPr lang="en-US" sz="1000" smtClean="0">
                <a:latin typeface="Arial" charset="0"/>
              </a:rPr>
              <a:pPr/>
              <a:t>43</a:t>
            </a:fld>
            <a:endParaRPr lang="en-US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6CF90D57-FF4F-4A98-8A82-604B940C0708}" type="slidenum">
              <a:rPr lang="en-US" sz="1000" smtClean="0">
                <a:latin typeface="Arial" charset="0"/>
              </a:rPr>
              <a:pPr/>
              <a:t>44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Issues for Functions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953000"/>
          </a:xfrm>
        </p:spPr>
        <p:txBody>
          <a:bodyPr>
            <a:normAutofit lnSpcReduction="10000"/>
          </a:bodyPr>
          <a:lstStyle/>
          <a:p>
            <a:pPr marL="533400" indent="-533400" eaLnBrk="1" hangingPunct="1"/>
            <a:r>
              <a:rPr lang="en-US" sz="2400" smtClean="0"/>
              <a:t>Are side effects allowed?</a:t>
            </a:r>
          </a:p>
          <a:p>
            <a:pPr marL="914400" lvl="1" indent="-457200" eaLnBrk="1" hangingPunct="1"/>
            <a:r>
              <a:rPr lang="en-US" sz="2000" smtClean="0"/>
              <a:t>Parameters should always be in-mode to reduce side effect (like Ada)</a:t>
            </a:r>
          </a:p>
          <a:p>
            <a:pPr marL="533400" indent="-533400" eaLnBrk="1" hangingPunct="1"/>
            <a:r>
              <a:rPr lang="en-US" sz="2400" smtClean="0"/>
              <a:t>What types of return values are allowed?</a:t>
            </a:r>
          </a:p>
          <a:p>
            <a:pPr marL="914400" lvl="1" indent="-457200" eaLnBrk="1" hangingPunct="1"/>
            <a:r>
              <a:rPr lang="en-US" sz="2000" smtClean="0"/>
              <a:t>Most imperative languages restrict the return types</a:t>
            </a:r>
          </a:p>
          <a:p>
            <a:pPr marL="914400" lvl="1" indent="-457200" eaLnBrk="1" hangingPunct="1"/>
            <a:r>
              <a:rPr lang="en-US" sz="2000" smtClean="0"/>
              <a:t>C allows any type except arrays and functions</a:t>
            </a:r>
          </a:p>
          <a:p>
            <a:pPr marL="914400" lvl="1" indent="-457200" eaLnBrk="1" hangingPunct="1"/>
            <a:r>
              <a:rPr lang="en-US" sz="2000" smtClean="0"/>
              <a:t>C++ is like C but also allows user-defined types</a:t>
            </a:r>
          </a:p>
          <a:p>
            <a:pPr marL="914400" lvl="1" indent="-457200" eaLnBrk="1" hangingPunct="1"/>
            <a:r>
              <a:rPr lang="en-US" sz="2000" smtClean="0"/>
              <a:t>Ada subprograms can return any type (but Ada subprograms are not types, so they cannot be returned)</a:t>
            </a:r>
          </a:p>
          <a:p>
            <a:pPr marL="914400" lvl="1" indent="-457200" eaLnBrk="1" hangingPunct="1"/>
            <a:r>
              <a:rPr lang="en-US" sz="2000" smtClean="0"/>
              <a:t>Java and C# methods can return any type (but because methods are not types, they cannot be returned)</a:t>
            </a:r>
          </a:p>
          <a:p>
            <a:pPr marL="914400" lvl="1" indent="-457200" eaLnBrk="1" hangingPunct="1"/>
            <a:r>
              <a:rPr lang="en-US" sz="2000" smtClean="0"/>
              <a:t>Python and Ruby treat methods as first-class objects, so they can be returned, as well as any other class</a:t>
            </a:r>
          </a:p>
          <a:p>
            <a:pPr marL="914400" lvl="1" indent="-457200" eaLnBrk="1" hangingPunct="1"/>
            <a:r>
              <a:rPr lang="en-US" sz="2000" smtClean="0"/>
              <a:t>Lua allows functions to return multiple values</a:t>
            </a:r>
          </a:p>
        </p:txBody>
      </p:sp>
    </p:spTree>
    <p:extLst>
      <p:ext uri="{BB962C8B-B14F-4D97-AF65-F5344CB8AC3E}">
        <p14:creationId xmlns:p14="http://schemas.microsoft.com/office/powerpoint/2010/main" val="32805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C0BF6BD6-99CF-458D-A952-CA9400FD956C}" type="slidenum">
              <a:rPr lang="en-US" sz="1000" smtClean="0">
                <a:latin typeface="Arial" charset="0"/>
              </a:rPr>
              <a:pPr/>
              <a:t>45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User-Defined Overloaded Operators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Operators can be overloaded in Ada, C++, Python, and Ruby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A Python example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__add__ (self, second) 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return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Complex(self.real + second.real,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            self.imag + second.imag)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mtClean="0">
                <a:cs typeface="Courier New" pitchFamily="49" charset="0"/>
              </a:rPr>
              <a:t>Use: To compute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x + y, x.__add__(y)</a:t>
            </a:r>
          </a:p>
        </p:txBody>
      </p:sp>
    </p:spTree>
    <p:extLst>
      <p:ext uri="{BB962C8B-B14F-4D97-AF65-F5344CB8AC3E}">
        <p14:creationId xmlns:p14="http://schemas.microsoft.com/office/powerpoint/2010/main" val="2391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148D2603-4CAA-4B6B-A369-2BFA110EE3E1}" type="slidenum">
              <a:rPr lang="en-US" sz="1000" smtClean="0">
                <a:latin typeface="Arial" charset="0"/>
              </a:rPr>
              <a:pPr/>
              <a:t>46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subprogram definition describes the actions represented by the subprogram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Subprograms can be either functions or procedures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Local variables in subprograms can be stack-dynamic or static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Three models of parameter passing: in mode, out mode, and inout mode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Some languages allow operator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Subprograms can be generic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closure is a subprogram and its ref. environment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coroutine is a special subprogram with multiple entries</a:t>
            </a:r>
          </a:p>
        </p:txBody>
      </p:sp>
    </p:spTree>
    <p:extLst>
      <p:ext uri="{BB962C8B-B14F-4D97-AF65-F5344CB8AC3E}">
        <p14:creationId xmlns:p14="http://schemas.microsoft.com/office/powerpoint/2010/main" val="30368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FDF32942-964E-4634-AD60-EBC6DAED26CA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Definitions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i="1" dirty="0" smtClean="0"/>
              <a:t>subprogram definition</a:t>
            </a:r>
            <a:r>
              <a:rPr lang="en-US" sz="2400" dirty="0" smtClean="0"/>
              <a:t> describes the interface to and the actions of the subprogram abstraction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i="1" dirty="0" smtClean="0"/>
              <a:t>subprogram call</a:t>
            </a:r>
            <a:r>
              <a:rPr lang="en-US" sz="2400" dirty="0" smtClean="0"/>
              <a:t> is an explicit request that the subprogram be executed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i="1" dirty="0" smtClean="0"/>
              <a:t>subprogram header</a:t>
            </a:r>
            <a:r>
              <a:rPr lang="en-US" sz="2400" dirty="0" smtClean="0"/>
              <a:t> is the first part of the definition, including the name, the kind of subprogram, and the formal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/>
              <a:t>parameter profile</a:t>
            </a:r>
            <a:r>
              <a:rPr lang="en-US" sz="2400" dirty="0" smtClean="0"/>
              <a:t> (aka </a:t>
            </a:r>
            <a:r>
              <a:rPr lang="en-US" sz="2400" i="1" dirty="0" smtClean="0"/>
              <a:t>signature</a:t>
            </a:r>
            <a:r>
              <a:rPr lang="en-US" sz="2400" dirty="0" smtClean="0"/>
              <a:t>) of a subprogram is the number, order, and types of its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/>
              <a:t>protocol</a:t>
            </a:r>
            <a:r>
              <a:rPr lang="en-US" sz="2400" dirty="0" smtClean="0"/>
              <a:t> is a subprogram’s parameter profile and, if it is a function, its return type</a:t>
            </a:r>
          </a:p>
        </p:txBody>
      </p:sp>
    </p:spTree>
    <p:extLst>
      <p:ext uri="{BB962C8B-B14F-4D97-AF65-F5344CB8AC3E}">
        <p14:creationId xmlns:p14="http://schemas.microsoft.com/office/powerpoint/2010/main" val="351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F0E94104-F658-4A65-A2C0-63590B8C2DF4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Definitions (continued)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Function declarations in C and C++ are often called </a:t>
            </a:r>
            <a:r>
              <a:rPr lang="en-US" sz="2400" i="1" smtClean="0"/>
              <a:t>prototypes</a:t>
            </a:r>
          </a:p>
          <a:p>
            <a:pPr eaLnBrk="1" hangingPunct="1"/>
            <a:r>
              <a:rPr lang="en-US" sz="2400" smtClean="0"/>
              <a:t>A </a:t>
            </a:r>
            <a:r>
              <a:rPr lang="en-US" sz="2400" i="1" smtClean="0"/>
              <a:t>subprogram declaration</a:t>
            </a:r>
            <a:r>
              <a:rPr lang="en-US" sz="2400" smtClean="0"/>
              <a:t> provides the protocol, but not the body, of the subprogram</a:t>
            </a:r>
          </a:p>
          <a:p>
            <a:pPr eaLnBrk="1" hangingPunct="1"/>
            <a:r>
              <a:rPr lang="en-US" sz="2400" smtClean="0"/>
              <a:t>A </a:t>
            </a:r>
            <a:r>
              <a:rPr lang="en-US" sz="2400" i="1" smtClean="0"/>
              <a:t>formal parameter</a:t>
            </a:r>
            <a:r>
              <a:rPr lang="en-US" sz="2400" smtClean="0"/>
              <a:t> is a dummy variable listed in the subprogram header and used in the subprogram</a:t>
            </a:r>
          </a:p>
          <a:p>
            <a:pPr eaLnBrk="1" hangingPunct="1"/>
            <a:r>
              <a:rPr lang="en-US" sz="2400" smtClean="0"/>
              <a:t>An </a:t>
            </a:r>
            <a:r>
              <a:rPr lang="en-US" sz="2400" i="1" smtClean="0"/>
              <a:t>actual parameter</a:t>
            </a:r>
            <a:r>
              <a:rPr lang="en-US" sz="2400" smtClean="0"/>
              <a:t> represents a value or address used in the subprogram call statement</a:t>
            </a:r>
          </a:p>
        </p:txBody>
      </p:sp>
    </p:spTree>
    <p:extLst>
      <p:ext uri="{BB962C8B-B14F-4D97-AF65-F5344CB8AC3E}">
        <p14:creationId xmlns:p14="http://schemas.microsoft.com/office/powerpoint/2010/main" val="18888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A2079A6C-30DD-4186-8E8E-2A528F282560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Actual/Formal Parameter Correspondence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sz="2400" smtClean="0"/>
              <a:t>Positional</a:t>
            </a:r>
          </a:p>
          <a:p>
            <a:pPr lvl="1" eaLnBrk="1" hangingPunct="1"/>
            <a:r>
              <a:rPr lang="en-US" sz="2000" smtClean="0"/>
              <a:t>The binding of actual parameters to formal parameters is by position: the first actual parameter is bound to the first formal parameter and so forth</a:t>
            </a:r>
          </a:p>
          <a:p>
            <a:pPr lvl="1" eaLnBrk="1" hangingPunct="1"/>
            <a:r>
              <a:rPr lang="en-US" sz="2000" smtClean="0"/>
              <a:t>Safe and effective</a:t>
            </a:r>
          </a:p>
          <a:p>
            <a:pPr eaLnBrk="1" hangingPunct="1"/>
            <a:r>
              <a:rPr lang="en-US" sz="2400" smtClean="0"/>
              <a:t>Keyword</a:t>
            </a:r>
          </a:p>
          <a:p>
            <a:pPr lvl="1" eaLnBrk="1" hangingPunct="1"/>
            <a:r>
              <a:rPr lang="en-US" sz="2000" smtClean="0"/>
              <a:t>The name of the formal parameter to which an actual parameter is to be bound is specified with the actual parameter</a:t>
            </a:r>
          </a:p>
          <a:p>
            <a:pPr lvl="1" eaLnBrk="1" hangingPunct="1"/>
            <a:r>
              <a:rPr lang="en-US" sz="2000" i="1" smtClean="0"/>
              <a:t>Advantage</a:t>
            </a:r>
            <a:r>
              <a:rPr lang="en-US" sz="2000" smtClean="0"/>
              <a:t>: Parameters can appear in any order, thereby avoiding parameter correspondence errors</a:t>
            </a:r>
          </a:p>
          <a:p>
            <a:pPr lvl="1" eaLnBrk="1" hangingPunct="1"/>
            <a:r>
              <a:rPr lang="en-US" sz="2000" i="1" smtClean="0"/>
              <a:t>Disadvantage</a:t>
            </a:r>
            <a:r>
              <a:rPr lang="en-US" sz="2000" smtClean="0"/>
              <a:t>: User must know the formal parameter’s names</a:t>
            </a:r>
          </a:p>
        </p:txBody>
      </p:sp>
    </p:spTree>
    <p:extLst>
      <p:ext uri="{BB962C8B-B14F-4D97-AF65-F5344CB8AC3E}">
        <p14:creationId xmlns:p14="http://schemas.microsoft.com/office/powerpoint/2010/main" val="207520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692B58BD-689C-4694-B8A9-395FA2CFEC21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Parameter Default Values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certain languages (e.g., C++, Python, Ruby, Ada, PHP), formal parameters can have default values (if no actual parameter is passed)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In C++, default parameters must appear last because parameters are </a:t>
            </a:r>
            <a:r>
              <a:rPr lang="en-US" sz="1800" dirty="0" err="1" smtClean="0"/>
              <a:t>positionally</a:t>
            </a:r>
            <a:r>
              <a:rPr lang="en-US" sz="1800" dirty="0" smtClean="0"/>
              <a:t> associated (no keyword parameters)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Variable numbers of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C# methods can accept a variable number of parameters as long as they are of the same type—the corresponding formal parameter is an array preceded by </a:t>
            </a:r>
            <a:r>
              <a:rPr lang="en-US" sz="1400" b="1" dirty="0" err="1" smtClean="0">
                <a:latin typeface="Courier New" pitchFamily="49" charset="0"/>
              </a:rPr>
              <a:t>params</a:t>
            </a:r>
            <a:endParaRPr lang="en-US" sz="14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In Ruby, the actual parameters are sent as elements of a hash literal and the corresponding formal parameter is preceded by an asterisk.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In Python, the actual is a list of values and the corresponding formal parameter is a name with an asterisk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In </a:t>
            </a:r>
            <a:r>
              <a:rPr lang="en-US" sz="1600" dirty="0" err="1" smtClean="0"/>
              <a:t>Lua</a:t>
            </a:r>
            <a:r>
              <a:rPr lang="en-US" sz="1600" dirty="0" smtClean="0"/>
              <a:t>, a variable number of parameters is represented as a formal parameter with three periods; they are accessed with a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dirty="0" smtClean="0"/>
              <a:t> statement or with a multiple assignment from the three periods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67371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1-</a:t>
            </a:r>
            <a:fld id="{5D32F33B-ABF6-4BD6-8496-90FEA5145C12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Procedures and Functions 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There are two categories of subprograms</a:t>
            </a:r>
          </a:p>
          <a:p>
            <a:pPr lvl="1" eaLnBrk="1" hangingPunct="1"/>
            <a:r>
              <a:rPr lang="en-US" i="1" dirty="0" smtClean="0"/>
              <a:t>Procedures</a:t>
            </a:r>
            <a:r>
              <a:rPr lang="en-US" dirty="0" smtClean="0"/>
              <a:t> are collection of statements that define parameterized computations</a:t>
            </a:r>
          </a:p>
          <a:p>
            <a:pPr lvl="1" eaLnBrk="1" hangingPunct="1"/>
            <a:r>
              <a:rPr lang="en-US" i="1" dirty="0" smtClean="0"/>
              <a:t>Functions</a:t>
            </a:r>
            <a:r>
              <a:rPr lang="en-US" dirty="0" smtClean="0"/>
              <a:t> structurally resemble procedures but are semantically modeled on mathematical functions</a:t>
            </a:r>
          </a:p>
          <a:p>
            <a:pPr lvl="2" eaLnBrk="1" hangingPunct="1"/>
            <a:r>
              <a:rPr lang="en-US" dirty="0" smtClean="0"/>
              <a:t>They are expected to produce no side effects</a:t>
            </a:r>
          </a:p>
          <a:p>
            <a:pPr lvl="2" eaLnBrk="1" hangingPunct="1"/>
            <a:r>
              <a:rPr lang="en-US" dirty="0" smtClean="0"/>
              <a:t>In practice, program functions have side effects</a:t>
            </a:r>
          </a:p>
        </p:txBody>
      </p:sp>
    </p:spTree>
    <p:extLst>
      <p:ext uri="{BB962C8B-B14F-4D97-AF65-F5344CB8AC3E}">
        <p14:creationId xmlns:p14="http://schemas.microsoft.com/office/powerpoint/2010/main" val="369332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2688</Words>
  <Application>Microsoft Office PowerPoint</Application>
  <PresentationFormat>On-screen Show (4:3)</PresentationFormat>
  <Paragraphs>379</Paragraphs>
  <Slides>46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Chapter 9</vt:lpstr>
      <vt:lpstr>Chapter 9 Topics</vt:lpstr>
      <vt:lpstr>Introduction</vt:lpstr>
      <vt:lpstr>Fundamentals of Subprograms</vt:lpstr>
      <vt:lpstr>Basic Definitions</vt:lpstr>
      <vt:lpstr>Basic Definitions (continued)</vt:lpstr>
      <vt:lpstr>Actual/Formal Parameter Correspondence</vt:lpstr>
      <vt:lpstr>Formal Parameter Default Values</vt:lpstr>
      <vt:lpstr>Procedures and Functions </vt:lpstr>
      <vt:lpstr>Design Issues for Subprograms</vt:lpstr>
      <vt:lpstr>Local Referencing Environments</vt:lpstr>
      <vt:lpstr>Local Referencing Environments: Examples</vt:lpstr>
      <vt:lpstr>Semantic Models of Parameter Passing</vt:lpstr>
      <vt:lpstr>Models of Parameter Passing</vt:lpstr>
      <vt:lpstr>Conceptual Models of Transfer</vt:lpstr>
      <vt:lpstr>Pass-by-Value (In Mode)</vt:lpstr>
      <vt:lpstr>Pass-by-Result (Out Mode)</vt:lpstr>
      <vt:lpstr>Pass-by-Value-Result (inout Mode)</vt:lpstr>
      <vt:lpstr>Pass-by-Reference (Inout Mode)</vt:lpstr>
      <vt:lpstr>Implementing Parameter-Passing Methods</vt:lpstr>
      <vt:lpstr>Implementing Parameter-Passing Methods</vt:lpstr>
      <vt:lpstr>Parameter Passing Methods of Major Languages</vt:lpstr>
      <vt:lpstr>Parameter Passing Methods of Major Languages (continued)</vt:lpstr>
      <vt:lpstr>Type Checking Parameters</vt:lpstr>
      <vt:lpstr>Multidimensional Arrays as Parameters</vt:lpstr>
      <vt:lpstr>Multidimensional Arrays as Parameters: C and C++</vt:lpstr>
      <vt:lpstr>Multidimensional Arrays as Parameters: Ada</vt:lpstr>
      <vt:lpstr>Multidimensional Arrays as Parameters: Fortran</vt:lpstr>
      <vt:lpstr>Multidimensional Arrays as Parameters: Java and C#</vt:lpstr>
      <vt:lpstr>Design Considerations for Parameter Passing </vt:lpstr>
      <vt:lpstr>Parameters that are Subprogram Names</vt:lpstr>
      <vt:lpstr>Parameters that are Subprogram Names: Referencing Environment</vt:lpstr>
      <vt:lpstr>Calling Subprograms Indirectly</vt:lpstr>
      <vt:lpstr>Calling Subprograms Indirectly (continued)</vt:lpstr>
      <vt:lpstr>Overloaded Subprograms</vt:lpstr>
      <vt:lpstr>Generic Subprograms</vt:lpstr>
      <vt:lpstr>Generic Subprograms (continued)</vt:lpstr>
      <vt:lpstr>Generic Subprograms (continued)</vt:lpstr>
      <vt:lpstr>Generic Subprograms (continued)</vt:lpstr>
      <vt:lpstr>Generic Subprograms (continued)</vt:lpstr>
      <vt:lpstr>Generic Subprograms (continued)</vt:lpstr>
      <vt:lpstr>Generic Subprograms (continued)</vt:lpstr>
      <vt:lpstr>Generic Subprograms (continued)</vt:lpstr>
      <vt:lpstr>Design Issues for Functions</vt:lpstr>
      <vt:lpstr>User-Defined Overloaded Operators</vt:lpstr>
      <vt:lpstr>Summary</vt:lpstr>
    </vt:vector>
  </TitlesOfParts>
  <Company>RightNow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creator>Jared Bratsky</dc:creator>
  <cp:lastModifiedBy>Jared Bratsky</cp:lastModifiedBy>
  <cp:revision>4</cp:revision>
  <dcterms:created xsi:type="dcterms:W3CDTF">2012-03-30T00:15:34Z</dcterms:created>
  <dcterms:modified xsi:type="dcterms:W3CDTF">2012-03-30T01:07:39Z</dcterms:modified>
</cp:coreProperties>
</file>