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451" r:id="rId2"/>
    <p:sldId id="393" r:id="rId3"/>
    <p:sldId id="288" r:id="rId4"/>
    <p:sldId id="325" r:id="rId5"/>
    <p:sldId id="290" r:id="rId6"/>
    <p:sldId id="296" r:id="rId7"/>
    <p:sldId id="394" r:id="rId8"/>
    <p:sldId id="395" r:id="rId9"/>
    <p:sldId id="396" r:id="rId10"/>
    <p:sldId id="398" r:id="rId11"/>
    <p:sldId id="399" r:id="rId12"/>
    <p:sldId id="400" r:id="rId13"/>
    <p:sldId id="401" r:id="rId14"/>
    <p:sldId id="402" r:id="rId15"/>
    <p:sldId id="403" r:id="rId16"/>
    <p:sldId id="404" r:id="rId17"/>
    <p:sldId id="405" r:id="rId18"/>
    <p:sldId id="406" r:id="rId19"/>
    <p:sldId id="407" r:id="rId20"/>
    <p:sldId id="408" r:id="rId21"/>
    <p:sldId id="409" r:id="rId22"/>
    <p:sldId id="410" r:id="rId23"/>
    <p:sldId id="411" r:id="rId24"/>
    <p:sldId id="412" r:id="rId25"/>
    <p:sldId id="413" r:id="rId26"/>
    <p:sldId id="414" r:id="rId27"/>
    <p:sldId id="415" r:id="rId28"/>
    <p:sldId id="416" r:id="rId29"/>
    <p:sldId id="419" r:id="rId30"/>
    <p:sldId id="420" r:id="rId31"/>
    <p:sldId id="421" r:id="rId32"/>
    <p:sldId id="422" r:id="rId33"/>
    <p:sldId id="423" r:id="rId34"/>
    <p:sldId id="424" r:id="rId35"/>
    <p:sldId id="425" r:id="rId36"/>
    <p:sldId id="426" r:id="rId37"/>
    <p:sldId id="430" r:id="rId38"/>
    <p:sldId id="431" r:id="rId39"/>
    <p:sldId id="432" r:id="rId40"/>
    <p:sldId id="433" r:id="rId41"/>
    <p:sldId id="434" r:id="rId42"/>
    <p:sldId id="435" r:id="rId43"/>
    <p:sldId id="436" r:id="rId44"/>
    <p:sldId id="438" r:id="rId45"/>
    <p:sldId id="439" r:id="rId46"/>
    <p:sldId id="440" r:id="rId47"/>
    <p:sldId id="441" r:id="rId48"/>
    <p:sldId id="442" r:id="rId49"/>
    <p:sldId id="443" r:id="rId50"/>
    <p:sldId id="444" r:id="rId51"/>
    <p:sldId id="445" r:id="rId52"/>
    <p:sldId id="446" r:id="rId53"/>
    <p:sldId id="447" r:id="rId54"/>
    <p:sldId id="448" r:id="rId55"/>
    <p:sldId id="449" r:id="rId56"/>
    <p:sldId id="450"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8686"/>
  </p:clrMru>
</p:presentationPr>
</file>

<file path=ppt/tableStyles.xml><?xml version="1.0" encoding="utf-8"?>
<a:tblStyleLst xmlns:a="http://schemas.openxmlformats.org/drawingml/2006/main" def="{5C22544A-7EE6-4342-B048-85BDC9FD1C3A}">
  <a:tblStyle styleId="{5C22544A-7EE6-4342-B048-85BDC9FD1C3A}" styleName="Medium Style 9">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7DF18680-E054-41AD-8BC1-D1AEF772440D}" styleName="Medium Style 13">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fontRef idx="minor">
          <a:scrgbClr r="0" g="0" b="0"/>
        </a:fontRef>
        <a:schemeClr val="lt1"/>
      </a:tcTxStyle>
      <a:tcStyle>
        <a:tcBdr>
          <a:top>
            <a:ln w="38100" cmpd="sng">
              <a:solidFill>
                <a:schemeClr val="lt1"/>
              </a:solidFill>
            </a:ln>
          </a:top>
        </a:tcBdr>
        <a:fill>
          <a:solidFill>
            <a:schemeClr val="accent5"/>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5"/>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2" autoAdjust="0"/>
    <p:restoredTop sz="81432" autoAdjust="0"/>
  </p:normalViewPr>
  <p:slideViewPr>
    <p:cSldViewPr>
      <p:cViewPr varScale="1">
        <p:scale>
          <a:sx n="92" d="100"/>
          <a:sy n="92" d="100"/>
        </p:scale>
        <p:origin x="-52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lvl1pPr algn="l" fontAlgn="auto">
              <a:spcBef>
                <a:spcPts val="0"/>
              </a:spcBef>
              <a:spcAft>
                <a:spcPts val="0"/>
              </a:spcAft>
              <a:defRPr sz="1200">
                <a:latin typeface="+mn-lt"/>
                <a:cs typeface="+mn-cs"/>
              </a:defRPr>
            </a:lvl1pPr>
          </a:lstStyle>
          <a:p>
            <a:pPr>
              <a:defRPr/>
            </a:pPr>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lvl1pPr algn="r" fontAlgn="auto">
              <a:spcBef>
                <a:spcPts val="0"/>
              </a:spcBef>
              <a:spcAft>
                <a:spcPts val="0"/>
              </a:spcAft>
              <a:defRPr sz="1200" smtClean="0">
                <a:latin typeface="+mn-lt"/>
                <a:cs typeface="+mn-cs"/>
              </a:defRPr>
            </a:lvl1pPr>
          </a:lstStyle>
          <a:p>
            <a:pPr>
              <a:defRPr/>
            </a:pPr>
            <a:fld id="{2BDF82ED-B03E-4111-902C-C5A0D231F0A1}" type="datetimeFigureOut">
              <a:rPr lang="en-US"/>
              <a:pPr>
                <a:defRPr/>
              </a:pPr>
              <a:t>9/16/2009</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p>
            <a:pPr lvl="0"/>
            <a:endParaRPr lang="en-US" noProof="0"/>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p>
            <a:pPr lvl="0"/>
            <a:r>
              <a:rPr lang="en-US" noProof="0" smtClean="0"/>
              <a:t>Click to edit Master text styles</a:t>
            </a:r>
            <a:endParaRPr lang="en-US" noProof="0"/>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Rectangle 6"/>
          <p:cNvSpPr>
            <a:spLocks noGrp="1"/>
          </p:cNvSpPr>
          <p:nvPr>
            <p:ph type="ftr" sz="quarter" idx="4"/>
          </p:nvPr>
        </p:nvSpPr>
        <p:spPr>
          <a:xfrm>
            <a:off x="0" y="8685213"/>
            <a:ext cx="2971800" cy="457200"/>
          </a:xfrm>
          <a:prstGeom prst="rect">
            <a:avLst/>
          </a:prstGeom>
        </p:spPr>
        <p:txBody>
          <a:bodyPr vert="horz"/>
          <a:lstStyle>
            <a:lvl1pPr algn="l" fontAlgn="auto">
              <a:spcBef>
                <a:spcPts val="0"/>
              </a:spcBef>
              <a:spcAft>
                <a:spcPts val="0"/>
              </a:spcAft>
              <a:defRPr sz="1200">
                <a:latin typeface="+mn-lt"/>
                <a:cs typeface="+mn-cs"/>
              </a:defRPr>
            </a:lvl1pPr>
          </a:lstStyle>
          <a:p>
            <a:pPr>
              <a:defRPr/>
            </a:pPr>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lvl1pPr algn="r" fontAlgn="auto">
              <a:spcBef>
                <a:spcPts val="0"/>
              </a:spcBef>
              <a:spcAft>
                <a:spcPts val="0"/>
              </a:spcAft>
              <a:defRPr sz="1200" smtClean="0">
                <a:latin typeface="+mn-lt"/>
                <a:cs typeface="+mn-cs"/>
              </a:defRPr>
            </a:lvl1pPr>
          </a:lstStyle>
          <a:p>
            <a:pPr>
              <a:defRPr/>
            </a:pPr>
            <a:fld id="{E6B4452B-DD17-4FFD-B19E-8729557DC91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These are semi-orthogonal directions (Consumers and Infrastructure are really part of the same)</a:t>
            </a:r>
          </a:p>
          <a:p>
            <a:pPr eaLnBrk="1" hangingPunct="1">
              <a:spcBef>
                <a:spcPct val="0"/>
              </a:spcBef>
            </a:pPr>
            <a:r>
              <a:rPr lang="en-US" smtClean="0"/>
              <a:t>Stress how radically different WPF is relative to Win32/MFC/WinForms</a:t>
            </a:r>
          </a:p>
        </p:txBody>
      </p:sp>
      <p:sp>
        <p:nvSpPr>
          <p:cNvPr id="64516"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100FCB0B-D61A-4A03-B408-10A77A291B22}" type="slidenum">
              <a:rPr lang="en-US"/>
              <a:pPr fontAlgn="base">
                <a:spcBef>
                  <a:spcPct val="0"/>
                </a:spcBef>
                <a:spcAft>
                  <a:spcPct val="0"/>
                </a:spcAft>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Examples</a:t>
            </a:r>
          </a:p>
          <a:p>
            <a:pPr eaLnBrk="1" hangingPunct="1">
              <a:spcBef>
                <a:spcPct val="0"/>
              </a:spcBef>
            </a:pPr>
            <a:r>
              <a:rPr lang="en-US" smtClean="0"/>
              <a:t>Content – contains a single item (Button, Border)</a:t>
            </a:r>
          </a:p>
          <a:p>
            <a:pPr eaLnBrk="1" hangingPunct="1">
              <a:spcBef>
                <a:spcPct val="0"/>
              </a:spcBef>
            </a:pPr>
            <a:r>
              <a:rPr lang="en-US" smtClean="0"/>
              <a:t>Headered content – contains a header and an item (group box)</a:t>
            </a:r>
          </a:p>
          <a:p>
            <a:pPr eaLnBrk="1" hangingPunct="1">
              <a:spcBef>
                <a:spcPct val="0"/>
              </a:spcBef>
            </a:pPr>
            <a:r>
              <a:rPr lang="en-US" smtClean="0"/>
              <a:t>Panel – an unordered collection of items (e.g. Grid)</a:t>
            </a:r>
          </a:p>
          <a:p>
            <a:pPr eaLnBrk="1" hangingPunct="1">
              <a:spcBef>
                <a:spcPct val="0"/>
              </a:spcBef>
            </a:pPr>
            <a:r>
              <a:rPr lang="en-US" smtClean="0"/>
              <a:t>Items – an ordered collection of items (ListBox)</a:t>
            </a:r>
          </a:p>
          <a:p>
            <a:pPr eaLnBrk="1" hangingPunct="1">
              <a:spcBef>
                <a:spcPct val="0"/>
              </a:spcBef>
            </a:pPr>
            <a:r>
              <a:rPr lang="en-US" smtClean="0"/>
              <a:t>HeaderedItems – a header and ordered list of items (e.g. MenuItem)</a:t>
            </a:r>
          </a:p>
          <a:p>
            <a:pPr eaLnBrk="1" hangingPunct="1">
              <a:spcBef>
                <a:spcPct val="0"/>
              </a:spcBef>
            </a:pPr>
            <a:r>
              <a:rPr lang="en-US" smtClean="0"/>
              <a:t>Decorator – applies effect onto or around other items (e.g. Viewbox, Ink)</a:t>
            </a:r>
          </a:p>
        </p:txBody>
      </p:sp>
      <p:sp>
        <p:nvSpPr>
          <p:cNvPr id="73732"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E2BFD784-F156-4910-9050-0DBD0B63C915}" type="slidenum">
              <a:rPr lang="en-US"/>
              <a:pPr fontAlgn="base">
                <a:spcBef>
                  <a:spcPct val="0"/>
                </a:spcBef>
                <a:spcAft>
                  <a:spcPct val="0"/>
                </a:spcAft>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Use ControlGallery demo to show the various controls on this and subsequent slides</a:t>
            </a:r>
          </a:p>
          <a:p>
            <a:pPr eaLnBrk="1" hangingPunct="1">
              <a:spcBef>
                <a:spcPct val="0"/>
              </a:spcBef>
            </a:pPr>
            <a:r>
              <a:rPr lang="en-US" smtClean="0"/>
              <a:t>Also, demo: ButtonWithCircle to show non-text content of a button</a:t>
            </a:r>
          </a:p>
        </p:txBody>
      </p:sp>
      <p:sp>
        <p:nvSpPr>
          <p:cNvPr id="74756"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1A7579F8-101E-4837-BDCC-85A52E9F1666}" type="slidenum">
              <a:rPr lang="en-US"/>
              <a:pPr fontAlgn="base">
                <a:spcBef>
                  <a:spcPct val="0"/>
                </a:spcBef>
                <a:spcAft>
                  <a:spcPct val="0"/>
                </a:spcAft>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Demo HorizontalListBox</a:t>
            </a:r>
          </a:p>
        </p:txBody>
      </p:sp>
      <p:sp>
        <p:nvSpPr>
          <p:cNvPr id="75780"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5ABAF2EF-D523-4854-967F-A5EB0302F440}" type="slidenum">
              <a:rPr lang="en-US"/>
              <a:pPr fontAlgn="base">
                <a:spcBef>
                  <a:spcPct val="0"/>
                </a:spcBef>
                <a:spcAft>
                  <a:spcPct val="0"/>
                </a:spcAft>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76804"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892AB56-EE51-419D-9A99-70A28EA66057}" type="slidenum">
              <a:rPr lang="en-US"/>
              <a:pPr fontAlgn="base">
                <a:spcBef>
                  <a:spcPct val="0"/>
                </a:spcBef>
                <a:spcAft>
                  <a:spcPct val="0"/>
                </a:spcAft>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CB00C761-54D1-449B-B216-590705C36426}" type="slidenum">
              <a:rPr lang="en-US">
                <a:latin typeface="Arial" pitchFamily="34" charset="0"/>
                <a:cs typeface="Arial" pitchFamily="34" charset="0"/>
              </a:rPr>
              <a:pPr fontAlgn="base">
                <a:spcBef>
                  <a:spcPct val="0"/>
                </a:spcBef>
                <a:spcAft>
                  <a:spcPct val="0"/>
                </a:spcAft>
              </a:pPr>
              <a:t>21</a:t>
            </a:fld>
            <a:endParaRPr lang="en-US">
              <a:latin typeface="Arial" pitchFamily="34" charset="0"/>
              <a:cs typeface="Arial" pitchFamily="34" charset="0"/>
            </a:endParaRPr>
          </a:p>
        </p:txBody>
      </p:sp>
      <p:sp>
        <p:nvSpPr>
          <p:cNvPr id="77827"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77828"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US" smtClean="0">
                <a:latin typeface="Arial" pitchFamily="34" charset="0"/>
                <a:cs typeface="Arial" pitchFamily="34" charset="0"/>
              </a:rPr>
              <a:t>Attached property can be attached to by instances of types other than those, which defined it. Usually to for a contained type to communicate to the containing type some setting, i.e. where the contained type wishes to be docked in terms of the containing type.</a:t>
            </a:r>
          </a:p>
          <a:p>
            <a:pPr eaLnBrk="1" hangingPunct="1"/>
            <a:endParaRPr lang="en-US" smtClean="0"/>
          </a:p>
          <a:p>
            <a:pPr eaLnBrk="1" hangingPunct="1"/>
            <a:r>
              <a:rPr lang="en-US" smtClean="0"/>
              <a:t>Use the following snippet to show difference between properties:</a:t>
            </a:r>
          </a:p>
          <a:p>
            <a:pPr eaLnBrk="1" hangingPunct="1"/>
            <a:r>
              <a:rPr lang="en-US" smtClean="0"/>
              <a:t>&lt;Page xmlns="http://schemas.microsoft.com/winfx/2006/xaml/presentation"</a:t>
            </a:r>
          </a:p>
          <a:p>
            <a:pPr eaLnBrk="1" hangingPunct="1"/>
            <a:r>
              <a:rPr lang="en-US" smtClean="0"/>
              <a:t>  xmlns:x="http://schemas.microsoft.com/winfx/2006/xaml" FontSize="22"&gt;</a:t>
            </a:r>
          </a:p>
          <a:p>
            <a:pPr eaLnBrk="1" hangingPunct="1"/>
            <a:r>
              <a:rPr lang="en-US" smtClean="0"/>
              <a:t>  &lt;Grid&gt;</a:t>
            </a:r>
          </a:p>
          <a:p>
            <a:pPr eaLnBrk="1" hangingPunct="1"/>
            <a:r>
              <a:rPr lang="en-US" smtClean="0"/>
              <a:t>	&lt;Grid.RowDefinitions&gt;</a:t>
            </a:r>
          </a:p>
          <a:p>
            <a:pPr eaLnBrk="1" hangingPunct="1"/>
            <a:r>
              <a:rPr lang="en-US" smtClean="0"/>
              <a:t>		&lt;RowDefinition/&gt;</a:t>
            </a:r>
          </a:p>
          <a:p>
            <a:pPr eaLnBrk="1" hangingPunct="1"/>
            <a:r>
              <a:rPr lang="en-US" smtClean="0"/>
              <a:t>		&lt;RowDefinition/&gt;</a:t>
            </a:r>
          </a:p>
          <a:p>
            <a:pPr eaLnBrk="1" hangingPunct="1"/>
            <a:r>
              <a:rPr lang="en-US" smtClean="0"/>
              <a:t>	&lt;/Grid.RowDefinitions&gt;</a:t>
            </a:r>
          </a:p>
          <a:p>
            <a:pPr eaLnBrk="1" hangingPunct="1"/>
            <a:r>
              <a:rPr lang="en-US" smtClean="0"/>
              <a:t>	&lt;ListBox Width="160" Background="Blue" Grid.Row="0" Foreground="Yellow" BorderThickness="7"&gt;</a:t>
            </a:r>
          </a:p>
          <a:p>
            <a:pPr eaLnBrk="1" hangingPunct="1"/>
            <a:r>
              <a:rPr lang="en-US" smtClean="0"/>
              <a:t>		&lt;ListBoxItem&gt;Item1&lt;/ListBoxItem&gt;</a:t>
            </a:r>
          </a:p>
          <a:p>
            <a:pPr eaLnBrk="1" hangingPunct="1"/>
            <a:r>
              <a:rPr lang="en-US" smtClean="0"/>
              <a:t>		&lt;ListBoxItem&gt;Item2&lt;/ListBoxItem&gt;</a:t>
            </a:r>
          </a:p>
          <a:p>
            <a:pPr eaLnBrk="1" hangingPunct="1"/>
            <a:r>
              <a:rPr lang="en-US" smtClean="0"/>
              <a:t>		&lt;ListBoxItem&gt;&lt;Button&gt;I am a button&lt;/Button&gt;&lt;/ListBoxItem&gt;</a:t>
            </a:r>
          </a:p>
          <a:p>
            <a:pPr eaLnBrk="1" hangingPunct="1"/>
            <a:r>
              <a:rPr lang="en-US" smtClean="0"/>
              <a:t>	&lt;/ListBox&gt;</a:t>
            </a:r>
          </a:p>
          <a:p>
            <a:pPr eaLnBrk="1" hangingPunct="1"/>
            <a:r>
              <a:rPr lang="en-US" smtClean="0"/>
              <a:t>  &lt;/Grid&gt;</a:t>
            </a:r>
          </a:p>
          <a:p>
            <a:pPr eaLnBrk="1" hangingPunct="1"/>
            <a:r>
              <a:rPr lang="en-US" smtClean="0"/>
              <a:t>&lt;/Page&gt;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78852"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EC315B36-8477-470E-82D1-5747203DF803}" type="slidenum">
              <a:rPr lang="en-US"/>
              <a:pPr fontAlgn="base">
                <a:spcBef>
                  <a:spcPct val="0"/>
                </a:spcBef>
                <a:spcAft>
                  <a:spcPct val="0"/>
                </a:spcAft>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AC945AAD-4834-4099-B7E1-632CB2AA41FB}" type="slidenum">
              <a:rPr lang="en-US">
                <a:latin typeface="Arial" pitchFamily="34" charset="0"/>
                <a:cs typeface="Arial" pitchFamily="34" charset="0"/>
              </a:rPr>
              <a:pPr fontAlgn="base">
                <a:spcBef>
                  <a:spcPct val="0"/>
                </a:spcBef>
                <a:spcAft>
                  <a:spcPct val="0"/>
                </a:spcAft>
              </a:pPr>
              <a:t>28</a:t>
            </a:fld>
            <a:endParaRPr lang="en-US">
              <a:latin typeface="Arial" pitchFamily="34" charset="0"/>
              <a:cs typeface="Arial" pitchFamily="34" charset="0"/>
            </a:endParaRPr>
          </a:p>
        </p:txBody>
      </p:sp>
      <p:sp>
        <p:nvSpPr>
          <p:cNvPr id="79875"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79876"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US" smtClean="0">
                <a:latin typeface="Arial" pitchFamily="34" charset="0"/>
                <a:cs typeface="Arial" pitchFamily="34" charset="0"/>
              </a:rPr>
              <a:t>(Tunneled) PreviewMouseButton event will cause a direct PreviewLeftMouseButtonDown event to be issued at each layer.</a:t>
            </a: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Use example of Cut/Paste. Its helpful to have an abstract concept of Cut/Paste.</a:t>
            </a:r>
          </a:p>
          <a:p>
            <a:pPr eaLnBrk="1" hangingPunct="1">
              <a:spcBef>
                <a:spcPct val="0"/>
              </a:spcBef>
            </a:pPr>
            <a:r>
              <a:rPr lang="en-US" smtClean="0"/>
              <a:t>Access CP from menu, gesture, shotcut, buttons, etc.</a:t>
            </a:r>
          </a:p>
          <a:p>
            <a:pPr eaLnBrk="1" hangingPunct="1">
              <a:spcBef>
                <a:spcPct val="0"/>
              </a:spcBef>
            </a:pPr>
            <a:r>
              <a:rPr lang="en-US" smtClean="0"/>
              <a:t>Implementation details change from element to element though: useful to have different implementations invoked from different elements.</a:t>
            </a:r>
          </a:p>
          <a:p>
            <a:pPr eaLnBrk="1" hangingPunct="1">
              <a:spcBef>
                <a:spcPct val="0"/>
              </a:spcBef>
            </a:pPr>
            <a:r>
              <a:rPr lang="en-US" smtClean="0"/>
              <a:t>Demo, show:</a:t>
            </a:r>
          </a:p>
          <a:p>
            <a:pPr eaLnBrk="1" hangingPunct="1">
              <a:spcBef>
                <a:spcPct val="0"/>
              </a:spcBef>
              <a:buFontTx/>
              <a:buChar char="-"/>
            </a:pPr>
            <a:r>
              <a:rPr lang="en-US" smtClean="0"/>
              <a:t>Button enable/disable</a:t>
            </a:r>
          </a:p>
          <a:p>
            <a:pPr eaLnBrk="1" hangingPunct="1">
              <a:spcBef>
                <a:spcPct val="0"/>
              </a:spcBef>
              <a:buFontTx/>
              <a:buChar char="-"/>
            </a:pPr>
            <a:r>
              <a:rPr lang="en-US" smtClean="0"/>
              <a:t>Reuse of command text</a:t>
            </a:r>
          </a:p>
          <a:p>
            <a:pPr eaLnBrk="1" hangingPunct="1">
              <a:spcBef>
                <a:spcPct val="0"/>
              </a:spcBef>
              <a:buFontTx/>
              <a:buChar char="-"/>
            </a:pPr>
            <a:r>
              <a:rPr lang="en-US" smtClean="0"/>
              <a:t>Support for shortcuts</a:t>
            </a:r>
          </a:p>
          <a:p>
            <a:pPr eaLnBrk="1" hangingPunct="1">
              <a:spcBef>
                <a:spcPct val="0"/>
              </a:spcBef>
              <a:buFontTx/>
              <a:buChar char="-"/>
            </a:pPr>
            <a:endParaRPr lang="en-US" smtClean="0"/>
          </a:p>
        </p:txBody>
      </p:sp>
      <p:sp>
        <p:nvSpPr>
          <p:cNvPr id="80900"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CABEFEDE-784A-4098-9E86-CFB7A2BE78A3}" type="slidenum">
              <a:rPr lang="en-US"/>
              <a:pPr fontAlgn="base">
                <a:spcBef>
                  <a:spcPct val="0"/>
                </a:spcBef>
                <a:spcAft>
                  <a:spcPct val="0"/>
                </a:spcAft>
              </a:pPr>
              <a:t>29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81924"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60E2F091-83C9-459E-B53D-26C1E6E68DD1}" type="slidenum">
              <a:rPr lang="en-US"/>
              <a:pPr fontAlgn="base">
                <a:spcBef>
                  <a:spcPct val="0"/>
                </a:spcBef>
                <a:spcAft>
                  <a:spcPct val="0"/>
                </a:spcAft>
              </a:pPr>
              <a:t>31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A286026F-EAAC-438A-BC5D-C7DD09805981}" type="slidenum">
              <a:rPr lang="en-US">
                <a:latin typeface="Arial" pitchFamily="34" charset="0"/>
                <a:cs typeface="Arial" pitchFamily="34" charset="0"/>
              </a:rPr>
              <a:pPr fontAlgn="base">
                <a:spcBef>
                  <a:spcPct val="0"/>
                </a:spcBef>
                <a:spcAft>
                  <a:spcPct val="0"/>
                </a:spcAft>
              </a:pPr>
              <a:t>32</a:t>
            </a:fld>
            <a:endParaRPr lang="en-US">
              <a:latin typeface="Arial" pitchFamily="34" charset="0"/>
              <a:cs typeface="Arial" pitchFamily="34" charset="0"/>
            </a:endParaRPr>
          </a:p>
        </p:txBody>
      </p:sp>
      <p:sp>
        <p:nvSpPr>
          <p:cNvPr id="82947"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82948"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lnSpc>
                <a:spcPct val="90000"/>
              </a:lnSpc>
            </a:pPr>
            <a:r>
              <a:rPr lang="en-US" sz="1000" b="1" smtClean="0">
                <a:latin typeface="Arial" pitchFamily="34" charset="0"/>
                <a:cs typeface="Arial" pitchFamily="34" charset="0"/>
              </a:rPr>
              <a:t>Rendering Quality and Performance</a:t>
            </a:r>
            <a:endParaRPr lang="en-US" sz="1000" smtClean="0">
              <a:latin typeface="Arial" pitchFamily="34" charset="0"/>
              <a:cs typeface="Arial" pitchFamily="34" charset="0"/>
            </a:endParaRPr>
          </a:p>
          <a:p>
            <a:pPr eaLnBrk="1" hangingPunct="1">
              <a:lnSpc>
                <a:spcPct val="90000"/>
              </a:lnSpc>
            </a:pPr>
            <a:r>
              <a:rPr lang="en-US" sz="1000" smtClean="0">
                <a:latin typeface="Arial" pitchFamily="34" charset="0"/>
                <a:cs typeface="Arial" pitchFamily="34" charset="0"/>
              </a:rPr>
              <a:t>Hardware-accelerated Microsoft ClearType sub-pixel rendering, which gives the most faithful text representation and the best reading experience.</a:t>
            </a:r>
          </a:p>
          <a:p>
            <a:pPr eaLnBrk="1" hangingPunct="1">
              <a:lnSpc>
                <a:spcPct val="90000"/>
              </a:lnSpc>
            </a:pPr>
            <a:r>
              <a:rPr lang="en-US" sz="1000" smtClean="0">
                <a:latin typeface="Arial" pitchFamily="34" charset="0"/>
                <a:cs typeface="Arial" pitchFamily="34" charset="0"/>
              </a:rPr>
              <a:t>Smooth text animation by character or by glyph, which takes full advantage of Microsoft DirectX hardware.</a:t>
            </a:r>
          </a:p>
          <a:p>
            <a:pPr eaLnBrk="1" hangingPunct="1">
              <a:lnSpc>
                <a:spcPct val="90000"/>
              </a:lnSpc>
            </a:pPr>
            <a:r>
              <a:rPr lang="en-US" sz="1000" b="1" smtClean="0">
                <a:latin typeface="Arial" pitchFamily="34" charset="0"/>
                <a:cs typeface="Arial" pitchFamily="34" charset="0"/>
              </a:rPr>
              <a:t>Typography and International Text Support</a:t>
            </a:r>
            <a:endParaRPr lang="en-US" sz="1000" smtClean="0">
              <a:latin typeface="Arial" pitchFamily="34" charset="0"/>
              <a:cs typeface="Arial" pitchFamily="34" charset="0"/>
            </a:endParaRPr>
          </a:p>
          <a:p>
            <a:pPr eaLnBrk="1" hangingPunct="1">
              <a:lnSpc>
                <a:spcPct val="90000"/>
              </a:lnSpc>
            </a:pPr>
            <a:r>
              <a:rPr lang="en-US" sz="1000" smtClean="0">
                <a:latin typeface="Arial" pitchFamily="34" charset="0"/>
                <a:cs typeface="Arial" pitchFamily="34" charset="0"/>
              </a:rPr>
              <a:t>OpenType font features such as ligatures.</a:t>
            </a:r>
          </a:p>
          <a:p>
            <a:pPr eaLnBrk="1" hangingPunct="1">
              <a:lnSpc>
                <a:spcPct val="90000"/>
              </a:lnSpc>
            </a:pPr>
            <a:r>
              <a:rPr lang="en-US" sz="1000" smtClean="0">
                <a:latin typeface="Arial" pitchFamily="34" charset="0"/>
                <a:cs typeface="Arial" pitchFamily="34" charset="0"/>
              </a:rPr>
              <a:t>OpenType fonts with TrueType® glyph definitions.</a:t>
            </a:r>
          </a:p>
          <a:p>
            <a:pPr eaLnBrk="1" hangingPunct="1">
              <a:lnSpc>
                <a:spcPct val="90000"/>
              </a:lnSpc>
            </a:pPr>
            <a:r>
              <a:rPr lang="en-US" sz="1000" smtClean="0">
                <a:latin typeface="Arial" pitchFamily="34" charset="0"/>
                <a:cs typeface="Arial" pitchFamily="34" charset="0"/>
              </a:rPr>
              <a:t>Automatic line-spacing in all writing systems, using adaptive measurement.</a:t>
            </a:r>
          </a:p>
          <a:p>
            <a:pPr eaLnBrk="1" hangingPunct="1">
              <a:lnSpc>
                <a:spcPct val="90000"/>
              </a:lnSpc>
            </a:pPr>
            <a:r>
              <a:rPr lang="en-US" sz="1000" smtClean="0">
                <a:latin typeface="Arial" pitchFamily="34" charset="0"/>
                <a:cs typeface="Arial" pitchFamily="34" charset="0"/>
              </a:rPr>
              <a:t>Resolution-independent layout and rendering.</a:t>
            </a:r>
          </a:p>
          <a:p>
            <a:pPr eaLnBrk="1" hangingPunct="1">
              <a:lnSpc>
                <a:spcPct val="90000"/>
              </a:lnSpc>
            </a:pPr>
            <a:r>
              <a:rPr lang="en-US" sz="1000" smtClean="0">
                <a:latin typeface="Arial" pitchFamily="34" charset="0"/>
                <a:cs typeface="Arial" pitchFamily="34" charset="0"/>
              </a:rPr>
              <a:t>Broader support for international text.</a:t>
            </a:r>
          </a:p>
          <a:p>
            <a:pPr eaLnBrk="1" hangingPunct="1">
              <a:lnSpc>
                <a:spcPct val="90000"/>
              </a:lnSpc>
            </a:pPr>
            <a:r>
              <a:rPr lang="en-US" sz="1000" smtClean="0">
                <a:latin typeface="Arial" pitchFamily="34" charset="0"/>
                <a:cs typeface="Arial" pitchFamily="34" charset="0"/>
              </a:rPr>
              <a:t>Language-guided line breaking, hyphenation, and justification. </a:t>
            </a:r>
          </a:p>
          <a:p>
            <a:pPr eaLnBrk="1" hangingPunct="1">
              <a:lnSpc>
                <a:spcPct val="90000"/>
              </a:lnSpc>
            </a:pPr>
            <a:r>
              <a:rPr lang="en-US" sz="1000" b="1" smtClean="0">
                <a:latin typeface="Arial" pitchFamily="34" charset="0"/>
                <a:cs typeface="Arial" pitchFamily="34" charset="0"/>
              </a:rPr>
              <a:t>Enhanced Font Support</a:t>
            </a:r>
            <a:endParaRPr lang="en-US" sz="1000" smtClean="0">
              <a:latin typeface="Arial" pitchFamily="34" charset="0"/>
              <a:cs typeface="Arial" pitchFamily="34" charset="0"/>
            </a:endParaRPr>
          </a:p>
          <a:p>
            <a:pPr eaLnBrk="1" hangingPunct="1">
              <a:lnSpc>
                <a:spcPct val="90000"/>
              </a:lnSpc>
            </a:pPr>
            <a:r>
              <a:rPr lang="en-US" sz="1000" smtClean="0">
                <a:latin typeface="Arial" pitchFamily="34" charset="0"/>
                <a:cs typeface="Arial" pitchFamily="34" charset="0"/>
              </a:rPr>
              <a:t>Unicode for all text. Font behavior and selection no longer require charset or codepage.</a:t>
            </a:r>
          </a:p>
          <a:p>
            <a:pPr eaLnBrk="1" hangingPunct="1">
              <a:lnSpc>
                <a:spcPct val="90000"/>
              </a:lnSpc>
            </a:pPr>
            <a:r>
              <a:rPr lang="en-US" sz="1000" smtClean="0">
                <a:latin typeface="Arial" pitchFamily="34" charset="0"/>
                <a:cs typeface="Arial" pitchFamily="34" charset="0"/>
              </a:rPr>
              <a:t>Font behavior independent of global settings, such as system locale.</a:t>
            </a:r>
          </a:p>
          <a:p>
            <a:pPr eaLnBrk="1" hangingPunct="1">
              <a:lnSpc>
                <a:spcPct val="90000"/>
              </a:lnSpc>
            </a:pPr>
            <a:r>
              <a:rPr lang="en-US" sz="1000" smtClean="0">
                <a:latin typeface="Arial" pitchFamily="34" charset="0"/>
                <a:cs typeface="Arial" pitchFamily="34" charset="0"/>
              </a:rPr>
              <a:t>Variants of weight, stretch, and style now one font family, extending beyond the Microsoft Win32 Boolean combinations of italic and bold as part of the same family.</a:t>
            </a:r>
          </a:p>
          <a:p>
            <a:pPr eaLnBrk="1" hangingPunct="1">
              <a:lnSpc>
                <a:spcPct val="90000"/>
              </a:lnSpc>
            </a:pPr>
            <a:r>
              <a:rPr lang="en-US" sz="1000" smtClean="0">
                <a:latin typeface="Arial" pitchFamily="34" charset="0"/>
                <a:cs typeface="Arial" pitchFamily="34" charset="0"/>
              </a:rPr>
              <a:t>Writing direction (horizontal versus vertical) handled independent of font name.</a:t>
            </a:r>
          </a:p>
          <a:p>
            <a:pPr eaLnBrk="1" hangingPunct="1">
              <a:lnSpc>
                <a:spcPct val="90000"/>
              </a:lnSpc>
            </a:pPr>
            <a:r>
              <a:rPr lang="en-US" sz="1000" smtClean="0">
                <a:latin typeface="Arial" pitchFamily="34" charset="0"/>
                <a:cs typeface="Arial" pitchFamily="34" charset="0"/>
              </a:rPr>
              <a:t>Font linking and font fallback in a portable Extensible Markup Language (XML) file, using composite font technology.</a:t>
            </a:r>
          </a:p>
          <a:p>
            <a:pPr eaLnBrk="1" hangingPunct="1">
              <a:lnSpc>
                <a:spcPct val="90000"/>
              </a:lnSpc>
            </a:pPr>
            <a:r>
              <a:rPr lang="en-US" sz="1000" smtClean="0">
                <a:latin typeface="Arial" pitchFamily="34" charset="0"/>
                <a:cs typeface="Arial" pitchFamily="34" charset="0"/>
              </a:rPr>
              <a:t>International fonts built from composite fonts, using a group of single-language fonts. This saves on resource costs when developing fonts for multiple languages.</a:t>
            </a:r>
          </a:p>
          <a:p>
            <a:pPr eaLnBrk="1" hangingPunct="1">
              <a:lnSpc>
                <a:spcPct val="90000"/>
              </a:lnSpc>
            </a:pPr>
            <a:r>
              <a:rPr lang="en-US" sz="1000" smtClean="0">
                <a:latin typeface="Arial" pitchFamily="34" charset="0"/>
                <a:cs typeface="Arial" pitchFamily="34" charset="0"/>
              </a:rPr>
              <a:t>Composite fonts embedded in a document, thereby providing document portability.</a:t>
            </a:r>
          </a:p>
          <a:p>
            <a:pPr eaLnBrk="1" hangingPunct="1">
              <a:lnSpc>
                <a:spcPct val="90000"/>
              </a:lnSpc>
            </a:pPr>
            <a:endParaRPr lang="en-US" sz="100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35FCC710-A413-4651-B433-45216301D3FB}" type="slidenum">
              <a:rPr lang="en-US">
                <a:latin typeface="Segoe"/>
              </a:rPr>
              <a:pPr fontAlgn="base">
                <a:spcBef>
                  <a:spcPct val="0"/>
                </a:spcBef>
                <a:spcAft>
                  <a:spcPct val="0"/>
                </a:spcAft>
              </a:pPr>
              <a:t>4</a:t>
            </a:fld>
            <a:endParaRPr lang="en-US">
              <a:latin typeface="Segoe"/>
            </a:endParaRPr>
          </a:p>
        </p:txBody>
      </p:sp>
      <p:sp>
        <p:nvSpPr>
          <p:cNvPr id="65539" name="Slide Image Placeholder 258049"/>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65540" name="Notes Placeholder 258050"/>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endParaRPr lang="en-US" smtClean="0">
              <a:latin typeface="Segoe"/>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D352402A-0B6A-415A-AC33-CBB259B6D9AA}" type="slidenum">
              <a:rPr lang="en-US">
                <a:latin typeface="Arial" pitchFamily="34" charset="0"/>
                <a:cs typeface="Arial" pitchFamily="34" charset="0"/>
              </a:rPr>
              <a:pPr fontAlgn="base">
                <a:spcBef>
                  <a:spcPct val="0"/>
                </a:spcBef>
                <a:spcAft>
                  <a:spcPct val="0"/>
                </a:spcAft>
              </a:pPr>
              <a:t>33</a:t>
            </a:fld>
            <a:endParaRPr lang="en-US">
              <a:latin typeface="Arial" pitchFamily="34" charset="0"/>
              <a:cs typeface="Arial" pitchFamily="34" charset="0"/>
            </a:endParaRPr>
          </a:p>
        </p:txBody>
      </p:sp>
      <p:sp>
        <p:nvSpPr>
          <p:cNvPr id="83971"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83972"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US" smtClean="0">
                <a:latin typeface="Arial" pitchFamily="34" charset="0"/>
                <a:cs typeface="Arial" pitchFamily="34" charset="0"/>
              </a:rPr>
              <a:t>See ms-help://MS.VSCC.v80/MS.MSDN.v80/MS.WinFX4VS.1033/Wcp_conceptual/html/2c997092-72c6-4767-bc84-74267f4eee72.htm</a:t>
            </a:r>
            <a:endParaRPr lang="en-US" smtClean="0"/>
          </a:p>
          <a:p>
            <a:pPr eaLnBrk="1" hangingPunct="1"/>
            <a:endParaRPr lang="en-US" smtClean="0">
              <a:latin typeface="Arial" pitchFamily="34" charset="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FA70510-FAA0-4513-85A6-E1D0BC16A678}" type="slidenum">
              <a:rPr lang="en-US">
                <a:latin typeface="Arial" pitchFamily="34" charset="0"/>
                <a:cs typeface="Arial" pitchFamily="34" charset="0"/>
              </a:rPr>
              <a:pPr fontAlgn="base">
                <a:spcBef>
                  <a:spcPct val="0"/>
                </a:spcBef>
                <a:spcAft>
                  <a:spcPct val="0"/>
                </a:spcAft>
              </a:pPr>
              <a:t>40</a:t>
            </a:fld>
            <a:endParaRPr lang="en-US">
              <a:latin typeface="Arial" pitchFamily="34" charset="0"/>
              <a:cs typeface="Arial" pitchFamily="34" charset="0"/>
            </a:endParaRPr>
          </a:p>
        </p:txBody>
      </p:sp>
      <p:sp>
        <p:nvSpPr>
          <p:cNvPr id="84995"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84996"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US" smtClean="0">
                <a:latin typeface="Arial" pitchFamily="34" charset="0"/>
                <a:cs typeface="Arial" pitchFamily="34" charset="0"/>
              </a:rPr>
              <a:t>Explain how XAML maps to WPF object model</a:t>
            </a:r>
            <a:endParaRPr lang="en-US" smtClean="0"/>
          </a:p>
          <a:p>
            <a:pPr eaLnBrk="1" hangingPunct="1"/>
            <a:r>
              <a:rPr lang="en-US" smtClean="0">
                <a:latin typeface="Arial" pitchFamily="34" charset="0"/>
                <a:cs typeface="Arial" pitchFamily="34" charset="0"/>
              </a:rPr>
              <a:t>Explain how it is compiled to BAML and stored in the assembly</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F04D3831-1830-4F29-9300-BA63C57C20AD}" type="slidenum">
              <a:rPr lang="en-US">
                <a:latin typeface="Arial" pitchFamily="34" charset="0"/>
                <a:cs typeface="Arial" pitchFamily="34" charset="0"/>
              </a:rPr>
              <a:pPr fontAlgn="base">
                <a:spcBef>
                  <a:spcPct val="0"/>
                </a:spcBef>
                <a:spcAft>
                  <a:spcPct val="0"/>
                </a:spcAft>
              </a:pPr>
              <a:t>45</a:t>
            </a:fld>
            <a:endParaRPr lang="en-US">
              <a:latin typeface="Arial" pitchFamily="34" charset="0"/>
              <a:cs typeface="Arial" pitchFamily="34" charset="0"/>
            </a:endParaRPr>
          </a:p>
        </p:txBody>
      </p:sp>
      <p:sp>
        <p:nvSpPr>
          <p:cNvPr id="86019"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86020"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US" smtClean="0">
                <a:latin typeface="Arial" pitchFamily="34" charset="0"/>
                <a:cs typeface="Arial" pitchFamily="34" charset="0"/>
              </a:rPr>
              <a:t>Hardware is always faster. Uses Direct3D, available on DX7 class cards with further optimization on DX9. Utilizes GPU.</a:t>
            </a:r>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Note, some rendering/layout work is done on a rendering thread, invisible to programmers</a:t>
            </a:r>
          </a:p>
          <a:p>
            <a:pPr eaLnBrk="1" hangingPunct="1">
              <a:spcBef>
                <a:spcPct val="0"/>
              </a:spcBef>
            </a:pPr>
            <a:r>
              <a:rPr lang="en-US" smtClean="0"/>
              <a:t>If you start a new UI thread, the new windows will not be added to the Application’s window list</a:t>
            </a:r>
          </a:p>
          <a:p>
            <a:pPr eaLnBrk="1" hangingPunct="1">
              <a:spcBef>
                <a:spcPct val="0"/>
              </a:spcBef>
            </a:pPr>
            <a:r>
              <a:rPr lang="en-US" smtClean="0"/>
              <a:t>Use IntelliSense to show other Application properties</a:t>
            </a:r>
          </a:p>
        </p:txBody>
      </p:sp>
      <p:sp>
        <p:nvSpPr>
          <p:cNvPr id="87044"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E44152F1-66E9-4201-9A66-6892E8512A6B}" type="slidenum">
              <a:rPr lang="en-US"/>
              <a:pPr fontAlgn="base">
                <a:spcBef>
                  <a:spcPct val="0"/>
                </a:spcBef>
                <a:spcAft>
                  <a:spcPct val="0"/>
                </a:spcAft>
              </a:pPr>
              <a:t>47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XP SP2 will prompt user to install .NET</a:t>
            </a:r>
          </a:p>
          <a:p>
            <a:pPr eaLnBrk="1" hangingPunct="1">
              <a:spcBef>
                <a:spcPct val="0"/>
              </a:spcBef>
            </a:pPr>
            <a:r>
              <a:rPr lang="en-US" smtClean="0"/>
              <a:t>On IE6 creates own chrome, on IE7 uses browser’s navigation support</a:t>
            </a:r>
          </a:p>
          <a:p>
            <a:pPr eaLnBrk="1" hangingPunct="1">
              <a:spcBef>
                <a:spcPct val="0"/>
              </a:spcBef>
            </a:pPr>
            <a:r>
              <a:rPr lang="en-US" smtClean="0"/>
              <a:t>Demo: add 2 pages, button to navigate to 2</a:t>
            </a:r>
            <a:r>
              <a:rPr lang="en-US" baseline="30000" smtClean="0"/>
              <a:t>nd</a:t>
            </a:r>
            <a:r>
              <a:rPr lang="en-US" smtClean="0"/>
              <a:t> page, show how navigation works with browser</a:t>
            </a:r>
          </a:p>
          <a:p>
            <a:pPr eaLnBrk="1" hangingPunct="1">
              <a:spcBef>
                <a:spcPct val="0"/>
              </a:spcBef>
            </a:pPr>
            <a:r>
              <a:rPr lang="en-US" smtClean="0"/>
              <a:t>Mention security restrictions imposed by CO</a:t>
            </a:r>
          </a:p>
          <a:p>
            <a:pPr eaLnBrk="1" hangingPunct="1">
              <a:spcBef>
                <a:spcPct val="0"/>
              </a:spcBef>
            </a:pPr>
            <a:endParaRPr lang="en-US" smtClean="0"/>
          </a:p>
          <a:p>
            <a:pPr eaLnBrk="1" hangingPunct="1">
              <a:spcBef>
                <a:spcPct val="0"/>
              </a:spcBef>
            </a:pPr>
            <a:r>
              <a:rPr lang="en-US" smtClean="0"/>
              <a:t>To navigate: in click event handler add this.NavigationService.Navigate(new Uri(“Page2.xaml”, UriKind.Relative));</a:t>
            </a:r>
          </a:p>
        </p:txBody>
      </p:sp>
      <p:sp>
        <p:nvSpPr>
          <p:cNvPr id="88068"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617EE887-224E-4CE0-B6A6-E0C753CBE721}" type="slidenum">
              <a:rPr lang="en-US"/>
              <a:pPr fontAlgn="base">
                <a:spcBef>
                  <a:spcPct val="0"/>
                </a:spcBef>
                <a:spcAft>
                  <a:spcPct val="0"/>
                </a:spcAft>
              </a:pPr>
              <a:t>49</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Binary, e.g. images, movies, etc.</a:t>
            </a:r>
          </a:p>
          <a:p>
            <a:pPr eaLnBrk="1" hangingPunct="1">
              <a:spcBef>
                <a:spcPct val="0"/>
              </a:spcBef>
            </a:pPr>
            <a:r>
              <a:rPr lang="en-US" smtClean="0"/>
              <a:t>WPF objects: brushes, binding objects</a:t>
            </a:r>
          </a:p>
          <a:p>
            <a:pPr eaLnBrk="1" hangingPunct="1">
              <a:spcBef>
                <a:spcPct val="0"/>
              </a:spcBef>
            </a:pPr>
            <a:r>
              <a:rPr lang="en-US" smtClean="0"/>
              <a:t>Pack://application:,,,/image.gif – for embedded resources</a:t>
            </a:r>
          </a:p>
          <a:p>
            <a:pPr eaLnBrk="1" hangingPunct="1">
              <a:spcBef>
                <a:spcPct val="0"/>
              </a:spcBef>
            </a:pPr>
            <a:r>
              <a:rPr lang="en-US" smtClean="0"/>
              <a:t>Pack://siteOfOrigin:,,,/Image.gif for loose files</a:t>
            </a:r>
          </a:p>
          <a:p>
            <a:pPr eaLnBrk="1" hangingPunct="1">
              <a:spcBef>
                <a:spcPct val="0"/>
              </a:spcBef>
            </a:pPr>
            <a:endParaRPr lang="en-US" smtClean="0"/>
          </a:p>
          <a:p>
            <a:pPr eaLnBrk="1" hangingPunct="1">
              <a:spcBef>
                <a:spcPct val="0"/>
              </a:spcBef>
            </a:pPr>
            <a:r>
              <a:rPr lang="en-US" smtClean="0"/>
              <a:t>http://nerddawg.blogspot.com/2008/03/silverlight-2-demystifying-uri.html</a:t>
            </a:r>
          </a:p>
        </p:txBody>
      </p:sp>
      <p:sp>
        <p:nvSpPr>
          <p:cNvPr id="89092"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CB212B32-C53D-46EB-B0E5-5B7AAFC93388}" type="slidenum">
              <a:rPr lang="en-US"/>
              <a:pPr fontAlgn="base">
                <a:spcBef>
                  <a:spcPct val="0"/>
                </a:spcBef>
                <a:spcAft>
                  <a:spcPct val="0"/>
                </a:spcAft>
              </a:pPr>
              <a:t>51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GB" smtClean="0">
                <a:latin typeface="Segoe"/>
              </a:rPr>
              <a:t>Every UI element has a Resources property. This is an object of type ResourceDictionary, and it is holds a collection of named objects. You can populate the Resources collection from XAML as shown in the example above, using the x:Key attribute to indicate the key used to name the object in the dictionary. This key can then be used elsewhere to use the resource elsewhere in the code.</a:t>
            </a:r>
            <a:endParaRPr lang="en-US" smtClean="0"/>
          </a:p>
          <a:p>
            <a:pPr eaLnBrk="1" hangingPunct="1"/>
            <a:endParaRPr lang="en-GB" smtClean="0">
              <a:latin typeface="Segoe"/>
            </a:endParaRPr>
          </a:p>
          <a:p>
            <a:pPr eaLnBrk="1" hangingPunct="1"/>
            <a:r>
              <a:rPr lang="en-GB" smtClean="0">
                <a:latin typeface="Segoe"/>
              </a:rPr>
              <a:t>You can put any object into a resource dictionary. It is particularly useful if you want to use the same object in many places – for example, if you want to create a brush that is applied to a set of objects in your UI, you can make it a named resource. If it’s a complex brush, defining it just once can make the XAML more compact. It also makes it easier for you to change the design – you only need to change the brush in one place.</a:t>
            </a:r>
          </a:p>
          <a:p>
            <a:pPr eaLnBrk="1" hangingPunct="1"/>
            <a:endParaRPr lang="en-GB" smtClean="0">
              <a:latin typeface="Segoe"/>
            </a:endParaRPr>
          </a:p>
          <a:p>
            <a:pPr eaLnBrk="1" hangingPunct="1"/>
            <a:r>
              <a:rPr lang="en-GB" smtClean="0">
                <a:latin typeface="Segoe"/>
              </a:rPr>
              <a:t>Certain parts of the WPF framework expect to find things in resource dictionaries. For example, styles and templates are often defined there, and WPF can look for them automatically in resource dictionaries without even having to refer to them explicitly. (For these items, as we shall see, you do not always have to provide a Key, because of this automatic referencing.)</a:t>
            </a:r>
          </a:p>
          <a:p>
            <a:pPr eaLnBrk="1" hangingPunct="1"/>
            <a:endParaRPr lang="en-GB" smtClean="0">
              <a:latin typeface="Segoe"/>
            </a:endParaRPr>
          </a:p>
          <a:p>
            <a:pPr eaLnBrk="1" hangingPunct="1"/>
            <a:r>
              <a:rPr lang="en-GB" smtClean="0">
                <a:latin typeface="Segoe"/>
              </a:rPr>
              <a:t>There are two ways of using a resource in XAML. Both are ‘markup extensions’ – helper classes used to set properties in a way that may require some code to run. The two options are StaticResource and DynamicResource. Both are used in the same way – you simply specify the name of the resource, and it will be retrieved from the resource dictionary.</a:t>
            </a:r>
          </a:p>
          <a:p>
            <a:pPr eaLnBrk="1" hangingPunct="1"/>
            <a:endParaRPr lang="en-GB" smtClean="0">
              <a:latin typeface="Segoe"/>
            </a:endParaRPr>
          </a:p>
          <a:p>
            <a:pPr eaLnBrk="1" hangingPunct="1"/>
            <a:r>
              <a:rPr lang="en-GB" smtClean="0">
                <a:latin typeface="Segoe"/>
              </a:rPr>
              <a:t>StaticResource is a one-time lookup. It uses whatever value the resource has at the point at which the page is loaded. If a new resource is later associated with that name, the property will not be updated. DynamicResource watches for changes – if a new resource is associated with the key, it will update the target property. Obviously there is some extra overhead involved here, so you should only use this when you believe the value might change. (Only StaticResource is shown on the slide. But DynamicResource works in the same way.)</a:t>
            </a:r>
          </a:p>
          <a:p>
            <a:pPr eaLnBrk="1" hangingPunct="1"/>
            <a:endParaRPr lang="en-GB" smtClean="0">
              <a:latin typeface="Segoe"/>
            </a:endParaRPr>
          </a:p>
          <a:p>
            <a:pPr eaLnBrk="1" hangingPunct="1"/>
            <a:r>
              <a:rPr lang="en-GB" smtClean="0">
                <a:latin typeface="Segoe"/>
              </a:rPr>
              <a:t>StaticResource is often used for things like drawings, or data source objects, where the same object will be used throughout the lifetime of the application. (Note that a one-time lookup of a data source object in binding doesn’t prevent the binding itself from continuing to monitor the source. If the data source’s </a:t>
            </a:r>
            <a:r>
              <a:rPr lang="en-GB" i="1" smtClean="0">
                <a:latin typeface="Segoe"/>
              </a:rPr>
              <a:t>contents</a:t>
            </a:r>
            <a:r>
              <a:rPr lang="en-GB" smtClean="0">
                <a:latin typeface="Segoe"/>
              </a:rPr>
              <a:t> change, data binding will track that. You would only need to use a DynamicResource in a data binding context if you wanted to be able to replace the source object with a different source object.)</a:t>
            </a:r>
          </a:p>
          <a:p>
            <a:pPr eaLnBrk="1" hangingPunct="1"/>
            <a:endParaRPr lang="en-GB" smtClean="0">
              <a:latin typeface="Segoe"/>
            </a:endParaRPr>
          </a:p>
          <a:p>
            <a:pPr eaLnBrk="1" hangingPunct="1"/>
            <a:r>
              <a:rPr lang="en-GB" smtClean="0">
                <a:latin typeface="Segoe"/>
              </a:rPr>
              <a:t>DynamicResource is particularly useful for configurable items. You tend to use this to retrieve user-configurable system settings, such as the window background and foreground colors, selection highlight colors, and dialog fonts.</a:t>
            </a:r>
          </a:p>
          <a:p>
            <a:pPr eaLnBrk="1" hangingPunct="1"/>
            <a:endParaRPr lang="en-GB" smtClean="0">
              <a:latin typeface="Segoe"/>
            </a:endParaRPr>
          </a:p>
          <a:p>
            <a:pPr eaLnBrk="1" hangingPunct="1"/>
            <a:r>
              <a:rPr lang="en-GB" smtClean="0">
                <a:latin typeface="Segoe"/>
              </a:rPr>
              <a:t>If there is no resource of the specified name, you will get an error with either technique.</a:t>
            </a:r>
            <a:endParaRPr lang="en-US" smtClean="0"/>
          </a:p>
        </p:txBody>
      </p:sp>
      <p:sp>
        <p:nvSpPr>
          <p:cNvPr id="90116"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FDC78C11-B920-44F3-8875-C28D18410935}" type="slidenum">
              <a:rPr lang="en-US"/>
              <a:pPr fontAlgn="base">
                <a:spcBef>
                  <a:spcPct val="0"/>
                </a:spcBef>
                <a:spcAft>
                  <a:spcPct val="0"/>
                </a:spcAft>
              </a:pPr>
              <a:t>52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A710A9A5-E6E9-49A5-80A3-3475F07B64C4}" type="slidenum">
              <a:rPr lang="en-US">
                <a:latin typeface="Segoe"/>
              </a:rPr>
              <a:pPr fontAlgn="base">
                <a:spcBef>
                  <a:spcPct val="0"/>
                </a:spcBef>
                <a:spcAft>
                  <a:spcPct val="0"/>
                </a:spcAft>
              </a:pPr>
              <a:t>53</a:t>
            </a:fld>
            <a:endParaRPr lang="en-US">
              <a:latin typeface="Segoe"/>
            </a:endParaRPr>
          </a:p>
        </p:txBody>
      </p:sp>
      <p:sp>
        <p:nvSpPr>
          <p:cNvPr id="91139"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91140"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GB" smtClean="0">
                <a:latin typeface="Segoe"/>
              </a:rPr>
              <a:t>Since every element has a Resources property, and the elements in the UI form a tree, the resource dictionaries are also effectively in a tree.</a:t>
            </a:r>
            <a:endParaRPr lang="en-US" smtClean="0"/>
          </a:p>
          <a:p>
            <a:pPr eaLnBrk="1" hangingPunct="1"/>
            <a:endParaRPr lang="en-GB" smtClean="0">
              <a:latin typeface="Segoe"/>
            </a:endParaRPr>
          </a:p>
          <a:p>
            <a:pPr eaLnBrk="1" hangingPunct="1"/>
            <a:r>
              <a:rPr lang="en-GB" smtClean="0">
                <a:latin typeface="Segoe"/>
              </a:rPr>
              <a:t>This tree is significant when using resources – if you bind to a resource using either a StaticResource, or a DynamicResource, the resource does not have to be defined in the Resources collection of the element referring to the resource. If the element’s own Resources dictionary does not contain the resource, its parent’s resources will be searched, and then its parent’s parent, and so on all the way up to the root element.  (Typically a Window or Page.)</a:t>
            </a:r>
          </a:p>
          <a:p>
            <a:pPr eaLnBrk="1" hangingPunct="1"/>
            <a:endParaRPr lang="en-GB" smtClean="0">
              <a:latin typeface="Segoe"/>
            </a:endParaRPr>
          </a:p>
          <a:p>
            <a:pPr eaLnBrk="1" hangingPunct="1"/>
            <a:r>
              <a:rPr lang="en-GB" smtClean="0">
                <a:latin typeface="Segoe"/>
              </a:rPr>
              <a:t>If the resource is still not found, WPF will then look in the Application resources – the Application class also has a Resources property holding a ResourceDictionary. This allows you to make named resources available throughout the whole application.</a:t>
            </a:r>
          </a:p>
          <a:p>
            <a:pPr eaLnBrk="1" hangingPunct="1"/>
            <a:endParaRPr lang="en-GB" smtClean="0">
              <a:latin typeface="Segoe"/>
            </a:endParaRPr>
          </a:p>
          <a:p>
            <a:pPr eaLnBrk="1" hangingPunct="1"/>
            <a:r>
              <a:rPr lang="en-GB" smtClean="0">
                <a:latin typeface="Segoe"/>
              </a:rPr>
              <a:t>Finally, if the resource cannot be found in the application, WPF will look in the system resources. These are a set of resources that define system-wide features such as the selection highlight color, the default background color and so on.</a:t>
            </a:r>
            <a:endParaRPr lang="en-US" smtClean="0">
              <a:latin typeface="Segoe"/>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33BFADE9-F9F8-48CB-B506-D02EB780AA9D}" type="slidenum">
              <a:rPr lang="en-US">
                <a:latin typeface="Segoe"/>
              </a:rPr>
              <a:pPr fontAlgn="base">
                <a:spcBef>
                  <a:spcPct val="0"/>
                </a:spcBef>
                <a:spcAft>
                  <a:spcPct val="0"/>
                </a:spcAft>
              </a:pPr>
              <a:t>54</a:t>
            </a:fld>
            <a:endParaRPr lang="en-US">
              <a:latin typeface="Segoe"/>
            </a:endParaRPr>
          </a:p>
        </p:txBody>
      </p:sp>
      <p:sp>
        <p:nvSpPr>
          <p:cNvPr id="92163"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92164"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GB" smtClean="0">
                <a:latin typeface="Segoe"/>
              </a:rPr>
              <a:t>The resource hierarchy provides us with a considerable amount of choice as to where we put our resources. In practice it makes sense to put certain kinds of resources in certain places.</a:t>
            </a:r>
            <a:endParaRPr lang="en-US" smtClean="0"/>
          </a:p>
          <a:p>
            <a:pPr eaLnBrk="1" hangingPunct="1"/>
            <a:endParaRPr lang="en-GB" smtClean="0">
              <a:latin typeface="Segoe"/>
            </a:endParaRPr>
          </a:p>
          <a:p>
            <a:pPr eaLnBrk="1" hangingPunct="1"/>
            <a:r>
              <a:rPr lang="en-GB" smtClean="0">
                <a:latin typeface="Segoe"/>
              </a:rPr>
              <a:t>The Application resources are appropriate for anything that will be used throughout the application. For example, if you use styling and/or templates to customize the appearance of certain elements throughout your application, it makes most sense to put these in the application resources. This enables you to define them just once. Likewise, it might make sense to define data templates at the application level to allow data sources to be presented consistently throughout the application.</a:t>
            </a:r>
          </a:p>
          <a:p>
            <a:pPr eaLnBrk="1" hangingPunct="1"/>
            <a:endParaRPr lang="en-GB" smtClean="0">
              <a:latin typeface="Segoe"/>
            </a:endParaRPr>
          </a:p>
          <a:p>
            <a:pPr eaLnBrk="1" hangingPunct="1"/>
            <a:r>
              <a:rPr lang="en-GB" smtClean="0">
                <a:latin typeface="Segoe"/>
              </a:rPr>
              <a:t>If your application uses vector images, maybe as icons or for decoration, it often makes sense to put these in the application resources too. Even if they are only used on one page, you might still want to consider moving them into the application resources, since drawings can contain a lot of bulky markup. It can be helpful to keep them separate from the markup that defines the layout of your pages and windows.</a:t>
            </a:r>
            <a:endParaRPr lang="en-US" smtClean="0">
              <a:latin typeface="Segoe"/>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66BAFE7A-B174-400E-BE4E-E9BA9C3C5612}" type="slidenum">
              <a:rPr lang="en-US">
                <a:latin typeface="Segoe"/>
              </a:rPr>
              <a:pPr fontAlgn="base">
                <a:spcBef>
                  <a:spcPct val="0"/>
                </a:spcBef>
                <a:spcAft>
                  <a:spcPct val="0"/>
                </a:spcAft>
              </a:pPr>
              <a:t>55</a:t>
            </a:fld>
            <a:endParaRPr lang="en-US">
              <a:latin typeface="Segoe"/>
            </a:endParaRPr>
          </a:p>
        </p:txBody>
      </p:sp>
      <p:sp>
        <p:nvSpPr>
          <p:cNvPr id="93187"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93188"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GB" smtClean="0">
                <a:latin typeface="Segoe"/>
              </a:rPr>
              <a:t>The most common elements found at the page or window level (i.e. inside the top-level elements &lt;Page.Resources&gt; or &lt;Windows.Resource&gt; element) are utility objects such as data sources or data binding value converters. Data binding is typically set up on a page-by-page basis, so it makes sense for the resources to live on that page. (Although a converter might be used more widely, in which case it might make sense to put that in the application resources.)</a:t>
            </a:r>
            <a:endParaRPr lang="en-US" smtClean="0"/>
          </a:p>
          <a:p>
            <a:pPr eaLnBrk="1" hangingPunct="1"/>
            <a:endParaRPr lang="en-GB" smtClean="0">
              <a:latin typeface="Segoe"/>
            </a:endParaRPr>
          </a:p>
          <a:p>
            <a:pPr eaLnBrk="1" hangingPunct="1"/>
            <a:r>
              <a:rPr lang="en-GB" smtClean="0">
                <a:latin typeface="Segoe"/>
              </a:rPr>
              <a:t>In some data binding scenarios, you might well have data templates that are only used on a single page, so again it would make sense to put these in the resources for the page on which they are used.</a:t>
            </a:r>
            <a:endParaRPr lang="en-US" smtClean="0">
              <a:latin typeface="Segoe"/>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Rich control model</a:t>
            </a:r>
          </a:p>
          <a:p>
            <a:pPr lvl="1" eaLnBrk="1" hangingPunct="1">
              <a:spcBef>
                <a:spcPct val="0"/>
              </a:spcBef>
            </a:pPr>
            <a:r>
              <a:rPr lang="en-US" smtClean="0"/>
              <a:t>Separates behavior from appearance - customization</a:t>
            </a:r>
          </a:p>
          <a:p>
            <a:pPr lvl="1" eaLnBrk="1" hangingPunct="1">
              <a:spcBef>
                <a:spcPct val="0"/>
              </a:spcBef>
            </a:pPr>
            <a:r>
              <a:rPr lang="en-US" smtClean="0"/>
              <a:t>Common base for UI controls, graphics, documents and media </a:t>
            </a:r>
          </a:p>
          <a:p>
            <a:pPr eaLnBrk="1" hangingPunct="1">
              <a:spcBef>
                <a:spcPct val="0"/>
              </a:spcBef>
            </a:pPr>
            <a:r>
              <a:rPr lang="en-US" smtClean="0"/>
              <a:t>Introduce the concept of containment as critical feature of UI apps: Window contains frame, client, toolbar, they contain frames, controls, etc. </a:t>
            </a:r>
          </a:p>
        </p:txBody>
      </p:sp>
      <p:sp>
        <p:nvSpPr>
          <p:cNvPr id="66564"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A8ACA2BC-84ED-46D3-A45C-5061FA6E9A62}" type="slidenum">
              <a:rPr lang="en-US"/>
              <a:pPr fontAlgn="base">
                <a:spcBef>
                  <a:spcPct val="0"/>
                </a:spcBef>
                <a:spcAft>
                  <a:spcPct val="0"/>
                </a:spcAft>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6D8CDC31-3324-4E5B-BEED-E7019059BE37}" type="slidenum">
              <a:rPr lang="en-US">
                <a:latin typeface="Segoe"/>
              </a:rPr>
              <a:pPr fontAlgn="base">
                <a:spcBef>
                  <a:spcPct val="0"/>
                </a:spcBef>
                <a:spcAft>
                  <a:spcPct val="0"/>
                </a:spcAft>
              </a:pPr>
              <a:t>56</a:t>
            </a:fld>
            <a:endParaRPr lang="en-US">
              <a:latin typeface="Segoe"/>
            </a:endParaRPr>
          </a:p>
        </p:txBody>
      </p:sp>
      <p:sp>
        <p:nvSpPr>
          <p:cNvPr id="94211" name="Rectangle 2"/>
          <p:cNvSpPr>
            <a:spLocks noGrp="1" noRot="1" noChangeAspect="1" noChangeArrowheads="1" noTextEdit="1"/>
          </p:cNvSpPr>
          <p:nvPr>
            <p:ph type="sldImg"/>
          </p:nvPr>
        </p:nvSpPr>
        <p:spPr bwMode="auto">
          <a:noFill/>
          <a:ln w="9525" cap="flat" algn="ctr">
            <a:solidFill>
              <a:srgbClr val="000000"/>
            </a:solidFill>
            <a:miter lim="800000"/>
            <a:headEnd type="none" w="med" len="med"/>
            <a:tailEnd type="none" w="med" len="med"/>
          </a:ln>
        </p:spPr>
      </p:sp>
      <p:sp>
        <p:nvSpPr>
          <p:cNvPr id="94212" name="Rectangle 3"/>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r>
              <a:rPr lang="en-GB" smtClean="0">
                <a:latin typeface="Segoe"/>
              </a:rPr>
              <a:t>The most common reason for wanting to use a resource on a non-top-level element is to define a template or style that is used by several elements, but only descendants of a particular element. For example, you might want to apply a specific margin to every TextBlock within a Grid, but not to every TextBlock on the whole page.</a:t>
            </a:r>
            <a:endParaRPr lang="en-US" smtClean="0"/>
          </a:p>
          <a:p>
            <a:pPr eaLnBrk="1" hangingPunct="1"/>
            <a:endParaRPr lang="en-GB" smtClean="0">
              <a:latin typeface="Segoe"/>
            </a:endParaRPr>
          </a:p>
          <a:p>
            <a:pPr eaLnBrk="1" hangingPunct="1"/>
            <a:r>
              <a:rPr lang="en-GB" smtClean="0">
                <a:latin typeface="Segoe"/>
              </a:rPr>
              <a:t>Because of the way in which the resource dictionary tree is searched, you can make resources available to multiple elements without having to make them available to all elements on the page.</a:t>
            </a:r>
            <a:endParaRPr lang="en-US" smtClean="0">
              <a:latin typeface="Segoe"/>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p:cNvSpPr>
            <a:spLocks noGrp="1" noChangeArrowheads="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2B2CCCF9-CB3A-4712-8A1C-612B07A02798}" type="slidenum">
              <a:rPr lang="en-US">
                <a:latin typeface="Segoe"/>
              </a:rPr>
              <a:pPr fontAlgn="base">
                <a:spcBef>
                  <a:spcPct val="0"/>
                </a:spcBef>
                <a:spcAft>
                  <a:spcPct val="0"/>
                </a:spcAft>
              </a:pPr>
              <a:t>6</a:t>
            </a:fld>
            <a:endParaRPr lang="en-US">
              <a:latin typeface="Segoe"/>
            </a:endParaRPr>
          </a:p>
        </p:txBody>
      </p:sp>
      <p:sp>
        <p:nvSpPr>
          <p:cNvPr id="67587" name="Slide Image Placeholder 185345"/>
          <p:cNvSpPr>
            <a:spLocks noGrp="1" noRot="1" noChangeAspect="1" noChangeArrowheads="1" noTextEdit="1"/>
          </p:cNvSpPr>
          <p:nvPr>
            <p:ph type="sldImg"/>
          </p:nvPr>
        </p:nvSpPr>
        <p:spPr bwMode="auto">
          <a:xfrm>
            <a:off x="1144588" y="687388"/>
            <a:ext cx="4570412" cy="3427412"/>
          </a:xfrm>
          <a:noFill/>
          <a:ln w="9525" cap="flat" algn="ctr">
            <a:solidFill>
              <a:srgbClr val="000000"/>
            </a:solidFill>
            <a:miter lim="800000"/>
            <a:headEnd type="none" w="med" len="med"/>
            <a:tailEnd type="none" w="med" len="med"/>
          </a:ln>
        </p:spPr>
      </p:sp>
      <p:sp>
        <p:nvSpPr>
          <p:cNvPr id="67588" name="Notes Placeholder 185346"/>
          <p:cNvSpPr>
            <a:spLocks noGrp="1" noChangeArrowheads="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lnSpc>
                <a:spcPct val="90000"/>
              </a:lnSpc>
            </a:pPr>
            <a:r>
              <a:rPr lang="en-US" smtClean="0">
                <a:latin typeface="Segoe"/>
              </a:rPr>
              <a:t> Stress that these two are interchangeable and how well Xaml supports containment.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smtClean="0"/>
          </a:p>
        </p:txBody>
      </p:sp>
      <p:sp>
        <p:nvSpPr>
          <p:cNvPr id="68612"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767E40D1-AC24-4C00-9553-5254FEFDFD6E}" type="slidenum">
              <a:rPr lang="en-US"/>
              <a:pPr fontAlgn="base">
                <a:spcBef>
                  <a:spcPct val="0"/>
                </a:spcBef>
                <a:spcAft>
                  <a:spcPct val="0"/>
                </a:spcAft>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Double.NaN (not a number) means calculate at runtime, leave as auto.</a:t>
            </a:r>
          </a:p>
        </p:txBody>
      </p:sp>
      <p:sp>
        <p:nvSpPr>
          <p:cNvPr id="69636"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AE741D47-BC1F-4CC9-8FCD-1F53E27071FD}" type="slidenum">
              <a:rPr lang="en-US"/>
              <a:pPr fontAlgn="base">
                <a:spcBef>
                  <a:spcPct val="0"/>
                </a:spcBef>
                <a:spcAft>
                  <a:spcPct val="0"/>
                </a:spcAft>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By default, Panels do not have a background. One of the consequences is that no mouse events will be received from a panel (unless Background is speciifcally set).</a:t>
            </a:r>
          </a:p>
        </p:txBody>
      </p:sp>
      <p:sp>
        <p:nvSpPr>
          <p:cNvPr id="70660"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C31E02F3-74DD-4EA5-A69D-E5467FCFFD4D}" type="slidenum">
              <a:rPr lang="en-US"/>
              <a:pPr fontAlgn="base">
                <a:spcBef>
                  <a:spcPct val="0"/>
                </a:spcBef>
                <a:spcAft>
                  <a:spcPct val="0"/>
                </a:spcAft>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Stress ability to mix definitions in xaml and code</a:t>
            </a:r>
          </a:p>
          <a:p>
            <a:pPr eaLnBrk="1" hangingPunct="1">
              <a:spcBef>
                <a:spcPct val="0"/>
              </a:spcBef>
            </a:pPr>
            <a:r>
              <a:rPr lang="en-US" smtClean="0"/>
              <a:t>WPF extends the behavior of CLR properties and events</a:t>
            </a:r>
          </a:p>
          <a:p>
            <a:pPr eaLnBrk="1" hangingPunct="1">
              <a:spcBef>
                <a:spcPct val="0"/>
              </a:spcBef>
            </a:pPr>
            <a:r>
              <a:rPr lang="en-US" smtClean="0"/>
              <a:t>UI elements are very unrestrictive re what they can contain: Button can contain text, bitmap or listbox!, listbox can contain mixture of text, checkboxes, etc</a:t>
            </a:r>
          </a:p>
          <a:p>
            <a:pPr eaLnBrk="1" hangingPunct="1">
              <a:spcBef>
                <a:spcPct val="0"/>
              </a:spcBef>
            </a:pPr>
            <a:r>
              <a:rPr lang="en-US" smtClean="0"/>
              <a:t>Control visual make up can be repalced with user defined template</a:t>
            </a:r>
          </a:p>
          <a:p>
            <a:pPr eaLnBrk="1" hangingPunct="1">
              <a:spcBef>
                <a:spcPct val="0"/>
              </a:spcBef>
            </a:pPr>
            <a:endParaRPr lang="en-US" smtClean="0"/>
          </a:p>
        </p:txBody>
      </p:sp>
      <p:sp>
        <p:nvSpPr>
          <p:cNvPr id="71684"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B5350008-0DCC-49A4-9333-4BE91CB75CF9}" type="slidenum">
              <a:rPr lang="en-US"/>
              <a:pPr fontAlgn="base">
                <a:spcBef>
                  <a:spcPct val="0"/>
                </a:spcBef>
                <a:spcAft>
                  <a:spcPct val="0"/>
                </a:spcAft>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r>
              <a:rPr lang="en-US" smtClean="0"/>
              <a:t>DispatcherObject – requires access through creating thread. Consumer of messages from rendering loop.</a:t>
            </a:r>
          </a:p>
          <a:p>
            <a:pPr eaLnBrk="1" hangingPunct="1">
              <a:spcBef>
                <a:spcPct val="0"/>
              </a:spcBef>
            </a:pPr>
            <a:r>
              <a:rPr lang="en-US" smtClean="0"/>
              <a:t>DependencyObject – allows creation of DependencyProperties</a:t>
            </a:r>
          </a:p>
          <a:p>
            <a:pPr eaLnBrk="1" hangingPunct="1">
              <a:spcBef>
                <a:spcPct val="0"/>
              </a:spcBef>
            </a:pPr>
            <a:r>
              <a:rPr lang="en-US" smtClean="0"/>
              <a:t>Freezable – able to become read-only and therefore shareable between other objects. Can not be unfrozen, only cloned (e.g. Brushes)</a:t>
            </a:r>
          </a:p>
          <a:p>
            <a:pPr eaLnBrk="1" hangingPunct="1">
              <a:spcBef>
                <a:spcPct val="0"/>
              </a:spcBef>
            </a:pPr>
            <a:r>
              <a:rPr lang="en-US" smtClean="0"/>
              <a:t>Visual – handles rendering</a:t>
            </a:r>
          </a:p>
          <a:p>
            <a:pPr eaLnBrk="1" hangingPunct="1">
              <a:spcBef>
                <a:spcPct val="0"/>
              </a:spcBef>
            </a:pPr>
            <a:r>
              <a:rPr lang="en-US" smtClean="0"/>
              <a:t>UIElement – supports UI events and focus processing</a:t>
            </a:r>
          </a:p>
          <a:p>
            <a:pPr eaLnBrk="1" hangingPunct="1">
              <a:spcBef>
                <a:spcPct val="0"/>
              </a:spcBef>
            </a:pPr>
            <a:r>
              <a:rPr lang="en-US" smtClean="0"/>
              <a:t>ContentElement – similar to UIElement, expects someone else to draw it. Must be hosted by a Visual. (Fixed and Flow docs derive from here).</a:t>
            </a:r>
          </a:p>
          <a:p>
            <a:pPr eaLnBrk="1" hangingPunct="1">
              <a:spcBef>
                <a:spcPct val="0"/>
              </a:spcBef>
            </a:pPr>
            <a:r>
              <a:rPr lang="en-US" smtClean="0"/>
              <a:t>FrameworkElement – supports styling, data binding</a:t>
            </a:r>
          </a:p>
          <a:p>
            <a:pPr eaLnBrk="1" hangingPunct="1">
              <a:spcBef>
                <a:spcPct val="0"/>
              </a:spcBef>
            </a:pPr>
            <a:r>
              <a:rPr lang="en-US" smtClean="0"/>
              <a:t>Control - templating</a:t>
            </a:r>
          </a:p>
          <a:p>
            <a:pPr eaLnBrk="1" hangingPunct="1">
              <a:spcBef>
                <a:spcPct val="0"/>
              </a:spcBef>
            </a:pPr>
            <a:endParaRPr lang="en-US" smtClean="0"/>
          </a:p>
        </p:txBody>
      </p:sp>
      <p:sp>
        <p:nvSpPr>
          <p:cNvPr id="72708" name="Slide Number Placeholder 3"/>
          <p:cNvSpPr>
            <a:spLocks noGrp="1"/>
          </p:cNvSpPr>
          <p:nvPr>
            <p:ph type="sldNum" sz="quarter" idx="5"/>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0B09C437-99B4-4CB7-AC02-317E6DEF74E6}" type="slidenum">
              <a:rPr lang="en-US"/>
              <a:pPr fontAlgn="base">
                <a:spcBef>
                  <a:spcPct val="0"/>
                </a:spcBef>
                <a:spcAft>
                  <a:spcPct val="0"/>
                </a:spcAft>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lowchart: Document 3"/>
          <p:cNvSpPr/>
          <p:nvPr/>
        </p:nvSpPr>
        <p:spPr>
          <a:xfrm rot="10800000">
            <a:off x="1" y="1207270"/>
            <a:ext cx="9144000" cy="3749040"/>
          </a:xfrm>
          <a:prstGeom prst="flowChartDocument">
            <a:avLst/>
          </a:pr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en-US" dirty="0" smtClean="0"/>
              <a:t>Click to edit Master title style</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5" name="Date Placeholder 29"/>
          <p:cNvSpPr>
            <a:spLocks noGrp="1"/>
          </p:cNvSpPr>
          <p:nvPr>
            <p:ph type="dt" sz="half" idx="10"/>
          </p:nvPr>
        </p:nvSpPr>
        <p:spPr/>
        <p:txBody>
          <a:bodyPr/>
          <a:lstStyle>
            <a:lvl1pPr>
              <a:defRPr/>
            </a:lvl1pPr>
          </a:lstStyle>
          <a:p>
            <a:pPr>
              <a:defRPr/>
            </a:pPr>
            <a:fld id="{D500D5EB-2EDF-4C0C-AA13-37C4B4A5C45C}" type="datetime2">
              <a:rPr lang="en-US"/>
              <a:pPr>
                <a:defRPr/>
              </a:pPr>
              <a:t>Wednesday, September 16, 2009</a:t>
            </a:fld>
            <a:endParaRPr lang="en-US"/>
          </a:p>
        </p:txBody>
      </p:sp>
      <p:sp>
        <p:nvSpPr>
          <p:cNvPr id="6" name="Footer Placeholder 18"/>
          <p:cNvSpPr>
            <a:spLocks noGrp="1"/>
          </p:cNvSpPr>
          <p:nvPr>
            <p:ph type="ftr" sz="quarter" idx="11"/>
          </p:nvPr>
        </p:nvSpPr>
        <p:spPr/>
        <p:txBody>
          <a:bodyPr/>
          <a:lstStyle>
            <a:lvl1pPr>
              <a:defRPr/>
            </a:lvl1pPr>
          </a:lstStyle>
          <a:p>
            <a:pPr>
              <a:defRPr/>
            </a:pPr>
            <a:endParaRPr lang="en-US"/>
          </a:p>
        </p:txBody>
      </p:sp>
      <p:sp>
        <p:nvSpPr>
          <p:cNvPr id="7" name="Slide Number Placeholder 26"/>
          <p:cNvSpPr>
            <a:spLocks noGrp="1"/>
          </p:cNvSpPr>
          <p:nvPr>
            <p:ph type="sldNum" sz="quarter" idx="12"/>
          </p:nvPr>
        </p:nvSpPr>
        <p:spPr/>
        <p:txBody>
          <a:bodyPr/>
          <a:lstStyle>
            <a:lvl1pPr>
              <a:defRPr/>
            </a:lvl1pPr>
          </a:lstStyle>
          <a:p>
            <a:pPr>
              <a:defRPr/>
            </a:pPr>
            <a:fld id="{5C92F4BE-8210-4645-9729-E6FEF659C3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r>
              <a:rPr lang="en-US"/>
              <a:t>Click to edit Master title style</a:t>
            </a:r>
          </a:p>
        </p:txBody>
      </p:sp>
      <p:sp>
        <p:nvSpPr>
          <p:cNvPr id="3" name="Text Placeholder 2"/>
          <p:cNvSpPr>
            <a:spLocks noGrp="1"/>
          </p:cNvSpPr>
          <p:nvPr>
            <p:ph type="body"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endParaRPr lang="en-US" dirty="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D124DC0A-7509-44A2-A1F7-F3D29B73FE8B}" type="datetime2">
              <a:rPr lang="en-US"/>
              <a:pPr>
                <a:defRPr/>
              </a:pPr>
              <a:t>Wednesday, September 16, 2009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794C43F-52B5-4B16-8FED-82CDB67E7CA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endParaRPr lang="en-US" dirty="0"/>
          </a:p>
        </p:txBody>
      </p:sp>
      <p:sp>
        <p:nvSpPr>
          <p:cNvPr id="4" name="Date Placeholder 3"/>
          <p:cNvSpPr>
            <a:spLocks noGrp="1"/>
          </p:cNvSpPr>
          <p:nvPr>
            <p:ph type="dt" sz="half" idx="10"/>
          </p:nvPr>
        </p:nvSpPr>
        <p:spPr/>
        <p:txBody>
          <a:bodyPr/>
          <a:lstStyle>
            <a:lvl1pPr>
              <a:defRPr/>
            </a:lvl1pPr>
          </a:lstStyle>
          <a:p>
            <a:pPr>
              <a:defRPr/>
            </a:pPr>
            <a:fld id="{BEFE0FCF-9D7F-4FF8-A961-7FC1B204BD6A}" type="datetime2">
              <a:rPr lang="en-US"/>
              <a:pPr>
                <a:defRPr/>
              </a:pPr>
              <a:t>Wednesday, September 16, 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72994B-06C4-4C9A-894C-1CB6682512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endParaRPr lang="en-US" dirty="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endParaRPr lang="en-US" dirty="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9"/>
          <p:cNvSpPr>
            <a:spLocks noGrp="1"/>
          </p:cNvSpPr>
          <p:nvPr>
            <p:ph type="dt" sz="half" idx="10"/>
          </p:nvPr>
        </p:nvSpPr>
        <p:spPr/>
        <p:txBody>
          <a:bodyPr/>
          <a:lstStyle>
            <a:lvl1pPr>
              <a:defRPr/>
            </a:lvl1pPr>
          </a:lstStyle>
          <a:p>
            <a:pPr>
              <a:defRPr/>
            </a:pPr>
            <a:fld id="{FBC6E47B-E157-4A4B-9557-4D2994BE0B98}" type="datetime2">
              <a:rPr lang="en-US"/>
              <a:pPr>
                <a:defRPr/>
              </a:pPr>
              <a:t>Wednesday, September 16, 2009</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083D3E2-14CF-4FD1-BA8E-838092E285B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endParaRPr lang="en-US" dirty="0"/>
          </a:p>
        </p:txBody>
      </p:sp>
      <p:sp>
        <p:nvSpPr>
          <p:cNvPr id="4" name="Text Placeholder 3"/>
          <p:cNvSpPr>
            <a:spLocks noGrp="1"/>
          </p:cNvSpPr>
          <p:nvPr>
            <p:ph type="body" sz="half" idx="2"/>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dirty="0" smtClean="0"/>
              <a:t>Click to edit Master text styles</a:t>
            </a:r>
            <a:endParaRPr lang="en-US" dirty="0"/>
          </a:p>
        </p:txBody>
      </p:sp>
      <p:sp>
        <p:nvSpPr>
          <p:cNvPr id="5" name="Content Placeholder 4"/>
          <p:cNvSpPr>
            <a:spLocks noGrp="1"/>
          </p:cNvSpPr>
          <p:nvPr>
            <p:ph sz="quarter" idx="3"/>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en-US" dirty="0" smtClean="0"/>
              <a:t>Click to edit Master text styles</a:t>
            </a:r>
            <a:endParaRPr lang="en-US" dirty="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en-US" dirty="0" smtClean="0"/>
              <a:t>Click to edit Master text styles</a:t>
            </a:r>
            <a:endParaRPr lang="en-US" dirty="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9"/>
          <p:cNvSpPr>
            <a:spLocks noGrp="1"/>
          </p:cNvSpPr>
          <p:nvPr>
            <p:ph type="dt" sz="half" idx="10"/>
          </p:nvPr>
        </p:nvSpPr>
        <p:spPr/>
        <p:txBody>
          <a:bodyPr/>
          <a:lstStyle>
            <a:lvl1pPr>
              <a:defRPr/>
            </a:lvl1pPr>
          </a:lstStyle>
          <a:p>
            <a:pPr>
              <a:defRPr/>
            </a:pPr>
            <a:fld id="{19B81118-0849-4DC3-BEF9-4765F1C88BAA}" type="datetime2">
              <a:rPr lang="en-US"/>
              <a:pPr>
                <a:defRPr/>
              </a:pPr>
              <a:t>Wednesday, September 16, 2009</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F46867A-5169-4632-ABB0-600AA927267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en-US" dirty="0" smtClean="0"/>
              <a:t>Click to edit Master title style</a:t>
            </a:r>
            <a:endParaRPr lang="en-US" dirty="0"/>
          </a:p>
        </p:txBody>
      </p:sp>
      <p:sp>
        <p:nvSpPr>
          <p:cNvPr id="3" name="Date Placeholder 9"/>
          <p:cNvSpPr>
            <a:spLocks noGrp="1"/>
          </p:cNvSpPr>
          <p:nvPr>
            <p:ph type="dt" sz="half" idx="10"/>
          </p:nvPr>
        </p:nvSpPr>
        <p:spPr/>
        <p:txBody>
          <a:bodyPr/>
          <a:lstStyle>
            <a:lvl1pPr>
              <a:defRPr/>
            </a:lvl1pPr>
          </a:lstStyle>
          <a:p>
            <a:pPr>
              <a:defRPr/>
            </a:pPr>
            <a:fld id="{A70B8B16-3AD8-49FC-8BAE-86B0238650F4}" type="datetime2">
              <a:rPr lang="en-US"/>
              <a:pPr>
                <a:defRPr/>
              </a:pPr>
              <a:t>Wednesday, September 16, 2009</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802E6AE2-6CB7-48D2-AA6F-4F35F85B282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5EC8896-9AFE-4253-A2F2-CCD39CEEA62D}" type="datetime2">
              <a:rPr lang="en-US"/>
              <a:pPr>
                <a:defRPr/>
              </a:pPr>
              <a:t>Wednesday, September 16, 2009</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C9399A69-0E7A-4FAE-B725-87CB943B55D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en-US" dirty="0" smtClean="0"/>
              <a:t>Click to edit Master text styles</a:t>
            </a:r>
            <a:endParaRPr lang="en-US" dirty="0"/>
          </a:p>
        </p:txBody>
      </p:sp>
      <p:sp>
        <p:nvSpPr>
          <p:cNvPr id="4" name="Content Placeholder 3"/>
          <p:cNvSpPr>
            <a:spLocks noGrp="1"/>
          </p:cNvSpPr>
          <p:nvPr>
            <p:ph sz="half" idx="2"/>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en-US" dirty="0" smtClean="0"/>
              <a:t>Click to edit Master text styles</a:t>
            </a:r>
            <a:endParaRPr lang="en-US" dirty="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877996F3-EF15-401E-A5F5-3CF84D0548BD}" type="datetime2">
              <a:rPr lang="en-US"/>
              <a:pPr>
                <a:defRPr/>
              </a:pPr>
              <a:t>Wednesday, September 16, 2009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529D7F0C-707D-4F76-9C0A-03C0BB71C5F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reflection stA="21000" endPos="10000" dist="20000" dir="5400000" sy="-100000" algn="bl" rotWithShape="0"/>
          </a:effectLst>
        </p:spPr>
        <p:txBody>
          <a:bodyPr/>
          <a:lstStyle>
            <a:lvl1pPr>
              <a:buNone/>
              <a:defRPr sz="3200"/>
            </a:lvl1pPr>
          </a:lstStyle>
          <a:p>
            <a:pPr lvl="0"/>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en-US" dirty="0" smtClean="0"/>
              <a:t>Click to edit Master text styles</a:t>
            </a:r>
            <a:endParaRPr lang="en-US" dirty="0"/>
          </a:p>
        </p:txBody>
      </p:sp>
      <p:sp>
        <p:nvSpPr>
          <p:cNvPr id="5" name="Date Placeholder 4"/>
          <p:cNvSpPr>
            <a:spLocks noGrp="1"/>
          </p:cNvSpPr>
          <p:nvPr>
            <p:ph type="dt" sz="half" idx="10"/>
          </p:nvPr>
        </p:nvSpPr>
        <p:spPr/>
        <p:txBody>
          <a:bodyPr/>
          <a:lstStyle>
            <a:lvl1pPr>
              <a:defRPr/>
            </a:lvl1pPr>
          </a:lstStyle>
          <a:p>
            <a:pPr>
              <a:defRPr/>
            </a:pPr>
            <a:fld id="{155D6C24-950F-4EF5-A8BC-CFDCB1EB331B}" type="datetime2">
              <a:rPr lang="en-US"/>
              <a:pPr>
                <a:defRPr/>
              </a:pPr>
              <a:t>Wednesday, September 16, 2009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1098581-FEC2-46FA-9DD3-0079A15506F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772637"/>
            <a:ext cx="9144000" cy="5932967"/>
          </a:xfrm>
          <a:prstGeom prst="flowChartDocument">
            <a:avLst/>
          </a:pr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Flowchart: Document 7"/>
          <p:cNvSpPr/>
          <p:nvPr/>
        </p:nvSpPr>
        <p:spPr>
          <a:xfrm rot="10800000">
            <a:off x="1" y="990430"/>
            <a:ext cx="9144000" cy="4831130"/>
          </a:xfrm>
          <a:prstGeom prst="flowChartDocument">
            <a:avLst/>
          </a:pr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itle Placeholder 8"/>
          <p:cNvSpPr>
            <a:spLocks noGrp="1"/>
          </p:cNvSpPr>
          <p:nvPr>
            <p:ph type="title"/>
          </p:nvPr>
        </p:nvSpPr>
        <p:spPr>
          <a:xfrm>
            <a:off x="457200" y="914400"/>
            <a:ext cx="8229600" cy="1143000"/>
          </a:xfrm>
          <a:prstGeom prst="rect">
            <a:avLst/>
          </a:prstGeom>
        </p:spPr>
        <p:txBody>
          <a:bodyPr vert="horz" lIns="0" tIns="9144" rIns="0" bIns="9144" anchor="b">
            <a:normAutofit/>
          </a:bodyPr>
          <a:lstStyle/>
          <a:p>
            <a:r>
              <a:rPr lang="en-US" dirty="0" smtClean="0"/>
              <a:t>Click to edit Master title style</a:t>
            </a:r>
            <a:endParaRPr lang="en-US" dirty="0"/>
          </a:p>
        </p:txBody>
      </p:sp>
      <p:sp>
        <p:nvSpPr>
          <p:cNvPr id="30" name="Text Placeholder 29"/>
          <p:cNvSpPr>
            <a:spLocks noGrp="1"/>
          </p:cNvSpPr>
          <p:nvPr>
            <p:ph type="body" idx="1"/>
          </p:nvPr>
        </p:nvSpPr>
        <p:spPr>
          <a:xfrm>
            <a:off x="457200" y="2179638"/>
            <a:ext cx="8229600" cy="4114800"/>
          </a:xfrm>
          <a:prstGeom prst="rect">
            <a:avLst/>
          </a:prstGeom>
        </p:spPr>
        <p:txBody>
          <a:bodyPr vert="horz" lIns="91440">
            <a:normAutofit/>
          </a:bodyPr>
          <a:lstStyle/>
          <a:p>
            <a:pPr lvl="0"/>
            <a:r>
              <a:rPr lang="en-US" dirty="0" smtClean="0"/>
              <a:t>Click to edit Master text styles</a:t>
            </a:r>
            <a:endParaRPr lang="en-US" dirty="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fontAlgn="auto">
              <a:spcBef>
                <a:spcPts val="0"/>
              </a:spcBef>
              <a:spcAft>
                <a:spcPts val="0"/>
              </a:spcAft>
              <a:defRPr sz="1200" smtClean="0">
                <a:solidFill>
                  <a:schemeClr val="tx2">
                    <a:shade val="50000"/>
                  </a:schemeClr>
                </a:solidFill>
                <a:latin typeface="+mn-lt"/>
                <a:cs typeface="+mn-cs"/>
              </a:defRPr>
            </a:lvl1pPr>
          </a:lstStyle>
          <a:p>
            <a:pPr>
              <a:defRPr/>
            </a:pPr>
            <a:fld id="{ADF0568E-3EDF-4BBB-9D8A-8B135E9147AD}" type="datetime2">
              <a:rPr lang="en-US"/>
              <a:pPr>
                <a:defRPr/>
              </a:pPr>
              <a:t>Wednesday, September 16, 2009</a:t>
            </a:fld>
            <a:endParaRPr lang="en-US" dirty="0"/>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fontAlgn="auto">
              <a:spcBef>
                <a:spcPts val="0"/>
              </a:spcBef>
              <a:spcAft>
                <a:spcPts val="0"/>
              </a:spcAft>
              <a:defRPr sz="1200" dirty="0">
                <a:solidFill>
                  <a:schemeClr val="tx2">
                    <a:shade val="5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fontAlgn="auto">
              <a:spcBef>
                <a:spcPts val="0"/>
              </a:spcBef>
              <a:spcAft>
                <a:spcPts val="0"/>
              </a:spcAft>
              <a:defRPr sz="1400" smtClean="0">
                <a:solidFill>
                  <a:schemeClr val="tx2">
                    <a:shade val="50000"/>
                  </a:schemeClr>
                </a:solidFill>
                <a:latin typeface="+mn-lt"/>
                <a:cs typeface="+mn-cs"/>
              </a:defRPr>
            </a:lvl1pPr>
          </a:lstStyle>
          <a:p>
            <a:pPr>
              <a:defRPr/>
            </a:pPr>
            <a:fld id="{507F8F9E-A184-46E3-8EB4-5F5050A65D5E}"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669" r:id="rId1"/>
    <p:sldLayoutId id="2147483664" r:id="rId2"/>
    <p:sldLayoutId id="2147483670" r:id="rId3"/>
    <p:sldLayoutId id="2147483665" r:id="rId4"/>
    <p:sldLayoutId id="2147483666" r:id="rId5"/>
    <p:sldLayoutId id="2147483667" r:id="rId6"/>
    <p:sldLayoutId id="2147483668" r:id="rId7"/>
    <p:sldLayoutId id="2147483671" r:id="rId8"/>
    <p:sldLayoutId id="2147483672" r:id="rId9"/>
    <p:sldLayoutId id="2147483673" r:id="rId10"/>
  </p:sldLayoutIdLst>
  <p:txStyles>
    <p:titleStyle>
      <a:lvl1pPr algn="l" rtl="0" eaLnBrk="0" fontAlgn="base" hangingPunct="0">
        <a:spcBef>
          <a:spcPct val="0"/>
        </a:spcBef>
        <a:spcAft>
          <a:spcPct val="0"/>
        </a:spcAft>
        <a:defRPr sz="4800" b="1" kern="1200">
          <a:ln w="500">
            <a:solidFill>
              <a:schemeClr val="tx2">
                <a:shade val="20000"/>
                <a:satMod val="350000"/>
              </a:schemeClr>
            </a:solidFill>
          </a:ln>
          <a:solidFill>
            <a:srgbClr val="FFFFD2"/>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eaLnBrk="0" fontAlgn="base" hangingPunct="0">
        <a:spcBef>
          <a:spcPct val="0"/>
        </a:spcBef>
        <a:spcAft>
          <a:spcPct val="0"/>
        </a:spcAft>
        <a:defRPr sz="4800" b="1">
          <a:solidFill>
            <a:srgbClr val="FFFFD2"/>
          </a:solidFill>
          <a:latin typeface="Corbel" pitchFamily="34" charset="0"/>
        </a:defRPr>
      </a:lvl2pPr>
      <a:lvl3pPr algn="l" rtl="0" eaLnBrk="0" fontAlgn="base" hangingPunct="0">
        <a:spcBef>
          <a:spcPct val="0"/>
        </a:spcBef>
        <a:spcAft>
          <a:spcPct val="0"/>
        </a:spcAft>
        <a:defRPr sz="4800" b="1">
          <a:solidFill>
            <a:srgbClr val="FFFFD2"/>
          </a:solidFill>
          <a:latin typeface="Corbel" pitchFamily="34" charset="0"/>
        </a:defRPr>
      </a:lvl3pPr>
      <a:lvl4pPr algn="l" rtl="0" eaLnBrk="0" fontAlgn="base" hangingPunct="0">
        <a:spcBef>
          <a:spcPct val="0"/>
        </a:spcBef>
        <a:spcAft>
          <a:spcPct val="0"/>
        </a:spcAft>
        <a:defRPr sz="4800" b="1">
          <a:solidFill>
            <a:srgbClr val="FFFFD2"/>
          </a:solidFill>
          <a:latin typeface="Corbel" pitchFamily="34" charset="0"/>
        </a:defRPr>
      </a:lvl4pPr>
      <a:lvl5pPr algn="l" rtl="0" eaLnBrk="0" fontAlgn="base" hangingPunct="0">
        <a:spcBef>
          <a:spcPct val="0"/>
        </a:spcBef>
        <a:spcAft>
          <a:spcPct val="0"/>
        </a:spcAft>
        <a:defRPr sz="4800" b="1">
          <a:solidFill>
            <a:srgbClr val="FFFFD2"/>
          </a:solidFill>
          <a:latin typeface="Corbel" pitchFamily="34" charset="0"/>
        </a:defRPr>
      </a:lvl5pPr>
      <a:lvl6pPr marL="457200" algn="l" rtl="0" eaLnBrk="0" fontAlgn="base" hangingPunct="0">
        <a:spcBef>
          <a:spcPct val="0"/>
        </a:spcBef>
        <a:spcAft>
          <a:spcPct val="0"/>
        </a:spcAft>
        <a:defRPr sz="4800" b="1">
          <a:solidFill>
            <a:srgbClr val="FFFFD2"/>
          </a:solidFill>
          <a:latin typeface="Corbel" pitchFamily="34" charset="0"/>
        </a:defRPr>
      </a:lvl6pPr>
      <a:lvl7pPr marL="914400" algn="l" rtl="0" eaLnBrk="0" fontAlgn="base" hangingPunct="0">
        <a:spcBef>
          <a:spcPct val="0"/>
        </a:spcBef>
        <a:spcAft>
          <a:spcPct val="0"/>
        </a:spcAft>
        <a:defRPr sz="4800" b="1">
          <a:solidFill>
            <a:srgbClr val="FFFFD2"/>
          </a:solidFill>
          <a:latin typeface="Corbel" pitchFamily="34" charset="0"/>
        </a:defRPr>
      </a:lvl7pPr>
      <a:lvl8pPr marL="1371600" algn="l" rtl="0" eaLnBrk="0" fontAlgn="base" hangingPunct="0">
        <a:spcBef>
          <a:spcPct val="0"/>
        </a:spcBef>
        <a:spcAft>
          <a:spcPct val="0"/>
        </a:spcAft>
        <a:defRPr sz="4800" b="1">
          <a:solidFill>
            <a:srgbClr val="FFFFD2"/>
          </a:solidFill>
          <a:latin typeface="Corbel" pitchFamily="34" charset="0"/>
        </a:defRPr>
      </a:lvl8pPr>
      <a:lvl9pPr marL="1828800" algn="l" rtl="0" eaLnBrk="0" fontAlgn="base" hangingPunct="0">
        <a:spcBef>
          <a:spcPct val="0"/>
        </a:spcBef>
        <a:spcAft>
          <a:spcPct val="0"/>
        </a:spcAft>
        <a:defRPr sz="4800" b="1">
          <a:solidFill>
            <a:srgbClr val="FFFFD2"/>
          </a:solidFill>
          <a:latin typeface="Corbel" pitchFamily="34" charset="0"/>
        </a:defRPr>
      </a:lvl9pPr>
    </p:titleStyle>
    <p:bodyStyle>
      <a:lvl1pPr marL="319088" indent="-319088" algn="l" rtl="0" eaLnBrk="0" fontAlgn="base" hangingPunct="0">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eaLnBrk="0" fontAlgn="base" hangingPunct="0">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eaLnBrk="0" fontAlgn="base" hangingPunct="0">
        <a:spcBef>
          <a:spcPct val="20000"/>
        </a:spcBef>
        <a:spcAft>
          <a:spcPct val="0"/>
        </a:spcAft>
        <a:buClr>
          <a:srgbClr val="FF953E"/>
        </a:buClr>
        <a:buFont typeface="Wingdings 2" pitchFamily="18" charset="2"/>
        <a:buChar char=""/>
        <a:defRPr sz="2400" kern="1200">
          <a:solidFill>
            <a:schemeClr val="tx1"/>
          </a:solidFill>
          <a:latin typeface="+mn-lt"/>
          <a:ea typeface="+mn-ea"/>
          <a:cs typeface="+mn-cs"/>
        </a:defRPr>
      </a:lvl3pPr>
      <a:lvl4pPr marL="1187450" indent="-228600" algn="l" rtl="0" eaLnBrk="0" fontAlgn="base" hangingPunct="0">
        <a:spcBef>
          <a:spcPct val="20000"/>
        </a:spcBef>
        <a:spcAft>
          <a:spcPct val="0"/>
        </a:spcAft>
        <a:buClr>
          <a:srgbClr val="F8BD52"/>
        </a:buClr>
        <a:buFont typeface="Wingdings 2" pitchFamily="18" charset="2"/>
        <a:buChar char=""/>
        <a:defRPr sz="2200" kern="1200">
          <a:solidFill>
            <a:schemeClr val="tx1"/>
          </a:solidFill>
          <a:latin typeface="+mn-lt"/>
          <a:ea typeface="+mn-ea"/>
          <a:cs typeface="+mn-cs"/>
        </a:defRPr>
      </a:lvl4pPr>
      <a:lvl5pPr marL="1425575" indent="-228600" algn="l" rtl="0" eaLnBrk="0" fontAlgn="base" hangingPunct="0">
        <a:spcBef>
          <a:spcPct val="20000"/>
        </a:spcBef>
        <a:spcAft>
          <a:spcPct val="0"/>
        </a:spcAft>
        <a:buClr>
          <a:srgbClr val="46A6BD"/>
        </a:buClr>
        <a:buFont typeface="Wingdings 2" pitchFamily="18" charset="2"/>
        <a:buChar char=""/>
        <a:defRPr sz="2000" kern="1200">
          <a:solidFill>
            <a:schemeClr val="tx1"/>
          </a:solidFill>
          <a:latin typeface="+mn-lt"/>
          <a:ea typeface="+mn-ea"/>
          <a:cs typeface="+mn-cs"/>
        </a:defRPr>
      </a:lvl5pPr>
      <a:lvl6pPr marL="1673352" indent="-228600" algn="l" rtl="0" latinLnBrk="0">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latinLnBrk="0">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latinLnBrk="0">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latinLnBrk="0">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a:defRPr kern="1200">
          <a:solidFill>
            <a:schemeClr val="tx1"/>
          </a:solidFill>
          <a:latin typeface="+mn-lt"/>
          <a:ea typeface="+mn-ea"/>
          <a:cs typeface="+mn-cs"/>
        </a:defRPr>
      </a:lvl1pPr>
      <a:lvl2pPr marL="457200" algn="l" rtl="0">
        <a:defRPr kern="1200">
          <a:solidFill>
            <a:schemeClr val="tx1"/>
          </a:solidFill>
          <a:latin typeface="+mn-lt"/>
          <a:ea typeface="+mn-ea"/>
          <a:cs typeface="+mn-cs"/>
        </a:defRPr>
      </a:lvl2pPr>
      <a:lvl3pPr marL="914400" algn="l" rtl="0">
        <a:defRPr kern="1200">
          <a:solidFill>
            <a:schemeClr val="tx1"/>
          </a:solidFill>
          <a:latin typeface="+mn-lt"/>
          <a:ea typeface="+mn-ea"/>
          <a:cs typeface="+mn-cs"/>
        </a:defRPr>
      </a:lvl3pPr>
      <a:lvl4pPr marL="1371600" algn="l" rtl="0">
        <a:defRPr kern="1200">
          <a:solidFill>
            <a:schemeClr val="tx1"/>
          </a:solidFill>
          <a:latin typeface="+mn-lt"/>
          <a:ea typeface="+mn-ea"/>
          <a:cs typeface="+mn-cs"/>
        </a:defRPr>
      </a:lvl4pPr>
      <a:lvl5pPr marL="1828800" algn="l" rtl="0">
        <a:defRPr kern="1200">
          <a:solidFill>
            <a:schemeClr val="tx1"/>
          </a:solidFill>
          <a:latin typeface="+mn-lt"/>
          <a:ea typeface="+mn-ea"/>
          <a:cs typeface="+mn-cs"/>
        </a:defRPr>
      </a:lvl5pPr>
      <a:lvl6pPr marL="2286000" algn="l" rtl="0">
        <a:defRPr kern="1200">
          <a:solidFill>
            <a:schemeClr val="tx1"/>
          </a:solidFill>
          <a:latin typeface="+mn-lt"/>
          <a:ea typeface="+mn-ea"/>
          <a:cs typeface="+mn-cs"/>
        </a:defRPr>
      </a:lvl6pPr>
      <a:lvl7pPr marL="2743200" algn="l" rtl="0">
        <a:defRPr kern="1200">
          <a:solidFill>
            <a:schemeClr val="tx1"/>
          </a:solidFill>
          <a:latin typeface="+mn-lt"/>
          <a:ea typeface="+mn-ea"/>
          <a:cs typeface="+mn-cs"/>
        </a:defRPr>
      </a:lvl7pPr>
      <a:lvl8pPr marL="3200400" algn="l" rtl="0">
        <a:defRPr kern="1200">
          <a:solidFill>
            <a:schemeClr val="tx1"/>
          </a:solidFill>
          <a:latin typeface="+mn-lt"/>
          <a:ea typeface="+mn-ea"/>
          <a:cs typeface="+mn-cs"/>
        </a:defRPr>
      </a:lvl8pPr>
      <a:lvl9pPr marL="3657600" algn="l" rtl="0">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10.xml"/><Relationship Id="rId4" Type="http://schemas.openxmlformats.org/officeDocument/2006/relationships/image" Target="../media/image11.jpeg"/></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10.xml"/><Relationship Id="rId5" Type="http://schemas.openxmlformats.org/officeDocument/2006/relationships/image" Target="../media/image14.jpeg"/><Relationship Id="rId4" Type="http://schemas.openxmlformats.org/officeDocument/2006/relationships/image" Target="../media/image1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Windows Presentation Foundation (WPF)</a:t>
            </a:r>
            <a:endParaRPr lang="en-US" dirty="0"/>
          </a:p>
        </p:txBody>
      </p:sp>
      <p:sp>
        <p:nvSpPr>
          <p:cNvPr id="5" name="Subtitle 4"/>
          <p:cNvSpPr>
            <a:spLocks noGrp="1"/>
          </p:cNvSpPr>
          <p:nvPr>
            <p:ph type="subTitle" idx="1"/>
          </p:nvPr>
        </p:nvSpPr>
        <p:spPr>
          <a:xfrm>
            <a:off x="500064" y="1559720"/>
            <a:ext cx="6281736" cy="1219200"/>
          </a:xfrm>
        </p:spPr>
        <p:txBody>
          <a:bodyPr>
            <a:normAutofit lnSpcReduction="10000"/>
          </a:bodyPr>
          <a:lstStyle/>
          <a:p>
            <a:r>
              <a:rPr lang="en-US" dirty="0" smtClean="0"/>
              <a:t>John Korondy</a:t>
            </a:r>
          </a:p>
          <a:p>
            <a:r>
              <a:rPr lang="en-US" dirty="0" smtClean="0"/>
              <a:t>Software Development Manager, Core User Interfaces</a:t>
            </a:r>
          </a:p>
          <a:p>
            <a:r>
              <a:rPr lang="en-US" dirty="0" smtClean="0"/>
              <a:t>Right Now Technologies</a:t>
            </a:r>
          </a:p>
          <a:p>
            <a:r>
              <a:rPr lang="en-US" dirty="0" smtClean="0"/>
              <a:t>John.Korondy@RightNow.com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Layout controls specials</a:t>
            </a:r>
          </a:p>
        </p:txBody>
      </p:sp>
      <p:sp>
        <p:nvSpPr>
          <p:cNvPr id="15363"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Basic customization: override ArrangeOverride and MeasureOverride</a:t>
            </a:r>
          </a:p>
          <a:p>
            <a:pPr eaLnBrk="1" hangingPunct="1"/>
            <a:r>
              <a:rPr lang="en-US" smtClean="0"/>
              <a:t>Or, custom Panel-derived class</a:t>
            </a:r>
          </a:p>
          <a:p>
            <a:pPr eaLnBrk="1" hangingPunct="1"/>
            <a:r>
              <a:rPr lang="en-US" smtClean="0"/>
              <a:t>Localization/globalization:</a:t>
            </a:r>
          </a:p>
          <a:p>
            <a:pPr lvl="1" eaLnBrk="1" hangingPunct="1"/>
            <a:r>
              <a:rPr lang="en-US" smtClean="0"/>
              <a:t>FlowDirection based on user culture prefs</a:t>
            </a:r>
          </a:p>
          <a:p>
            <a:pPr lvl="1" eaLnBrk="1" hangingPunct="1"/>
            <a:r>
              <a:rPr lang="en-US" smtClean="0"/>
              <a:t>Window sizing may be adjustable to content</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Common features</a:t>
            </a:r>
          </a:p>
        </p:txBody>
      </p:sp>
      <p:sp>
        <p:nvSpPr>
          <p:cNvPr id="16387"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lnSpc>
                <a:spcPct val="90000"/>
              </a:lnSpc>
            </a:pPr>
            <a:r>
              <a:rPr lang="en-US" sz="2400" smtClean="0"/>
              <a:t>Classes (XAML elements or CLR classes)</a:t>
            </a:r>
            <a:endParaRPr lang="en-US" smtClean="0"/>
          </a:p>
          <a:p>
            <a:pPr eaLnBrk="1" hangingPunct="1">
              <a:lnSpc>
                <a:spcPct val="90000"/>
              </a:lnSpc>
            </a:pPr>
            <a:r>
              <a:rPr lang="en-US" sz="2400" smtClean="0"/>
              <a:t>Properties</a:t>
            </a:r>
          </a:p>
          <a:p>
            <a:pPr eaLnBrk="1" hangingPunct="1">
              <a:lnSpc>
                <a:spcPct val="90000"/>
              </a:lnSpc>
            </a:pPr>
            <a:r>
              <a:rPr lang="en-US" sz="2400" smtClean="0"/>
              <a:t>Methods (code only)</a:t>
            </a:r>
          </a:p>
          <a:p>
            <a:pPr eaLnBrk="1" hangingPunct="1">
              <a:lnSpc>
                <a:spcPct val="90000"/>
              </a:lnSpc>
            </a:pPr>
            <a:r>
              <a:rPr lang="en-US" sz="2400" smtClean="0"/>
              <a:t>Events</a:t>
            </a:r>
          </a:p>
          <a:p>
            <a:pPr eaLnBrk="1" hangingPunct="1">
              <a:lnSpc>
                <a:spcPct val="90000"/>
              </a:lnSpc>
            </a:pPr>
            <a:r>
              <a:rPr lang="en-US" sz="2400" smtClean="0"/>
              <a:t>Control content patterns</a:t>
            </a:r>
          </a:p>
          <a:p>
            <a:pPr eaLnBrk="1" hangingPunct="1">
              <a:lnSpc>
                <a:spcPct val="90000"/>
              </a:lnSpc>
            </a:pPr>
            <a:r>
              <a:rPr lang="en-US" sz="2400" smtClean="0"/>
              <a:t>Each control has a Composition Tree</a:t>
            </a:r>
          </a:p>
          <a:p>
            <a:pPr lvl="1" eaLnBrk="1" hangingPunct="1">
              <a:lnSpc>
                <a:spcPct val="90000"/>
              </a:lnSpc>
            </a:pPr>
            <a:r>
              <a:rPr lang="en-US" sz="2000" smtClean="0"/>
              <a:t>May be modified for customization</a:t>
            </a:r>
          </a:p>
          <a:p>
            <a:pPr eaLnBrk="1" hangingPunct="1">
              <a:lnSpc>
                <a:spcPct val="90000"/>
              </a:lnSpc>
            </a:pPr>
            <a:endParaRPr lang="en-US" sz="240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pPr eaLnBrk="1" fontAlgn="auto" hangingPunct="1">
              <a:spcAft>
                <a:spcPts val="0"/>
              </a:spcAft>
              <a:defRPr/>
            </a:pPr>
            <a:r>
              <a:rPr lang="en-US" dirty="0" smtClean="0">
                <a:solidFill>
                  <a:schemeClr val="tx2">
                    <a:tint val="100000"/>
                    <a:satMod val="250000"/>
                  </a:schemeClr>
                </a:solidFill>
              </a:rPr>
              <a:t>Core classes</a:t>
            </a:r>
            <a:endParaRPr lang="en-US" dirty="0">
              <a:solidFill>
                <a:schemeClr val="tx2">
                  <a:tint val="100000"/>
                  <a:satMod val="250000"/>
                </a:schemeClr>
              </a:solidFill>
            </a:endParaRPr>
          </a:p>
        </p:txBody>
      </p:sp>
      <p:sp>
        <p:nvSpPr>
          <p:cNvPr id="4" name="Rectangle 3"/>
          <p:cNvSpPr/>
          <p:nvPr/>
        </p:nvSpPr>
        <p:spPr>
          <a:xfrm>
            <a:off x="3048000" y="1447800"/>
            <a:ext cx="1524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Object</a:t>
            </a:r>
            <a:endParaRPr lang="en-US" dirty="0"/>
          </a:p>
        </p:txBody>
      </p:sp>
      <p:sp>
        <p:nvSpPr>
          <p:cNvPr id="5" name="Rectangle 4"/>
          <p:cNvSpPr/>
          <p:nvPr/>
        </p:nvSpPr>
        <p:spPr>
          <a:xfrm>
            <a:off x="2743200" y="2286000"/>
            <a:ext cx="2133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t>DispatcherObject</a:t>
            </a:r>
            <a:endParaRPr lang="en-US" dirty="0"/>
          </a:p>
        </p:txBody>
      </p:sp>
      <p:sp>
        <p:nvSpPr>
          <p:cNvPr id="6" name="Rectangle 5"/>
          <p:cNvSpPr/>
          <p:nvPr/>
        </p:nvSpPr>
        <p:spPr>
          <a:xfrm>
            <a:off x="2590800" y="3048000"/>
            <a:ext cx="2438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t>DependencyObject</a:t>
            </a:r>
            <a:endParaRPr lang="en-US" dirty="0"/>
          </a:p>
        </p:txBody>
      </p:sp>
      <p:sp>
        <p:nvSpPr>
          <p:cNvPr id="7" name="Rectangle 6"/>
          <p:cNvSpPr/>
          <p:nvPr/>
        </p:nvSpPr>
        <p:spPr>
          <a:xfrm>
            <a:off x="3048000" y="3810000"/>
            <a:ext cx="1524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Visual</a:t>
            </a:r>
            <a:endParaRPr lang="en-US" dirty="0"/>
          </a:p>
        </p:txBody>
      </p:sp>
      <p:sp>
        <p:nvSpPr>
          <p:cNvPr id="8" name="Rectangle 7"/>
          <p:cNvSpPr/>
          <p:nvPr/>
        </p:nvSpPr>
        <p:spPr>
          <a:xfrm>
            <a:off x="3048000" y="4572000"/>
            <a:ext cx="1524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t>UIElement</a:t>
            </a:r>
            <a:endParaRPr lang="en-US" dirty="0"/>
          </a:p>
        </p:txBody>
      </p:sp>
      <p:sp>
        <p:nvSpPr>
          <p:cNvPr id="9" name="Rectangle 8"/>
          <p:cNvSpPr/>
          <p:nvPr/>
        </p:nvSpPr>
        <p:spPr>
          <a:xfrm>
            <a:off x="2667000" y="5334000"/>
            <a:ext cx="2286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t>FrameworkElement</a:t>
            </a:r>
            <a:endParaRPr lang="en-US" dirty="0"/>
          </a:p>
        </p:txBody>
      </p:sp>
      <p:sp>
        <p:nvSpPr>
          <p:cNvPr id="10" name="Rectangle 9"/>
          <p:cNvSpPr/>
          <p:nvPr/>
        </p:nvSpPr>
        <p:spPr>
          <a:xfrm>
            <a:off x="3048000" y="6096000"/>
            <a:ext cx="1524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Control</a:t>
            </a:r>
            <a:endParaRPr lang="en-US" dirty="0"/>
          </a:p>
        </p:txBody>
      </p:sp>
      <p:sp>
        <p:nvSpPr>
          <p:cNvPr id="11" name="Rectangle 10"/>
          <p:cNvSpPr/>
          <p:nvPr/>
        </p:nvSpPr>
        <p:spPr>
          <a:xfrm>
            <a:off x="762000" y="3810000"/>
            <a:ext cx="1524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Freezable</a:t>
            </a:r>
            <a:endParaRPr lang="en-US" dirty="0"/>
          </a:p>
        </p:txBody>
      </p:sp>
      <p:sp>
        <p:nvSpPr>
          <p:cNvPr id="14" name="Rectangle 13"/>
          <p:cNvSpPr/>
          <p:nvPr/>
        </p:nvSpPr>
        <p:spPr>
          <a:xfrm>
            <a:off x="5943600" y="4495800"/>
            <a:ext cx="1752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t>ContentElement</a:t>
            </a:r>
            <a:endParaRPr lang="en-US" dirty="0"/>
          </a:p>
        </p:txBody>
      </p:sp>
      <p:sp>
        <p:nvSpPr>
          <p:cNvPr id="15" name="Rectangle 14"/>
          <p:cNvSpPr/>
          <p:nvPr/>
        </p:nvSpPr>
        <p:spPr>
          <a:xfrm>
            <a:off x="5334000" y="5334000"/>
            <a:ext cx="2971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t>FrameworkContentElement</a:t>
            </a:r>
            <a:endParaRPr lang="en-US" dirty="0"/>
          </a:p>
        </p:txBody>
      </p:sp>
      <p:cxnSp>
        <p:nvCxnSpPr>
          <p:cNvPr id="17" name="Straight Connector 16"/>
          <p:cNvCxnSpPr>
            <a:stCxn id="4" idx="2"/>
            <a:endCxn id="5" idx="0"/>
          </p:cNvCxnSpPr>
          <p:nvPr/>
        </p:nvCxnSpPr>
        <p:spPr>
          <a:xfrm rot="5400000">
            <a:off x="3657601" y="2133600"/>
            <a:ext cx="3048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2"/>
            <a:endCxn id="6" idx="0"/>
          </p:cNvCxnSpPr>
          <p:nvPr/>
        </p:nvCxnSpPr>
        <p:spPr>
          <a:xfrm rot="5400000">
            <a:off x="3695701" y="2933700"/>
            <a:ext cx="228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6" idx="2"/>
            <a:endCxn id="7" idx="0"/>
          </p:cNvCxnSpPr>
          <p:nvPr/>
        </p:nvCxnSpPr>
        <p:spPr>
          <a:xfrm rot="5400000">
            <a:off x="3695701" y="3695700"/>
            <a:ext cx="228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2"/>
            <a:endCxn id="8" idx="0"/>
          </p:cNvCxnSpPr>
          <p:nvPr/>
        </p:nvCxnSpPr>
        <p:spPr>
          <a:xfrm rot="5400000">
            <a:off x="3695701" y="4457700"/>
            <a:ext cx="228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8" idx="2"/>
            <a:endCxn id="9" idx="0"/>
          </p:cNvCxnSpPr>
          <p:nvPr/>
        </p:nvCxnSpPr>
        <p:spPr>
          <a:xfrm rot="5400000">
            <a:off x="3695701" y="5219700"/>
            <a:ext cx="228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9" idx="2"/>
            <a:endCxn id="10" idx="0"/>
          </p:cNvCxnSpPr>
          <p:nvPr/>
        </p:nvCxnSpPr>
        <p:spPr>
          <a:xfrm rot="5400000">
            <a:off x="3695701" y="5981700"/>
            <a:ext cx="2286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Elbow Connector 33"/>
          <p:cNvCxnSpPr>
            <a:endCxn id="14" idx="0"/>
          </p:cNvCxnSpPr>
          <p:nvPr/>
        </p:nvCxnSpPr>
        <p:spPr>
          <a:xfrm>
            <a:off x="3886200" y="3657600"/>
            <a:ext cx="2933700" cy="83820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0" name="Elbow Connector 39"/>
          <p:cNvCxnSpPr>
            <a:stCxn id="11" idx="0"/>
          </p:cNvCxnSpPr>
          <p:nvPr/>
        </p:nvCxnSpPr>
        <p:spPr>
          <a:xfrm rot="5400000" flipH="1" flipV="1">
            <a:off x="2590800" y="2590800"/>
            <a:ext cx="152400" cy="228600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4" idx="2"/>
            <a:endCxn id="15" idx="0"/>
          </p:cNvCxnSpPr>
          <p:nvPr/>
        </p:nvCxnSpPr>
        <p:spPr>
          <a:xfrm rot="5400000">
            <a:off x="6667501" y="5181600"/>
            <a:ext cx="304800" cy="317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Content models</a:t>
            </a:r>
            <a:endParaRPr lang="en-US" dirty="0">
              <a:solidFill>
                <a:schemeClr val="tx2">
                  <a:tint val="100000"/>
                  <a:satMod val="250000"/>
                </a:schemeClr>
              </a:solidFill>
            </a:endParaRPr>
          </a:p>
        </p:txBody>
      </p:sp>
      <p:sp>
        <p:nvSpPr>
          <p:cNvPr id="18435"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Content (contains a single item; Button, Border)</a:t>
            </a:r>
          </a:p>
          <a:p>
            <a:pPr eaLnBrk="1" hangingPunct="1"/>
            <a:r>
              <a:rPr lang="en-US" smtClean="0"/>
              <a:t>Headered content (header and item; GroupBox)</a:t>
            </a:r>
          </a:p>
          <a:p>
            <a:pPr eaLnBrk="1" hangingPunct="1"/>
            <a:r>
              <a:rPr lang="en-US" smtClean="0"/>
              <a:t>Items (Ordered collection; ListBox)</a:t>
            </a:r>
          </a:p>
          <a:p>
            <a:pPr eaLnBrk="1" hangingPunct="1"/>
            <a:r>
              <a:rPr lang="en-US" smtClean="0"/>
              <a:t>Headered items (Header and Items; MenuItem)</a:t>
            </a:r>
          </a:p>
          <a:p>
            <a:pPr eaLnBrk="1" hangingPunct="1"/>
            <a:r>
              <a:rPr lang="en-US" smtClean="0"/>
              <a:t>Decorator (applies effect onto and around controls; ViewBox, Ink)</a:t>
            </a:r>
          </a:p>
          <a:p>
            <a:pPr eaLnBrk="1" hangingPunct="1"/>
            <a:endParaRPr lang="en-US"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fontAlgn="auto" hangingPunct="1">
              <a:spcAft>
                <a:spcPts val="0"/>
              </a:spcAft>
              <a:defRPr/>
            </a:pPr>
            <a:r>
              <a:rPr lang="en-US" dirty="0">
                <a:solidFill>
                  <a:schemeClr val="tx2">
                    <a:tint val="100000"/>
                    <a:satMod val="250000"/>
                  </a:schemeClr>
                </a:solidFill>
              </a:rPr>
              <a:t>Content </a:t>
            </a:r>
            <a:r>
              <a:rPr lang="en-US" dirty="0" smtClean="0">
                <a:solidFill>
                  <a:schemeClr val="tx2">
                    <a:tint val="100000"/>
                    <a:satMod val="250000"/>
                  </a:schemeClr>
                </a:solidFill>
              </a:rPr>
              <a:t>controls</a:t>
            </a:r>
            <a:endParaRPr lang="en-US" dirty="0">
              <a:solidFill>
                <a:schemeClr val="tx2">
                  <a:tint val="100000"/>
                  <a:satMod val="250000"/>
                </a:schemeClr>
              </a:solidFill>
            </a:endParaRPr>
          </a:p>
        </p:txBody>
      </p:sp>
      <p:sp>
        <p:nvSpPr>
          <p:cNvPr id="25603" name="Rectangle 3"/>
          <p:cNvSpPr>
            <a:spLocks noGrp="1" noChangeArrowheads="1"/>
          </p:cNvSpPr>
          <p:nvPr>
            <p:ph type="body" idx="1"/>
          </p:nvPr>
        </p:nvSpPr>
        <p:spPr/>
        <p:txBody>
          <a:bodyPr>
            <a:normAutofit fontScale="77500" lnSpcReduction="20000"/>
          </a:bodyPr>
          <a:lstStyle/>
          <a:p>
            <a:pPr marL="320040" indent="-320040" eaLnBrk="1" fontAlgn="auto" hangingPunct="1">
              <a:spcAft>
                <a:spcPts val="0"/>
              </a:spcAft>
              <a:buFont typeface="Wingdings 2"/>
              <a:buChar char=""/>
              <a:defRPr/>
            </a:pPr>
            <a:r>
              <a:rPr lang="en-US" sz="2800" dirty="0"/>
              <a:t>Usage</a:t>
            </a:r>
            <a:endParaRPr lang="en-US" dirty="0"/>
          </a:p>
          <a:p>
            <a:pPr marL="630936" lvl="1" indent="-274320" eaLnBrk="1" fontAlgn="auto" hangingPunct="1">
              <a:spcAft>
                <a:spcPts val="0"/>
              </a:spcAft>
              <a:buFont typeface="Wingdings 2"/>
              <a:buChar char=""/>
              <a:defRPr/>
            </a:pPr>
            <a:r>
              <a:rPr lang="en-US" sz="2400" dirty="0" smtClean="0"/>
              <a:t>Single object as content (Content property)</a:t>
            </a:r>
            <a:endParaRPr lang="en-US" sz="2400" dirty="0"/>
          </a:p>
          <a:p>
            <a:pPr marL="630936" lvl="1" indent="-274320" eaLnBrk="1" fontAlgn="auto" hangingPunct="1">
              <a:spcAft>
                <a:spcPts val="0"/>
              </a:spcAft>
              <a:buFont typeface="Wingdings 2"/>
              <a:buChar char=""/>
              <a:defRPr/>
            </a:pPr>
            <a:r>
              <a:rPr lang="en-US" sz="2400" dirty="0" smtClean="0"/>
              <a:t>Rendering:</a:t>
            </a:r>
          </a:p>
          <a:p>
            <a:pPr marL="923544" lvl="2" indent="-274320" eaLnBrk="1" fontAlgn="auto" hangingPunct="1">
              <a:spcAft>
                <a:spcPts val="0"/>
              </a:spcAft>
              <a:buClr>
                <a:schemeClr val="accent3"/>
              </a:buClr>
              <a:buFont typeface="Wingdings 2"/>
              <a:buChar char=""/>
              <a:defRPr/>
            </a:pPr>
            <a:r>
              <a:rPr lang="en-US" sz="2200" dirty="0" smtClean="0"/>
              <a:t>If object is a </a:t>
            </a:r>
            <a:r>
              <a:rPr lang="en-US" sz="2200" dirty="0" err="1" smtClean="0"/>
              <a:t>UIElement</a:t>
            </a:r>
            <a:r>
              <a:rPr lang="en-US" sz="2200" dirty="0" smtClean="0"/>
              <a:t> – its </a:t>
            </a:r>
            <a:r>
              <a:rPr lang="en-US" sz="2200" dirty="0" err="1" smtClean="0"/>
              <a:t>OnRender</a:t>
            </a:r>
            <a:r>
              <a:rPr lang="en-US" sz="2200" dirty="0" smtClean="0"/>
              <a:t> method</a:t>
            </a:r>
            <a:endParaRPr lang="en-US" sz="2200" dirty="0"/>
          </a:p>
          <a:p>
            <a:pPr marL="923544" lvl="2" indent="-274320" eaLnBrk="1" fontAlgn="auto" hangingPunct="1">
              <a:spcAft>
                <a:spcPts val="0"/>
              </a:spcAft>
              <a:buClr>
                <a:schemeClr val="accent3"/>
              </a:buClr>
              <a:buFont typeface="Wingdings 2"/>
              <a:buChar char=""/>
              <a:defRPr/>
            </a:pPr>
            <a:r>
              <a:rPr lang="en-US" sz="2200" dirty="0" smtClean="0"/>
              <a:t>Otherwise, use </a:t>
            </a:r>
            <a:r>
              <a:rPr lang="en-US" sz="2200" dirty="0" err="1" smtClean="0"/>
              <a:t>DataTemplate</a:t>
            </a:r>
            <a:r>
              <a:rPr lang="en-US" sz="2200" dirty="0" smtClean="0"/>
              <a:t> if provided</a:t>
            </a:r>
          </a:p>
          <a:p>
            <a:pPr marL="923544" lvl="2" indent="-274320" eaLnBrk="1" fontAlgn="auto" hangingPunct="1">
              <a:spcAft>
                <a:spcPts val="0"/>
              </a:spcAft>
              <a:buClr>
                <a:schemeClr val="accent3"/>
              </a:buClr>
              <a:buFont typeface="Wingdings 2"/>
              <a:buChar char=""/>
              <a:defRPr/>
            </a:pPr>
            <a:r>
              <a:rPr lang="en-US" sz="2200" dirty="0" smtClean="0"/>
              <a:t>Otherwise, </a:t>
            </a:r>
            <a:r>
              <a:rPr lang="en-US" sz="2200" dirty="0" err="1" smtClean="0"/>
              <a:t>ToString</a:t>
            </a:r>
            <a:r>
              <a:rPr lang="en-US" sz="2200" dirty="0" smtClean="0"/>
              <a:t> as text</a:t>
            </a:r>
            <a:endParaRPr lang="en-US" sz="2200" dirty="0"/>
          </a:p>
          <a:p>
            <a:pPr marL="320040" indent="-320040" eaLnBrk="1" fontAlgn="auto" hangingPunct="1">
              <a:spcAft>
                <a:spcPts val="0"/>
              </a:spcAft>
              <a:buFont typeface="Wingdings 2"/>
              <a:buChar char=""/>
              <a:defRPr/>
            </a:pPr>
            <a:r>
              <a:rPr lang="en-US" sz="2800" dirty="0"/>
              <a:t>Which controls?</a:t>
            </a:r>
          </a:p>
          <a:p>
            <a:pPr marL="630936" lvl="1" indent="-274320" eaLnBrk="1" fontAlgn="auto" hangingPunct="1">
              <a:spcAft>
                <a:spcPts val="0"/>
              </a:spcAft>
              <a:buFont typeface="Wingdings 2"/>
              <a:buChar char=""/>
              <a:defRPr/>
            </a:pPr>
            <a:r>
              <a:rPr lang="en-US" sz="2400" dirty="0" smtClean="0"/>
              <a:t>Label</a:t>
            </a:r>
          </a:p>
          <a:p>
            <a:pPr marL="630936" lvl="1" indent="-274320" eaLnBrk="1" fontAlgn="auto" hangingPunct="1">
              <a:spcAft>
                <a:spcPts val="0"/>
              </a:spcAft>
              <a:buFont typeface="Wingdings 2"/>
              <a:buChar char=""/>
              <a:defRPr/>
            </a:pPr>
            <a:r>
              <a:rPr lang="en-US" sz="2400" dirty="0" smtClean="0"/>
              <a:t>Button</a:t>
            </a:r>
            <a:endParaRPr lang="en-US" sz="2400" dirty="0"/>
          </a:p>
          <a:p>
            <a:pPr marL="630936" lvl="1" indent="-274320" eaLnBrk="1" fontAlgn="auto" hangingPunct="1">
              <a:spcAft>
                <a:spcPts val="0"/>
              </a:spcAft>
              <a:buFont typeface="Wingdings 2"/>
              <a:buChar char=""/>
              <a:defRPr/>
            </a:pPr>
            <a:r>
              <a:rPr lang="en-US" sz="2400" dirty="0" err="1"/>
              <a:t>RepeaterButton</a:t>
            </a:r>
            <a:endParaRPr lang="en-US" sz="2400" dirty="0"/>
          </a:p>
          <a:p>
            <a:pPr marL="630936" lvl="1" indent="-274320" eaLnBrk="1" fontAlgn="auto" hangingPunct="1">
              <a:spcAft>
                <a:spcPts val="0"/>
              </a:spcAft>
              <a:buFont typeface="Wingdings 2"/>
              <a:buChar char=""/>
              <a:defRPr/>
            </a:pPr>
            <a:r>
              <a:rPr lang="en-US" sz="2400" dirty="0" err="1"/>
              <a:t>RadioButton</a:t>
            </a:r>
            <a:endParaRPr lang="en-US" sz="2400" dirty="0"/>
          </a:p>
          <a:p>
            <a:pPr marL="630936" lvl="1" indent="-274320" eaLnBrk="1" fontAlgn="auto" hangingPunct="1">
              <a:spcAft>
                <a:spcPts val="0"/>
              </a:spcAft>
              <a:buFont typeface="Wingdings 2"/>
              <a:buChar char=""/>
              <a:defRPr/>
            </a:pPr>
            <a:r>
              <a:rPr lang="en-US" sz="2400" dirty="0" err="1" smtClean="0"/>
              <a:t>CheckBox</a:t>
            </a:r>
            <a:endParaRPr lang="en-US" sz="2400" dirty="0" smtClean="0"/>
          </a:p>
          <a:p>
            <a:pPr marL="320040" indent="-320040" eaLnBrk="1" fontAlgn="auto" hangingPunct="1">
              <a:spcAft>
                <a:spcPts val="0"/>
              </a:spcAft>
              <a:buFont typeface="Wingdings 2"/>
              <a:buChar char=""/>
              <a:defRPr/>
            </a:pPr>
            <a:r>
              <a:rPr lang="en-US" sz="2800" dirty="0" smtClean="0"/>
              <a:t>Note: use of ‘_’ as keyboard selector</a:t>
            </a:r>
            <a:endParaRPr lang="en-US" sz="2800"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en-US" dirty="0" err="1">
                <a:solidFill>
                  <a:schemeClr val="tx2">
                    <a:tint val="100000"/>
                    <a:satMod val="250000"/>
                  </a:schemeClr>
                </a:solidFill>
              </a:rPr>
              <a:t>Headered</a:t>
            </a:r>
            <a:r>
              <a:rPr lang="en-US" dirty="0">
                <a:solidFill>
                  <a:schemeClr val="tx2">
                    <a:tint val="100000"/>
                    <a:satMod val="250000"/>
                  </a:schemeClr>
                </a:solidFill>
              </a:rPr>
              <a:t> </a:t>
            </a:r>
            <a:r>
              <a:rPr lang="en-US" dirty="0" smtClean="0">
                <a:solidFill>
                  <a:schemeClr val="tx2">
                    <a:tint val="100000"/>
                    <a:satMod val="250000"/>
                  </a:schemeClr>
                </a:solidFill>
              </a:rPr>
              <a:t>content controls</a:t>
            </a:r>
            <a:endParaRPr lang="en-US" dirty="0">
              <a:solidFill>
                <a:schemeClr val="tx2">
                  <a:tint val="100000"/>
                  <a:satMod val="250000"/>
                </a:schemeClr>
              </a:solidFill>
            </a:endParaRPr>
          </a:p>
        </p:txBody>
      </p:sp>
      <p:sp>
        <p:nvSpPr>
          <p:cNvPr id="20483"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lnSpc>
                <a:spcPct val="90000"/>
              </a:lnSpc>
            </a:pPr>
            <a:r>
              <a:rPr lang="en-US" smtClean="0"/>
              <a:t>Controls with:</a:t>
            </a:r>
          </a:p>
          <a:p>
            <a:pPr lvl="1" eaLnBrk="1" hangingPunct="1">
              <a:lnSpc>
                <a:spcPct val="90000"/>
              </a:lnSpc>
            </a:pPr>
            <a:r>
              <a:rPr lang="en-US" smtClean="0"/>
              <a:t>Header object</a:t>
            </a:r>
          </a:p>
          <a:p>
            <a:pPr lvl="1" eaLnBrk="1" hangingPunct="1">
              <a:lnSpc>
                <a:spcPct val="90000"/>
              </a:lnSpc>
            </a:pPr>
            <a:r>
              <a:rPr lang="en-US" smtClean="0"/>
              <a:t>Content object</a:t>
            </a:r>
          </a:p>
          <a:p>
            <a:pPr eaLnBrk="1" hangingPunct="1">
              <a:lnSpc>
                <a:spcPct val="90000"/>
              </a:lnSpc>
            </a:pPr>
            <a:r>
              <a:rPr lang="en-US" smtClean="0"/>
              <a:t>Which controls?</a:t>
            </a:r>
          </a:p>
          <a:p>
            <a:pPr lvl="1" eaLnBrk="1" hangingPunct="1">
              <a:lnSpc>
                <a:spcPct val="90000"/>
              </a:lnSpc>
            </a:pPr>
            <a:r>
              <a:rPr lang="en-US" smtClean="0"/>
              <a:t>Expander</a:t>
            </a:r>
          </a:p>
          <a:p>
            <a:pPr lvl="1" eaLnBrk="1" hangingPunct="1">
              <a:lnSpc>
                <a:spcPct val="90000"/>
              </a:lnSpc>
            </a:pPr>
            <a:r>
              <a:rPr lang="en-US" smtClean="0"/>
              <a:t>GroupBox</a:t>
            </a:r>
          </a:p>
          <a:p>
            <a:pPr lvl="1" eaLnBrk="1" hangingPunct="1">
              <a:lnSpc>
                <a:spcPct val="90000"/>
              </a:lnSpc>
            </a:pPr>
            <a:r>
              <a:rPr lang="en-US" smtClean="0"/>
              <a:t>TabItem</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fontAlgn="auto" hangingPunct="1">
              <a:spcAft>
                <a:spcPts val="0"/>
              </a:spcAft>
              <a:defRPr/>
            </a:pPr>
            <a:r>
              <a:rPr lang="en-US" dirty="0" err="1">
                <a:solidFill>
                  <a:schemeClr val="tx2">
                    <a:tint val="100000"/>
                    <a:satMod val="250000"/>
                  </a:schemeClr>
                </a:solidFill>
              </a:rPr>
              <a:t>Headered</a:t>
            </a:r>
            <a:r>
              <a:rPr lang="en-US" dirty="0">
                <a:solidFill>
                  <a:schemeClr val="tx2">
                    <a:tint val="100000"/>
                    <a:satMod val="250000"/>
                  </a:schemeClr>
                </a:solidFill>
              </a:rPr>
              <a:t> items </a:t>
            </a:r>
            <a:r>
              <a:rPr lang="en-US" dirty="0" smtClean="0">
                <a:solidFill>
                  <a:schemeClr val="tx2">
                    <a:tint val="100000"/>
                    <a:satMod val="250000"/>
                  </a:schemeClr>
                </a:solidFill>
              </a:rPr>
              <a:t>controls</a:t>
            </a:r>
            <a:endParaRPr lang="en-US" dirty="0">
              <a:solidFill>
                <a:schemeClr val="tx2">
                  <a:tint val="100000"/>
                  <a:satMod val="250000"/>
                </a:schemeClr>
              </a:solidFill>
            </a:endParaRPr>
          </a:p>
        </p:txBody>
      </p:sp>
      <p:sp>
        <p:nvSpPr>
          <p:cNvPr id="21507"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Controls with:</a:t>
            </a:r>
          </a:p>
          <a:p>
            <a:pPr lvl="1" eaLnBrk="1" hangingPunct="1"/>
            <a:r>
              <a:rPr lang="en-US" smtClean="0"/>
              <a:t>Header – single object</a:t>
            </a:r>
          </a:p>
          <a:p>
            <a:pPr lvl="1" eaLnBrk="1" hangingPunct="1"/>
            <a:r>
              <a:rPr lang="en-US" smtClean="0"/>
              <a:t>Items – collection of  objects</a:t>
            </a:r>
          </a:p>
          <a:p>
            <a:pPr eaLnBrk="1" hangingPunct="1"/>
            <a:r>
              <a:rPr lang="en-US" smtClean="0"/>
              <a:t>Which controls?</a:t>
            </a:r>
          </a:p>
          <a:p>
            <a:pPr lvl="1" eaLnBrk="1" hangingPunct="1"/>
            <a:r>
              <a:rPr lang="en-US" smtClean="0"/>
              <a:t>Toolbar</a:t>
            </a:r>
          </a:p>
          <a:p>
            <a:pPr lvl="1" eaLnBrk="1" hangingPunct="1"/>
            <a:r>
              <a:rPr lang="en-US" smtClean="0"/>
              <a:t>MenuItem</a:t>
            </a:r>
          </a:p>
          <a:p>
            <a:pPr lvl="1" eaLnBrk="1" hangingPunct="1"/>
            <a:r>
              <a:rPr lang="en-US" smtClean="0"/>
              <a:t>TreeViewItem</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en-US" dirty="0">
                <a:solidFill>
                  <a:schemeClr val="tx2">
                    <a:tint val="100000"/>
                    <a:satMod val="250000"/>
                  </a:schemeClr>
                </a:solidFill>
              </a:rPr>
              <a:t>Items </a:t>
            </a:r>
            <a:r>
              <a:rPr lang="en-US" dirty="0" smtClean="0">
                <a:solidFill>
                  <a:schemeClr val="tx2">
                    <a:tint val="100000"/>
                    <a:satMod val="250000"/>
                  </a:schemeClr>
                </a:solidFill>
              </a:rPr>
              <a:t>controls</a:t>
            </a:r>
            <a:endParaRPr lang="en-US" dirty="0">
              <a:solidFill>
                <a:schemeClr val="tx2">
                  <a:tint val="100000"/>
                  <a:satMod val="250000"/>
                </a:schemeClr>
              </a:solidFill>
            </a:endParaRPr>
          </a:p>
        </p:txBody>
      </p:sp>
      <p:sp>
        <p:nvSpPr>
          <p:cNvPr id="28675" name="Rectangle 3"/>
          <p:cNvSpPr>
            <a:spLocks noGrp="1" noChangeArrowheads="1"/>
          </p:cNvSpPr>
          <p:nvPr>
            <p:ph type="body" idx="1"/>
          </p:nvPr>
        </p:nvSpPr>
        <p:spPr/>
        <p:txBody>
          <a:bodyPr>
            <a:normAutofit fontScale="92500" lnSpcReduction="10000"/>
          </a:bodyPr>
          <a:lstStyle/>
          <a:p>
            <a:pPr marL="320040" indent="-320040" eaLnBrk="1" fontAlgn="auto" hangingPunct="1">
              <a:spcAft>
                <a:spcPts val="0"/>
              </a:spcAft>
              <a:buFont typeface="Wingdings 2"/>
              <a:buChar char=""/>
              <a:defRPr/>
            </a:pPr>
            <a:r>
              <a:rPr lang="en-US" sz="2800" dirty="0"/>
              <a:t>Controls with one content property:</a:t>
            </a:r>
            <a:endParaRPr lang="en-US" dirty="0"/>
          </a:p>
          <a:p>
            <a:pPr marL="630936" lvl="1" indent="-274320" eaLnBrk="1" fontAlgn="auto" hangingPunct="1">
              <a:spcAft>
                <a:spcPts val="0"/>
              </a:spcAft>
              <a:buFont typeface="Wingdings 2"/>
              <a:buChar char=""/>
              <a:defRPr/>
            </a:pPr>
            <a:r>
              <a:rPr lang="en-US" sz="2400" dirty="0"/>
              <a:t>Items – </a:t>
            </a:r>
            <a:r>
              <a:rPr lang="en-US" sz="2400" dirty="0" smtClean="0"/>
              <a:t>collection of objects</a:t>
            </a:r>
            <a:endParaRPr lang="en-US" sz="2400" dirty="0"/>
          </a:p>
          <a:p>
            <a:pPr marL="320040" indent="-320040" eaLnBrk="1" fontAlgn="auto" hangingPunct="1">
              <a:spcAft>
                <a:spcPts val="0"/>
              </a:spcAft>
              <a:buFont typeface="Wingdings 2"/>
              <a:buChar char=""/>
              <a:defRPr/>
            </a:pPr>
            <a:r>
              <a:rPr lang="en-US" sz="2800" dirty="0"/>
              <a:t>Which controls?</a:t>
            </a:r>
          </a:p>
          <a:p>
            <a:pPr marL="630936" lvl="1" indent="-274320" eaLnBrk="1" fontAlgn="auto" hangingPunct="1">
              <a:spcAft>
                <a:spcPts val="0"/>
              </a:spcAft>
              <a:buFont typeface="Wingdings 2"/>
              <a:buChar char=""/>
              <a:defRPr/>
            </a:pPr>
            <a:r>
              <a:rPr lang="en-US" sz="2400" dirty="0"/>
              <a:t>Menu</a:t>
            </a:r>
          </a:p>
          <a:p>
            <a:pPr marL="630936" lvl="1" indent="-274320" eaLnBrk="1" fontAlgn="auto" hangingPunct="1">
              <a:spcAft>
                <a:spcPts val="0"/>
              </a:spcAft>
              <a:buFont typeface="Wingdings 2"/>
              <a:buChar char=""/>
              <a:defRPr/>
            </a:pPr>
            <a:r>
              <a:rPr lang="en-US" sz="2400" dirty="0" err="1"/>
              <a:t>ContextMenu</a:t>
            </a:r>
            <a:endParaRPr lang="en-US" sz="2400" dirty="0"/>
          </a:p>
          <a:p>
            <a:pPr marL="630936" lvl="1" indent="-274320" eaLnBrk="1" fontAlgn="auto" hangingPunct="1">
              <a:spcAft>
                <a:spcPts val="0"/>
              </a:spcAft>
              <a:buFont typeface="Wingdings 2"/>
              <a:buChar char=""/>
              <a:defRPr/>
            </a:pPr>
            <a:r>
              <a:rPr lang="en-US" sz="2400" dirty="0" err="1"/>
              <a:t>ComboBox</a:t>
            </a:r>
            <a:endParaRPr lang="en-US" sz="2400" dirty="0"/>
          </a:p>
          <a:p>
            <a:pPr marL="630936" lvl="1" indent="-274320" eaLnBrk="1" fontAlgn="auto" hangingPunct="1">
              <a:spcAft>
                <a:spcPts val="0"/>
              </a:spcAft>
              <a:buFont typeface="Wingdings 2"/>
              <a:buChar char=""/>
              <a:defRPr/>
            </a:pPr>
            <a:r>
              <a:rPr lang="en-US" sz="2400" dirty="0" err="1"/>
              <a:t>ListBox</a:t>
            </a:r>
            <a:endParaRPr lang="en-US" sz="2400" dirty="0"/>
          </a:p>
          <a:p>
            <a:pPr marL="630936" lvl="1" indent="-274320" eaLnBrk="1" fontAlgn="auto" hangingPunct="1">
              <a:spcAft>
                <a:spcPts val="0"/>
              </a:spcAft>
              <a:buFont typeface="Wingdings 2"/>
              <a:buChar char=""/>
              <a:defRPr/>
            </a:pPr>
            <a:r>
              <a:rPr lang="en-US" sz="2400" dirty="0" err="1"/>
              <a:t>ListView</a:t>
            </a:r>
            <a:endParaRPr lang="en-US" sz="2400" dirty="0"/>
          </a:p>
          <a:p>
            <a:pPr marL="630936" lvl="1" indent="-274320" eaLnBrk="1" fontAlgn="auto" hangingPunct="1">
              <a:spcAft>
                <a:spcPts val="0"/>
              </a:spcAft>
              <a:buFont typeface="Wingdings 2"/>
              <a:buChar char=""/>
              <a:defRPr/>
            </a:pPr>
            <a:r>
              <a:rPr lang="en-US" sz="2400" dirty="0" err="1" smtClean="0"/>
              <a:t>TabControl</a:t>
            </a:r>
            <a:endParaRPr lang="en-US" sz="2400" dirty="0" smtClean="0"/>
          </a:p>
          <a:p>
            <a:pPr marL="320040" indent="-320040" eaLnBrk="1" fontAlgn="auto" hangingPunct="1">
              <a:spcAft>
                <a:spcPts val="0"/>
              </a:spcAft>
              <a:buFont typeface="Wingdings 2"/>
              <a:buChar char=""/>
              <a:defRPr/>
            </a:pPr>
            <a:r>
              <a:rPr lang="en-US" sz="2800" dirty="0" smtClean="0"/>
              <a:t>Note: use </a:t>
            </a:r>
            <a:r>
              <a:rPr lang="en-US" sz="2800" dirty="0" err="1" smtClean="0"/>
              <a:t>ItemsPanel</a:t>
            </a:r>
            <a:r>
              <a:rPr lang="en-US" sz="2800" dirty="0" smtClean="0"/>
              <a:t> to change orientation</a:t>
            </a:r>
            <a:endParaRPr lang="en-US" sz="2800"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Text and ink controls</a:t>
            </a:r>
            <a:endParaRPr lang="en-US" dirty="0">
              <a:solidFill>
                <a:schemeClr val="tx2">
                  <a:tint val="100000"/>
                  <a:satMod val="250000"/>
                </a:schemeClr>
              </a:solidFill>
            </a:endParaRPr>
          </a:p>
        </p:txBody>
      </p:sp>
      <p:sp>
        <p:nvSpPr>
          <p:cNvPr id="23555"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TextBox, RichTextBox</a:t>
            </a:r>
          </a:p>
          <a:p>
            <a:pPr lvl="1" eaLnBrk="1" hangingPunct="1"/>
            <a:r>
              <a:rPr lang="en-US" smtClean="0"/>
              <a:t>Optional spellchecker support</a:t>
            </a:r>
          </a:p>
          <a:p>
            <a:pPr eaLnBrk="1" hangingPunct="1"/>
            <a:r>
              <a:rPr lang="en-US" smtClean="0"/>
              <a:t>Password</a:t>
            </a:r>
          </a:p>
          <a:p>
            <a:pPr lvl="1" eaLnBrk="1" hangingPunct="1"/>
            <a:r>
              <a:rPr lang="en-US" smtClean="0"/>
              <a:t>Uses SecureString</a:t>
            </a:r>
          </a:p>
          <a:p>
            <a:pPr eaLnBrk="1" hangingPunct="1"/>
            <a:r>
              <a:rPr lang="en-US" smtClean="0"/>
              <a:t>InkCanvas</a:t>
            </a:r>
          </a:p>
          <a:p>
            <a:pPr lvl="1" eaLnBrk="1" hangingPunct="1"/>
            <a:r>
              <a:rPr lang="en-US" smtClean="0"/>
              <a:t>Various modes (Ink, Gesture, Select)</a:t>
            </a:r>
          </a:p>
          <a:p>
            <a:pPr lvl="1" eaLnBrk="1" hangingPunct="1"/>
            <a:r>
              <a:rPr lang="en-US" smtClean="0"/>
              <a:t>Character recognition provided by TabletPC SDK</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Decorators</a:t>
            </a:r>
            <a:endParaRPr lang="en-US" dirty="0">
              <a:solidFill>
                <a:schemeClr val="tx2">
                  <a:tint val="100000"/>
                  <a:satMod val="250000"/>
                </a:schemeClr>
              </a:solidFill>
            </a:endParaRPr>
          </a:p>
        </p:txBody>
      </p:sp>
      <p:sp>
        <p:nvSpPr>
          <p:cNvPr id="24579"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Single Content </a:t>
            </a:r>
          </a:p>
          <a:p>
            <a:pPr eaLnBrk="1" hangingPunct="1"/>
            <a:r>
              <a:rPr lang="en-US" smtClean="0"/>
              <a:t>Applies effects unto or around the child:</a:t>
            </a:r>
          </a:p>
          <a:p>
            <a:pPr lvl="1" eaLnBrk="1" hangingPunct="1"/>
            <a:r>
              <a:rPr lang="en-US" smtClean="0"/>
              <a:t>Border</a:t>
            </a:r>
          </a:p>
          <a:p>
            <a:pPr lvl="1" eaLnBrk="1" hangingPunct="1"/>
            <a:r>
              <a:rPr lang="en-US" smtClean="0"/>
              <a:t>ViewBox</a:t>
            </a:r>
          </a:p>
          <a:p>
            <a:pPr lvl="1" eaLnBrk="1" hangingPunct="1"/>
            <a:r>
              <a:rPr lang="en-US" smtClean="0"/>
              <a:t>InkPresenter</a:t>
            </a:r>
          </a:p>
          <a:p>
            <a:pPr lvl="1" eaLnBrk="1" hangingPunct="1"/>
            <a:r>
              <a:rPr lang="en-US" smtClean="0"/>
              <a:t>Adorner</a:t>
            </a:r>
          </a:p>
          <a:p>
            <a:pPr lvl="1" eaLnBrk="1" hangingPunct="1"/>
            <a:endParaRPr lang="en-US" smtClean="0"/>
          </a:p>
          <a:p>
            <a:pPr eaLnBrk="1" hangingPunct="1"/>
            <a:endParaRPr lang="en-US" smtClean="0"/>
          </a:p>
        </p:txBody>
      </p:sp>
      <p:pic>
        <p:nvPicPr>
          <p:cNvPr id="24580" name="Picture 3" descr="Adorner.png"/>
          <p:cNvPicPr>
            <a:picLocks noChangeAspect="1"/>
          </p:cNvPicPr>
          <p:nvPr/>
        </p:nvPicPr>
        <p:blipFill>
          <a:blip r:embed="rId3" cstate="print"/>
          <a:srcRect/>
          <a:stretch>
            <a:fillRect/>
          </a:stretch>
        </p:blipFill>
        <p:spPr bwMode="auto">
          <a:xfrm>
            <a:off x="5486400" y="4191000"/>
            <a:ext cx="2562225" cy="1524000"/>
          </a:xfrm>
          <a:prstGeom prst="rect">
            <a:avLst/>
          </a:prstGeom>
          <a:noFill/>
          <a:ln w="9525">
            <a:noFill/>
            <a:miter lim="800000"/>
            <a:headEnd/>
            <a:tailEnd/>
          </a:ln>
        </p:spPr>
      </p:pic>
      <p:sp>
        <p:nvSpPr>
          <p:cNvPr id="24581" name="TextBox 4"/>
          <p:cNvSpPr txBox="1">
            <a:spLocks noChangeArrowheads="1"/>
          </p:cNvSpPr>
          <p:nvPr/>
        </p:nvSpPr>
        <p:spPr bwMode="auto">
          <a:xfrm>
            <a:off x="5486400" y="5715000"/>
            <a:ext cx="2590800" cy="369888"/>
          </a:xfrm>
          <a:prstGeom prst="rect">
            <a:avLst/>
          </a:prstGeom>
          <a:noFill/>
          <a:ln w="9525">
            <a:noFill/>
            <a:miter lim="800000"/>
            <a:headEnd/>
            <a:tailEnd/>
          </a:ln>
        </p:spPr>
        <p:txBody>
          <a:bodyPr>
            <a:spAutoFit/>
          </a:bodyPr>
          <a:lstStyle/>
          <a:p>
            <a:pPr algn="ctr"/>
            <a:r>
              <a:rPr lang="en-US">
                <a:latin typeface="Corbel" pitchFamily="34" charset="0"/>
              </a:rPr>
              <a:t>Validation Adorner</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Benefits of WPF</a:t>
            </a:r>
            <a:endParaRPr lang="en-US" dirty="0">
              <a:solidFill>
                <a:schemeClr val="tx2">
                  <a:tint val="100000"/>
                  <a:satMod val="250000"/>
                </a:schemeClr>
              </a:solidFill>
            </a:endParaRPr>
          </a:p>
        </p:txBody>
      </p:sp>
      <p:sp>
        <p:nvSpPr>
          <p:cNvPr id="7171" name="Content Placeholder 2"/>
          <p:cNvSpPr>
            <a:spLocks noGrp="1"/>
          </p:cNvSpPr>
          <p:nvPr>
            <p:ph idx="1"/>
          </p:nvPr>
        </p:nvSpPr>
        <p:spPr bwMode="auto"/>
        <p:txBody>
          <a:bodyPr wrap="square" tIns="45720" rIns="91440" bIns="45720" numCol="1" anchor="t" anchorCtr="0" compatLnSpc="1">
            <a:prstTxWarp prst="textNoShape">
              <a:avLst/>
            </a:prstTxWarp>
          </a:bodyPr>
          <a:lstStyle/>
          <a:p>
            <a:pPr eaLnBrk="1" hangingPunct="1"/>
            <a:r>
              <a:rPr lang="en-US" smtClean="0"/>
              <a:t>Quicker time to market</a:t>
            </a:r>
          </a:p>
          <a:p>
            <a:pPr eaLnBrk="1" hangingPunct="1"/>
            <a:r>
              <a:rPr lang="en-US" smtClean="0"/>
              <a:t>Reduced cost</a:t>
            </a:r>
          </a:p>
          <a:p>
            <a:pPr eaLnBrk="1" hangingPunct="1"/>
            <a:r>
              <a:rPr lang="en-US" smtClean="0"/>
              <a:t>Increased life span of product</a:t>
            </a:r>
          </a:p>
          <a:p>
            <a:pPr eaLnBrk="1" hangingPunct="1"/>
            <a:r>
              <a:rPr lang="en-US" smtClean="0"/>
              <a:t>Reduced cost of maintenance</a:t>
            </a:r>
          </a:p>
          <a:p>
            <a:pPr eaLnBrk="1" hangingPunct="1"/>
            <a:r>
              <a:rPr lang="en-US" smtClean="0"/>
              <a:t>Ease of branding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Adorners</a:t>
            </a:r>
            <a:endParaRPr lang="en-US" dirty="0">
              <a:solidFill>
                <a:schemeClr val="tx2">
                  <a:tint val="100000"/>
                  <a:satMod val="250000"/>
                </a:schemeClr>
              </a:solidFill>
            </a:endParaRPr>
          </a:p>
        </p:txBody>
      </p:sp>
      <p:sp>
        <p:nvSpPr>
          <p:cNvPr id="25603"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Specialized element linked to a UIElement</a:t>
            </a:r>
          </a:p>
          <a:p>
            <a:pPr eaLnBrk="1" hangingPunct="1"/>
            <a:r>
              <a:rPr lang="en-US" smtClean="0"/>
              <a:t>Derived from abstract Adorner</a:t>
            </a:r>
          </a:p>
          <a:p>
            <a:pPr lvl="1" eaLnBrk="1" hangingPunct="1"/>
            <a:r>
              <a:rPr lang="en-US" smtClean="0"/>
              <a:t>References UIElement(s) it adorns</a:t>
            </a:r>
          </a:p>
          <a:p>
            <a:pPr lvl="1" eaLnBrk="1" hangingPunct="1"/>
            <a:r>
              <a:rPr lang="en-US" smtClean="0"/>
              <a:t>Rendered on top-most AdornerLayer</a:t>
            </a:r>
          </a:p>
          <a:p>
            <a:pPr eaLnBrk="1" hangingPunct="1"/>
            <a:r>
              <a:rPr lang="en-US" smtClean="0"/>
              <a:t>Receives input (e.g. mouse) events first</a:t>
            </a:r>
          </a:p>
          <a:p>
            <a:pPr lvl="1" eaLnBrk="1" hangingPunct="1"/>
            <a:r>
              <a:rPr lang="en-US" smtClean="0"/>
              <a:t>Unless IsHitTestVisible = false</a:t>
            </a:r>
          </a:p>
          <a:p>
            <a:pPr lvl="1" eaLnBrk="1" hangingPunct="1"/>
            <a:r>
              <a:rPr lang="en-US" smtClean="0"/>
              <a:t>May re-direct event to adorned element</a:t>
            </a:r>
          </a:p>
        </p:txBody>
      </p:sp>
      <p:pic>
        <p:nvPicPr>
          <p:cNvPr id="25604" name="Picture 2" descr="Adorners Example: An adorned TextBox"/>
          <p:cNvPicPr>
            <a:picLocks noChangeAspect="1" noChangeArrowheads="1"/>
          </p:cNvPicPr>
          <p:nvPr/>
        </p:nvPicPr>
        <p:blipFill>
          <a:blip r:embed="rId2" cstate="print"/>
          <a:srcRect/>
          <a:stretch>
            <a:fillRect/>
          </a:stretch>
        </p:blipFill>
        <p:spPr bwMode="auto">
          <a:xfrm>
            <a:off x="5181600" y="1295400"/>
            <a:ext cx="1695450" cy="7429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fontAlgn="auto" hangingPunct="1">
              <a:spcAft>
                <a:spcPts val="0"/>
              </a:spcAft>
              <a:defRPr/>
            </a:pPr>
            <a:r>
              <a:rPr lang="en-US" dirty="0">
                <a:solidFill>
                  <a:schemeClr val="tx2">
                    <a:tint val="100000"/>
                    <a:satMod val="250000"/>
                  </a:schemeClr>
                </a:solidFill>
              </a:rPr>
              <a:t>Properties</a:t>
            </a:r>
          </a:p>
        </p:txBody>
      </p:sp>
      <p:sp>
        <p:nvSpPr>
          <p:cNvPr id="39939" name="Rectangle 3"/>
          <p:cNvSpPr>
            <a:spLocks noGrp="1" noChangeArrowheads="1"/>
          </p:cNvSpPr>
          <p:nvPr>
            <p:ph type="body" idx="1"/>
          </p:nvPr>
        </p:nvSpPr>
        <p:spPr/>
        <p:txBody>
          <a:bodyPr>
            <a:normAutofit fontScale="92000" lnSpcReduction="20000"/>
          </a:bodyPr>
          <a:lstStyle/>
          <a:p>
            <a:pPr marL="320040" indent="-320040" eaLnBrk="1" fontAlgn="auto" hangingPunct="1">
              <a:lnSpc>
                <a:spcPct val="90000"/>
              </a:lnSpc>
              <a:spcAft>
                <a:spcPts val="0"/>
              </a:spcAft>
              <a:buFont typeface="Wingdings 2"/>
              <a:buChar char=""/>
              <a:defRPr/>
            </a:pPr>
            <a:r>
              <a:rPr lang="en-US" sz="2800" dirty="0" smtClean="0"/>
              <a:t>CLR</a:t>
            </a:r>
            <a:endParaRPr lang="en-US" dirty="0"/>
          </a:p>
          <a:p>
            <a:pPr marL="320040" indent="-320040" eaLnBrk="1" fontAlgn="auto" hangingPunct="1">
              <a:lnSpc>
                <a:spcPct val="90000"/>
              </a:lnSpc>
              <a:spcAft>
                <a:spcPts val="0"/>
              </a:spcAft>
              <a:buFont typeface="Wingdings 2"/>
              <a:buChar char=""/>
              <a:defRPr/>
            </a:pPr>
            <a:r>
              <a:rPr lang="en-US" sz="2800" dirty="0"/>
              <a:t>Dependency</a:t>
            </a:r>
          </a:p>
          <a:p>
            <a:pPr marL="630936" lvl="1" indent="-274320" eaLnBrk="1" fontAlgn="auto" hangingPunct="1">
              <a:lnSpc>
                <a:spcPct val="90000"/>
              </a:lnSpc>
              <a:spcAft>
                <a:spcPts val="0"/>
              </a:spcAft>
              <a:buFont typeface="Wingdings 2"/>
              <a:buChar char=""/>
              <a:defRPr/>
            </a:pPr>
            <a:r>
              <a:rPr lang="en-US" sz="2400" dirty="0"/>
              <a:t>Property of </a:t>
            </a:r>
            <a:r>
              <a:rPr lang="en-US" sz="2400" dirty="0" err="1"/>
              <a:t>DependencyObject</a:t>
            </a:r>
            <a:r>
              <a:rPr lang="en-US" sz="2400" dirty="0"/>
              <a:t>-derived classes</a:t>
            </a:r>
          </a:p>
          <a:p>
            <a:pPr marL="630936" lvl="1" indent="-274320" eaLnBrk="1" fontAlgn="auto" hangingPunct="1">
              <a:lnSpc>
                <a:spcPct val="90000"/>
              </a:lnSpc>
              <a:spcAft>
                <a:spcPts val="0"/>
              </a:spcAft>
              <a:buFont typeface="Wingdings 2"/>
              <a:buChar char=""/>
              <a:defRPr/>
            </a:pPr>
            <a:r>
              <a:rPr lang="en-US" sz="2400" dirty="0" smtClean="0"/>
              <a:t>Usually backed by a CLR property</a:t>
            </a:r>
            <a:endParaRPr lang="en-US" sz="2400" dirty="0"/>
          </a:p>
          <a:p>
            <a:pPr marL="630936" lvl="1" indent="-274320" eaLnBrk="1" fontAlgn="auto" hangingPunct="1">
              <a:lnSpc>
                <a:spcPct val="90000"/>
              </a:lnSpc>
              <a:spcAft>
                <a:spcPts val="0"/>
              </a:spcAft>
              <a:buFont typeface="Wingdings 2"/>
              <a:buChar char=""/>
              <a:defRPr/>
            </a:pPr>
            <a:r>
              <a:rPr lang="en-US" sz="2400" dirty="0"/>
              <a:t>Support run-time </a:t>
            </a:r>
            <a:r>
              <a:rPr lang="en-US" sz="2400" dirty="0" smtClean="0"/>
              <a:t>computation</a:t>
            </a:r>
          </a:p>
          <a:p>
            <a:pPr marL="630936" lvl="1" indent="-274320" eaLnBrk="1" fontAlgn="auto" hangingPunct="1">
              <a:lnSpc>
                <a:spcPct val="90000"/>
              </a:lnSpc>
              <a:spcAft>
                <a:spcPts val="0"/>
              </a:spcAft>
              <a:buFont typeface="Wingdings 2"/>
              <a:buChar char=""/>
              <a:defRPr/>
            </a:pPr>
            <a:r>
              <a:rPr lang="en-US" sz="2400" dirty="0" smtClean="0"/>
              <a:t>Meta defines how change affects rendering engine</a:t>
            </a:r>
          </a:p>
          <a:p>
            <a:pPr marL="630936" lvl="1" indent="-274320" eaLnBrk="1" fontAlgn="auto" hangingPunct="1">
              <a:lnSpc>
                <a:spcPct val="90000"/>
              </a:lnSpc>
              <a:spcAft>
                <a:spcPts val="0"/>
              </a:spcAft>
              <a:buFont typeface="Wingdings 2"/>
              <a:buChar char=""/>
              <a:defRPr/>
            </a:pPr>
            <a:r>
              <a:rPr lang="en-US" sz="2400" dirty="0" smtClean="0"/>
              <a:t>Identified by static instance of </a:t>
            </a:r>
            <a:r>
              <a:rPr lang="en-US" sz="2400" dirty="0" err="1" smtClean="0"/>
              <a:t>DependencyProperty</a:t>
            </a:r>
            <a:endParaRPr lang="en-US" sz="2400" dirty="0"/>
          </a:p>
          <a:p>
            <a:pPr marL="320040" indent="-320040" eaLnBrk="1" fontAlgn="auto" hangingPunct="1">
              <a:lnSpc>
                <a:spcPct val="90000"/>
              </a:lnSpc>
              <a:spcAft>
                <a:spcPts val="0"/>
              </a:spcAft>
              <a:buFont typeface="Wingdings 2"/>
              <a:buChar char=""/>
              <a:defRPr/>
            </a:pPr>
            <a:r>
              <a:rPr lang="en-US" sz="2800" dirty="0" smtClean="0"/>
              <a:t>Attached</a:t>
            </a:r>
            <a:endParaRPr lang="en-US" sz="2800" dirty="0"/>
          </a:p>
          <a:p>
            <a:pPr marL="630936" lvl="1" indent="-274320" eaLnBrk="1" fontAlgn="auto" hangingPunct="1">
              <a:lnSpc>
                <a:spcPct val="90000"/>
              </a:lnSpc>
              <a:spcAft>
                <a:spcPts val="0"/>
              </a:spcAft>
              <a:buFont typeface="Wingdings 2"/>
              <a:buChar char=""/>
              <a:defRPr/>
            </a:pPr>
            <a:r>
              <a:rPr lang="en-US" sz="2400" dirty="0"/>
              <a:t>Specialized Dependency Property</a:t>
            </a:r>
          </a:p>
          <a:p>
            <a:pPr marL="630936" lvl="1" indent="-274320" eaLnBrk="1" fontAlgn="auto" hangingPunct="1">
              <a:lnSpc>
                <a:spcPct val="90000"/>
              </a:lnSpc>
              <a:spcAft>
                <a:spcPts val="0"/>
              </a:spcAft>
              <a:buFont typeface="Wingdings 2"/>
              <a:buChar char=""/>
              <a:defRPr/>
            </a:pPr>
            <a:r>
              <a:rPr lang="en-US" sz="2400" dirty="0" smtClean="0"/>
              <a:t>May be used by any type</a:t>
            </a:r>
            <a:endParaRPr lang="en-US" sz="2400" dirty="0"/>
          </a:p>
          <a:p>
            <a:pPr marL="630936" lvl="1" indent="-274320" eaLnBrk="1" fontAlgn="auto" hangingPunct="1">
              <a:lnSpc>
                <a:spcPct val="90000"/>
              </a:lnSpc>
              <a:spcAft>
                <a:spcPts val="0"/>
              </a:spcAft>
              <a:buFont typeface="Wingdings 2"/>
              <a:buChar char=""/>
              <a:defRPr/>
            </a:pPr>
            <a:r>
              <a:rPr lang="en-US" sz="2400" dirty="0" smtClean="0"/>
              <a:t>Usually describes relationship </a:t>
            </a:r>
            <a:r>
              <a:rPr lang="en-US" sz="2400" dirty="0"/>
              <a:t>between the </a:t>
            </a:r>
            <a:r>
              <a:rPr lang="en-US" sz="2400" dirty="0" smtClean="0"/>
              <a:t>two objects</a:t>
            </a:r>
          </a:p>
          <a:p>
            <a:pPr marL="630936" lvl="1" indent="-274320" eaLnBrk="1" fontAlgn="auto" hangingPunct="1">
              <a:lnSpc>
                <a:spcPct val="90000"/>
              </a:lnSpc>
              <a:spcAft>
                <a:spcPts val="0"/>
              </a:spcAft>
              <a:buFont typeface="Wingdings 2"/>
              <a:buChar char=""/>
              <a:defRPr/>
            </a:pPr>
            <a:r>
              <a:rPr lang="en-US" sz="2400" dirty="0" smtClean="0"/>
              <a:t>E.g. layout information (</a:t>
            </a:r>
            <a:r>
              <a:rPr lang="en-US" sz="2400" dirty="0" err="1" smtClean="0"/>
              <a:t>Grid.Column</a:t>
            </a:r>
            <a:r>
              <a:rPr lang="en-US" sz="2400" dirty="0" smtClean="0"/>
              <a:t>, </a:t>
            </a:r>
            <a:r>
              <a:rPr lang="en-US" sz="2400" dirty="0" err="1" smtClean="0"/>
              <a:t>Canvas.Left</a:t>
            </a:r>
            <a:r>
              <a:rPr lang="en-US" sz="2400" dirty="0" smtClean="0"/>
              <a:t>)</a:t>
            </a:r>
            <a:endParaRPr lang="en-US" sz="2400"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Property setting – direct</a:t>
            </a:r>
          </a:p>
        </p:txBody>
      </p:sp>
      <p:sp>
        <p:nvSpPr>
          <p:cNvPr id="27651"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As an attribute</a:t>
            </a:r>
          </a:p>
          <a:p>
            <a:pPr eaLnBrk="1" hangingPunct="1"/>
            <a:endParaRPr lang="en-US" smtClean="0"/>
          </a:p>
          <a:p>
            <a:pPr eaLnBrk="1" hangingPunct="1"/>
            <a:endParaRPr lang="en-US" smtClean="0"/>
          </a:p>
          <a:p>
            <a:pPr eaLnBrk="1" hangingPunct="1"/>
            <a:r>
              <a:rPr lang="en-US" smtClean="0"/>
              <a:t>As an element (required if value not a simple scalar)</a:t>
            </a:r>
          </a:p>
        </p:txBody>
      </p:sp>
      <p:sp>
        <p:nvSpPr>
          <p:cNvPr id="27652" name="Text Box 4"/>
          <p:cNvSpPr txBox="1">
            <a:spLocks noChangeArrowheads="1"/>
          </p:cNvSpPr>
          <p:nvPr/>
        </p:nvSpPr>
        <p:spPr bwMode="auto">
          <a:xfrm>
            <a:off x="749300" y="2851150"/>
            <a:ext cx="3479800" cy="641350"/>
          </a:xfrm>
          <a:prstGeom prst="rect">
            <a:avLst/>
          </a:prstGeom>
          <a:solidFill>
            <a:srgbClr val="FFFF00"/>
          </a:solidFill>
          <a:ln w="9525" algn="ctr">
            <a:noFill/>
            <a:miter lim="800000"/>
            <a:headEnd/>
            <a:tailEnd/>
          </a:ln>
        </p:spPr>
        <p:txBody>
          <a:bodyPr wrap="none">
            <a:spAutoFit/>
          </a:bodyPr>
          <a:lstStyle/>
          <a:p>
            <a:r>
              <a:rPr lang="en-US" b="1">
                <a:solidFill>
                  <a:schemeClr val="bg2"/>
                </a:solidFill>
                <a:latin typeface="Tahoma" pitchFamily="34" charset="0"/>
              </a:rPr>
              <a:t>&lt;Button Name=“MyButton” </a:t>
            </a:r>
            <a:endParaRPr lang="en-US">
              <a:latin typeface="Corbel" pitchFamily="34" charset="0"/>
            </a:endParaRPr>
          </a:p>
          <a:p>
            <a:r>
              <a:rPr lang="en-US" b="1">
                <a:solidFill>
                  <a:schemeClr val="bg2"/>
                </a:solidFill>
                <a:latin typeface="Tahoma" pitchFamily="34" charset="0"/>
              </a:rPr>
              <a:t>   Width=“200"/&gt;</a:t>
            </a:r>
          </a:p>
        </p:txBody>
      </p:sp>
      <p:sp>
        <p:nvSpPr>
          <p:cNvPr id="27653" name="Text Box 5"/>
          <p:cNvSpPr txBox="1">
            <a:spLocks noChangeArrowheads="1"/>
          </p:cNvSpPr>
          <p:nvPr/>
        </p:nvSpPr>
        <p:spPr bwMode="auto">
          <a:xfrm>
            <a:off x="4876800" y="2895600"/>
            <a:ext cx="3505200" cy="366713"/>
          </a:xfrm>
          <a:prstGeom prst="rect">
            <a:avLst/>
          </a:prstGeom>
          <a:solidFill>
            <a:srgbClr val="FFFF00"/>
          </a:solidFill>
          <a:ln w="9525" algn="ctr">
            <a:noFill/>
            <a:miter lim="800000"/>
            <a:headEnd/>
            <a:tailEnd/>
          </a:ln>
        </p:spPr>
        <p:txBody>
          <a:bodyPr>
            <a:spAutoFit/>
          </a:bodyPr>
          <a:lstStyle/>
          <a:p>
            <a:r>
              <a:rPr lang="en-US" b="1">
                <a:solidFill>
                  <a:schemeClr val="bg2"/>
                </a:solidFill>
                <a:latin typeface="Tahoma" pitchFamily="34" charset="0"/>
              </a:rPr>
              <a:t>myButton.Width = 200;</a:t>
            </a:r>
            <a:endParaRPr lang="en-US">
              <a:latin typeface="Corbel" pitchFamily="34" charset="0"/>
            </a:endParaRPr>
          </a:p>
        </p:txBody>
      </p:sp>
      <p:sp>
        <p:nvSpPr>
          <p:cNvPr id="27654" name="Text Box 6"/>
          <p:cNvSpPr txBox="1">
            <a:spLocks noChangeArrowheads="1"/>
          </p:cNvSpPr>
          <p:nvPr/>
        </p:nvSpPr>
        <p:spPr bwMode="auto">
          <a:xfrm>
            <a:off x="762000" y="4876800"/>
            <a:ext cx="7623175" cy="1465263"/>
          </a:xfrm>
          <a:prstGeom prst="rect">
            <a:avLst/>
          </a:prstGeom>
          <a:solidFill>
            <a:srgbClr val="FFFF00"/>
          </a:solidFill>
          <a:ln w="9525" algn="ctr">
            <a:noFill/>
            <a:miter lim="800000"/>
            <a:headEnd/>
            <a:tailEnd/>
          </a:ln>
        </p:spPr>
        <p:txBody>
          <a:bodyPr wrap="none">
            <a:spAutoFit/>
          </a:bodyPr>
          <a:lstStyle/>
          <a:p>
            <a:r>
              <a:rPr lang="en-US" b="1">
                <a:solidFill>
                  <a:schemeClr val="bg2"/>
                </a:solidFill>
                <a:latin typeface="Tahoma" pitchFamily="34" charset="0"/>
              </a:rPr>
              <a:t>&lt;Button&gt;</a:t>
            </a:r>
            <a:endParaRPr lang="en-US">
              <a:latin typeface="Corbel" pitchFamily="34" charset="0"/>
            </a:endParaRPr>
          </a:p>
          <a:p>
            <a:r>
              <a:rPr lang="en-US" b="1">
                <a:solidFill>
                  <a:schemeClr val="bg2"/>
                </a:solidFill>
                <a:latin typeface="Tahoma" pitchFamily="34" charset="0"/>
              </a:rPr>
              <a:t>   &lt;Button.Background&gt;</a:t>
            </a:r>
          </a:p>
          <a:p>
            <a:r>
              <a:rPr lang="en-US" b="1">
                <a:solidFill>
                  <a:schemeClr val="bg2"/>
                </a:solidFill>
                <a:latin typeface="Tahoma" pitchFamily="34" charset="0"/>
              </a:rPr>
              <a:t>      &lt;HorizontalGradient StartColor="Blue" EndColor="White"/&gt;</a:t>
            </a:r>
          </a:p>
          <a:p>
            <a:r>
              <a:rPr lang="en-US" b="1">
                <a:solidFill>
                  <a:schemeClr val="bg2"/>
                </a:solidFill>
                <a:latin typeface="Tahoma" pitchFamily="34" charset="0"/>
              </a:rPr>
              <a:t>   &lt;/Button.Background&gt;</a:t>
            </a:r>
          </a:p>
          <a:p>
            <a:r>
              <a:rPr lang="en-US" b="1">
                <a:solidFill>
                  <a:schemeClr val="bg2"/>
                </a:solidFill>
                <a:latin typeface="Tahoma" pitchFamily="34" charset="0"/>
              </a:rPr>
              <a:t>&lt;/Button&gt;</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fontAlgn="auto" hangingPunct="1">
              <a:spcAft>
                <a:spcPts val="0"/>
              </a:spcAft>
              <a:defRPr/>
            </a:pPr>
            <a:r>
              <a:rPr lang="en-US" sz="4000">
                <a:solidFill>
                  <a:schemeClr val="tx2">
                    <a:tint val="100000"/>
                    <a:satMod val="250000"/>
                  </a:schemeClr>
                </a:solidFill>
              </a:rPr>
              <a:t>Property setting – direct (attached)</a:t>
            </a:r>
            <a:endParaRPr lang="en-US">
              <a:solidFill>
                <a:schemeClr val="tx2">
                  <a:tint val="100000"/>
                  <a:satMod val="250000"/>
                </a:schemeClr>
              </a:solidFill>
            </a:endParaRPr>
          </a:p>
        </p:txBody>
      </p:sp>
      <p:sp>
        <p:nvSpPr>
          <p:cNvPr id="28675"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Attached property</a:t>
            </a:r>
          </a:p>
          <a:p>
            <a:pPr lvl="1" eaLnBrk="1" hangingPunct="1"/>
            <a:r>
              <a:rPr lang="en-US" smtClean="0"/>
              <a:t>Property of a relationship between two objects</a:t>
            </a:r>
          </a:p>
          <a:p>
            <a:pPr eaLnBrk="1" hangingPunct="1"/>
            <a:endParaRPr lang="en-US" smtClean="0"/>
          </a:p>
          <a:p>
            <a:pPr eaLnBrk="1" hangingPunct="1"/>
            <a:endParaRPr lang="en-US" smtClean="0"/>
          </a:p>
          <a:p>
            <a:pPr lvl="1" eaLnBrk="1" hangingPunct="1"/>
            <a:r>
              <a:rPr lang="en-US" smtClean="0"/>
              <a:t>Dock is a property of DockPanel</a:t>
            </a:r>
          </a:p>
          <a:p>
            <a:pPr lvl="1" eaLnBrk="1" hangingPunct="1"/>
            <a:r>
              <a:rPr lang="en-US" smtClean="0"/>
              <a:t>Used by CheckBox to tell DockPanel where to render it</a:t>
            </a:r>
          </a:p>
        </p:txBody>
      </p:sp>
      <p:sp>
        <p:nvSpPr>
          <p:cNvPr id="28676" name="Text Box 4"/>
          <p:cNvSpPr txBox="1">
            <a:spLocks noChangeArrowheads="1"/>
          </p:cNvSpPr>
          <p:nvPr/>
        </p:nvSpPr>
        <p:spPr bwMode="auto">
          <a:xfrm>
            <a:off x="762000" y="3124200"/>
            <a:ext cx="6805613" cy="915988"/>
          </a:xfrm>
          <a:prstGeom prst="rect">
            <a:avLst/>
          </a:prstGeom>
          <a:solidFill>
            <a:srgbClr val="FFFF00"/>
          </a:solidFill>
          <a:ln w="9525" algn="ctr">
            <a:noFill/>
            <a:miter lim="800000"/>
            <a:headEnd/>
            <a:tailEnd/>
          </a:ln>
        </p:spPr>
        <p:txBody>
          <a:bodyPr wrap="none">
            <a:spAutoFit/>
          </a:bodyPr>
          <a:lstStyle/>
          <a:p>
            <a:r>
              <a:rPr lang="en-US" b="1">
                <a:solidFill>
                  <a:schemeClr val="bg2"/>
                </a:solidFill>
                <a:latin typeface="Tahoma" pitchFamily="34" charset="0"/>
              </a:rPr>
              <a:t>&lt;DockPanel&gt;</a:t>
            </a:r>
            <a:endParaRPr lang="en-US">
              <a:latin typeface="Corbel" pitchFamily="34" charset="0"/>
            </a:endParaRPr>
          </a:p>
          <a:p>
            <a:r>
              <a:rPr lang="en-US" b="1">
                <a:solidFill>
                  <a:schemeClr val="bg2"/>
                </a:solidFill>
                <a:latin typeface="Tahoma" pitchFamily="34" charset="0"/>
              </a:rPr>
              <a:t>  &lt;CheckBox DockPanel.Dock="Top"&gt;Hello&lt;/CheckBox&gt;</a:t>
            </a:r>
          </a:p>
          <a:p>
            <a:r>
              <a:rPr lang="en-US" b="1">
                <a:solidFill>
                  <a:schemeClr val="bg2"/>
                </a:solidFill>
                <a:latin typeface="Tahoma" pitchFamily="34" charset="0"/>
              </a:rPr>
              <a:t>&lt;/DockPanel&gt;</a:t>
            </a:r>
          </a:p>
        </p:txBody>
      </p:sp>
      <p:sp>
        <p:nvSpPr>
          <p:cNvPr id="28677" name="Text Box 4"/>
          <p:cNvSpPr txBox="1">
            <a:spLocks noChangeArrowheads="1"/>
          </p:cNvSpPr>
          <p:nvPr/>
        </p:nvSpPr>
        <p:spPr bwMode="auto">
          <a:xfrm>
            <a:off x="838200" y="5226050"/>
            <a:ext cx="3898900" cy="1631950"/>
          </a:xfrm>
          <a:prstGeom prst="rect">
            <a:avLst/>
          </a:prstGeom>
          <a:solidFill>
            <a:srgbClr val="FFFF00"/>
          </a:solidFill>
          <a:ln w="9525" algn="ctr">
            <a:noFill/>
            <a:miter lim="800000"/>
            <a:headEnd/>
            <a:tailEnd/>
          </a:ln>
        </p:spPr>
        <p:txBody>
          <a:bodyPr wrap="none">
            <a:spAutoFit/>
          </a:bodyPr>
          <a:lstStyle/>
          <a:p>
            <a:r>
              <a:rPr lang="en-US" sz="2000" b="1">
                <a:solidFill>
                  <a:schemeClr val="bg2"/>
                </a:solidFill>
                <a:latin typeface="Corbel" pitchFamily="34" charset="0"/>
              </a:rPr>
              <a:t>DockPanel dp = new DockPanel();</a:t>
            </a:r>
          </a:p>
          <a:p>
            <a:r>
              <a:rPr lang="en-US" sz="2000" b="1">
                <a:solidFill>
                  <a:schemeClr val="bg2"/>
                </a:solidFill>
                <a:latin typeface="Corbel" pitchFamily="34" charset="0"/>
              </a:rPr>
              <a:t>CheckBox c = new CheckBox();</a:t>
            </a:r>
          </a:p>
          <a:p>
            <a:r>
              <a:rPr lang="en-US" sz="2000" b="1">
                <a:solidFill>
                  <a:schemeClr val="bg2"/>
                </a:solidFill>
                <a:latin typeface="Corbel" pitchFamily="34" charset="0"/>
              </a:rPr>
              <a:t>c.Content = “Hello”;</a:t>
            </a:r>
          </a:p>
          <a:p>
            <a:r>
              <a:rPr lang="en-US" sz="2000" b="1">
                <a:solidFill>
                  <a:schemeClr val="bg2"/>
                </a:solidFill>
                <a:latin typeface="Corbel" pitchFamily="34" charset="0"/>
              </a:rPr>
              <a:t>DockPanel.SetDock(c, Dock.Top);</a:t>
            </a:r>
          </a:p>
          <a:p>
            <a:r>
              <a:rPr lang="en-US" sz="2000" b="1">
                <a:solidFill>
                  <a:schemeClr val="bg2"/>
                </a:solidFill>
                <a:latin typeface="Corbel" pitchFamily="34" charset="0"/>
              </a:rPr>
              <a:t>dp.Children.Add(c);</a:t>
            </a:r>
            <a:endParaRPr lang="en-US" sz="2000" b="1">
              <a:solidFill>
                <a:schemeClr val="bg2"/>
              </a:solidFill>
              <a:latin typeface="Tahoma" pitchFamily="34" charset="0"/>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Property setting - databinding</a:t>
            </a:r>
          </a:p>
        </p:txBody>
      </p:sp>
      <p:sp>
        <p:nvSpPr>
          <p:cNvPr id="29699"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To resource</a:t>
            </a:r>
          </a:p>
          <a:p>
            <a:pPr eaLnBrk="1" hangingPunct="1"/>
            <a:endParaRPr lang="en-US" smtClean="0"/>
          </a:p>
          <a:p>
            <a:pPr eaLnBrk="1" hangingPunct="1"/>
            <a:endParaRPr lang="en-US" smtClean="0"/>
          </a:p>
          <a:p>
            <a:pPr eaLnBrk="1" hangingPunct="1"/>
            <a:r>
              <a:rPr lang="en-US" smtClean="0"/>
              <a:t>To a datasource</a:t>
            </a:r>
          </a:p>
          <a:p>
            <a:pPr eaLnBrk="1" hangingPunct="1"/>
            <a:endParaRPr lang="en-US" smtClean="0"/>
          </a:p>
          <a:p>
            <a:pPr eaLnBrk="1" hangingPunct="1"/>
            <a:endParaRPr lang="en-US" smtClean="0"/>
          </a:p>
          <a:p>
            <a:pPr eaLnBrk="1" hangingPunct="1"/>
            <a:r>
              <a:rPr lang="en-US" smtClean="0"/>
              <a:t>More about databinding later</a:t>
            </a:r>
          </a:p>
        </p:txBody>
      </p:sp>
      <p:sp>
        <p:nvSpPr>
          <p:cNvPr id="29700" name="Text Box 4"/>
          <p:cNvSpPr txBox="1">
            <a:spLocks noChangeArrowheads="1"/>
          </p:cNvSpPr>
          <p:nvPr/>
        </p:nvSpPr>
        <p:spPr bwMode="auto">
          <a:xfrm>
            <a:off x="762000" y="2667000"/>
            <a:ext cx="5832475" cy="641350"/>
          </a:xfrm>
          <a:prstGeom prst="rect">
            <a:avLst/>
          </a:prstGeom>
          <a:solidFill>
            <a:srgbClr val="FFFF00"/>
          </a:solidFill>
          <a:ln w="9525" algn="ctr">
            <a:noFill/>
            <a:miter lim="800000"/>
            <a:headEnd/>
            <a:tailEnd/>
          </a:ln>
        </p:spPr>
        <p:txBody>
          <a:bodyPr wrap="none">
            <a:spAutoFit/>
          </a:bodyPr>
          <a:lstStyle/>
          <a:p>
            <a:r>
              <a:rPr lang="en-US" b="1">
                <a:solidFill>
                  <a:schemeClr val="bg2"/>
                </a:solidFill>
                <a:latin typeface="Tahoma" pitchFamily="34" charset="0"/>
              </a:rPr>
              <a:t>&lt;Text Foreground="{StaticResource MyBrush}" </a:t>
            </a:r>
            <a:endParaRPr lang="en-US">
              <a:latin typeface="Corbel" pitchFamily="34" charset="0"/>
            </a:endParaRPr>
          </a:p>
          <a:p>
            <a:r>
              <a:rPr lang="en-US" b="1">
                <a:solidFill>
                  <a:schemeClr val="bg2"/>
                </a:solidFill>
                <a:latin typeface="Tahoma" pitchFamily="34" charset="0"/>
              </a:rPr>
              <a:t>   TextContent="Text" /&gt;</a:t>
            </a:r>
            <a:r>
              <a:rPr lang="en-US">
                <a:solidFill>
                  <a:schemeClr val="bg2"/>
                </a:solidFill>
                <a:latin typeface="Tahoma" pitchFamily="34" charset="0"/>
              </a:rPr>
              <a:t> </a:t>
            </a:r>
          </a:p>
        </p:txBody>
      </p:sp>
      <p:sp>
        <p:nvSpPr>
          <p:cNvPr id="29701" name="Text Box 5"/>
          <p:cNvSpPr txBox="1">
            <a:spLocks noChangeArrowheads="1"/>
          </p:cNvSpPr>
          <p:nvPr/>
        </p:nvSpPr>
        <p:spPr bwMode="auto">
          <a:xfrm>
            <a:off x="762000" y="4343400"/>
            <a:ext cx="7597775" cy="641350"/>
          </a:xfrm>
          <a:prstGeom prst="rect">
            <a:avLst/>
          </a:prstGeom>
          <a:solidFill>
            <a:srgbClr val="FFFF00"/>
          </a:solidFill>
          <a:ln w="9525" algn="ctr">
            <a:noFill/>
            <a:miter lim="800000"/>
            <a:headEnd/>
            <a:tailEnd/>
          </a:ln>
        </p:spPr>
        <p:txBody>
          <a:bodyPr wrap="none">
            <a:spAutoFit/>
          </a:bodyPr>
          <a:lstStyle/>
          <a:p>
            <a:r>
              <a:rPr lang="en-US" b="1">
                <a:solidFill>
                  <a:schemeClr val="bg2"/>
                </a:solidFill>
                <a:latin typeface="Tahoma" pitchFamily="34" charset="0"/>
              </a:rPr>
              <a:t>&lt;Button Background="{Binding Path=BoundColor}" </a:t>
            </a:r>
            <a:endParaRPr lang="en-US">
              <a:latin typeface="Corbel" pitchFamily="34" charset="0"/>
            </a:endParaRPr>
          </a:p>
          <a:p>
            <a:r>
              <a:rPr lang="en-US" b="1">
                <a:solidFill>
                  <a:schemeClr val="bg2"/>
                </a:solidFill>
                <a:latin typeface="Tahoma" pitchFamily="34" charset="0"/>
              </a:rPr>
              <a:t>   Width="150" Height="30"&gt;I am bound to be RED!&lt;/Button&gt;</a:t>
            </a:r>
            <a:r>
              <a:rPr lang="en-US">
                <a:solidFill>
                  <a:schemeClr val="bg2"/>
                </a:solidFill>
                <a:latin typeface="Tahoma" pitchFamily="34" charset="0"/>
              </a:rPr>
              <a:t> </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Property propagation</a:t>
            </a:r>
          </a:p>
        </p:txBody>
      </p:sp>
      <p:sp>
        <p:nvSpPr>
          <p:cNvPr id="30723"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Dependency properties are evaluated at run-time</a:t>
            </a:r>
          </a:p>
          <a:p>
            <a:pPr eaLnBrk="1" hangingPunct="1"/>
            <a:r>
              <a:rPr lang="en-US" smtClean="0"/>
              <a:t>Some properties are inheritable</a:t>
            </a:r>
          </a:p>
          <a:p>
            <a:pPr lvl="1" eaLnBrk="1" hangingPunct="1"/>
            <a:r>
              <a:rPr lang="en-US" smtClean="0"/>
              <a:t>E.g. Background, FlowDirection</a:t>
            </a:r>
          </a:p>
          <a:p>
            <a:pPr eaLnBrk="1" hangingPunct="1"/>
            <a:r>
              <a:rPr lang="en-US" smtClean="0"/>
              <a:t>Can be overridden by children </a:t>
            </a:r>
          </a:p>
          <a:p>
            <a:pPr eaLnBrk="1" hangingPunct="1"/>
            <a:r>
              <a:rPr lang="en-US" smtClean="0"/>
              <a:t>Are referenced in code using class’ static property, e.g. TextBox.TextProperty</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Events</a:t>
            </a:r>
          </a:p>
        </p:txBody>
      </p:sp>
      <p:sp>
        <p:nvSpPr>
          <p:cNvPr id="31747"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lnSpc>
                <a:spcPct val="90000"/>
              </a:lnSpc>
            </a:pPr>
            <a:r>
              <a:rPr lang="en-US" sz="2800" smtClean="0"/>
              <a:t>Types</a:t>
            </a:r>
            <a:endParaRPr lang="en-US" smtClean="0"/>
          </a:p>
          <a:p>
            <a:pPr lvl="1" eaLnBrk="1" hangingPunct="1">
              <a:lnSpc>
                <a:spcPct val="90000"/>
              </a:lnSpc>
            </a:pPr>
            <a:r>
              <a:rPr lang="en-US" sz="2400" smtClean="0"/>
              <a:t>Life-cycle</a:t>
            </a:r>
          </a:p>
          <a:p>
            <a:pPr lvl="2" eaLnBrk="1" hangingPunct="1">
              <a:lnSpc>
                <a:spcPct val="90000"/>
              </a:lnSpc>
            </a:pPr>
            <a:r>
              <a:rPr lang="en-US" sz="2000" smtClean="0"/>
              <a:t>E.g. Initialized</a:t>
            </a:r>
          </a:p>
          <a:p>
            <a:pPr lvl="1" eaLnBrk="1" hangingPunct="1">
              <a:lnSpc>
                <a:spcPct val="90000"/>
              </a:lnSpc>
            </a:pPr>
            <a:r>
              <a:rPr lang="en-US" sz="2400" smtClean="0"/>
              <a:t>User interaction</a:t>
            </a:r>
          </a:p>
          <a:p>
            <a:pPr lvl="2" eaLnBrk="1" hangingPunct="1">
              <a:lnSpc>
                <a:spcPct val="90000"/>
              </a:lnSpc>
            </a:pPr>
            <a:r>
              <a:rPr lang="en-US" sz="2000" smtClean="0"/>
              <a:t>E.g. Clicked</a:t>
            </a:r>
          </a:p>
          <a:p>
            <a:pPr lvl="1" eaLnBrk="1" hangingPunct="1">
              <a:lnSpc>
                <a:spcPct val="90000"/>
              </a:lnSpc>
            </a:pPr>
            <a:r>
              <a:rPr lang="en-US" sz="2400" smtClean="0"/>
              <a:t>Databinding</a:t>
            </a:r>
          </a:p>
          <a:p>
            <a:pPr lvl="2" eaLnBrk="1" hangingPunct="1">
              <a:lnSpc>
                <a:spcPct val="90000"/>
              </a:lnSpc>
            </a:pPr>
            <a:r>
              <a:rPr lang="en-US" sz="2000" smtClean="0"/>
              <a:t>E.g. PropertyChanged</a:t>
            </a:r>
          </a:p>
          <a:p>
            <a:pPr eaLnBrk="1" hangingPunct="1">
              <a:lnSpc>
                <a:spcPct val="90000"/>
              </a:lnSpc>
            </a:pPr>
            <a:r>
              <a:rPr lang="en-US" sz="2800" smtClean="0"/>
              <a:t>Exposed as</a:t>
            </a:r>
          </a:p>
          <a:p>
            <a:pPr lvl="1" eaLnBrk="1" hangingPunct="1">
              <a:lnSpc>
                <a:spcPct val="90000"/>
              </a:lnSpc>
            </a:pPr>
            <a:r>
              <a:rPr lang="en-US" sz="2400" smtClean="0"/>
              <a:t>CLR events</a:t>
            </a:r>
          </a:p>
          <a:p>
            <a:pPr lvl="1" eaLnBrk="1" hangingPunct="1">
              <a:lnSpc>
                <a:spcPct val="90000"/>
              </a:lnSpc>
            </a:pPr>
            <a:r>
              <a:rPr lang="en-US" sz="2400" smtClean="0"/>
              <a:t>Virtual functions</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Events</a:t>
            </a:r>
          </a:p>
        </p:txBody>
      </p:sp>
      <p:sp>
        <p:nvSpPr>
          <p:cNvPr id="32771"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Use CLR event-delegate model</a:t>
            </a:r>
          </a:p>
          <a:p>
            <a:pPr lvl="1" eaLnBrk="1" hangingPunct="1"/>
            <a:endParaRPr lang="en-US" smtClean="0"/>
          </a:p>
          <a:p>
            <a:pPr eaLnBrk="1" hangingPunct="1"/>
            <a:endParaRPr lang="en-US" smtClean="0"/>
          </a:p>
          <a:p>
            <a:pPr eaLnBrk="1" hangingPunct="1"/>
            <a:endParaRPr lang="en-US" smtClean="0"/>
          </a:p>
          <a:p>
            <a:pPr eaLnBrk="1" hangingPunct="1"/>
            <a:r>
              <a:rPr lang="en-US" smtClean="0"/>
              <a:t>Delegate may be assigned in XAML or code</a:t>
            </a:r>
          </a:p>
        </p:txBody>
      </p:sp>
      <p:sp>
        <p:nvSpPr>
          <p:cNvPr id="32772" name="Text Box 4"/>
          <p:cNvSpPr txBox="1">
            <a:spLocks noChangeArrowheads="1"/>
          </p:cNvSpPr>
          <p:nvPr/>
        </p:nvSpPr>
        <p:spPr bwMode="auto">
          <a:xfrm>
            <a:off x="685800" y="2667000"/>
            <a:ext cx="5688013" cy="366713"/>
          </a:xfrm>
          <a:prstGeom prst="rect">
            <a:avLst/>
          </a:prstGeom>
          <a:solidFill>
            <a:srgbClr val="FFFF00"/>
          </a:solidFill>
          <a:ln w="9525" algn="ctr">
            <a:noFill/>
            <a:miter lim="800000"/>
            <a:headEnd/>
            <a:tailEnd/>
          </a:ln>
        </p:spPr>
        <p:txBody>
          <a:bodyPr wrap="none">
            <a:spAutoFit/>
          </a:bodyPr>
          <a:lstStyle/>
          <a:p>
            <a:r>
              <a:rPr lang="en-US" b="1">
                <a:solidFill>
                  <a:schemeClr val="bg2"/>
                </a:solidFill>
                <a:latin typeface="Tahoma" pitchFamily="34" charset="0"/>
              </a:rPr>
              <a:t>&lt;Button Click="b1SetColor"&gt;button&lt;/Button&gt;</a:t>
            </a:r>
            <a:endParaRPr lang="en-US">
              <a:latin typeface="Corbel" pitchFamily="34" charset="0"/>
            </a:endParaRPr>
          </a:p>
        </p:txBody>
      </p:sp>
      <p:sp>
        <p:nvSpPr>
          <p:cNvPr id="32773" name="Text Box 5"/>
          <p:cNvSpPr txBox="1">
            <a:spLocks noChangeArrowheads="1"/>
          </p:cNvSpPr>
          <p:nvPr/>
        </p:nvSpPr>
        <p:spPr bwMode="auto">
          <a:xfrm>
            <a:off x="685800" y="3200400"/>
            <a:ext cx="6550025" cy="915988"/>
          </a:xfrm>
          <a:prstGeom prst="rect">
            <a:avLst/>
          </a:prstGeom>
          <a:solidFill>
            <a:srgbClr val="FFFF00"/>
          </a:solidFill>
          <a:ln w="9525" algn="ctr">
            <a:noFill/>
            <a:miter lim="800000"/>
            <a:headEnd/>
            <a:tailEnd/>
          </a:ln>
        </p:spPr>
        <p:txBody>
          <a:bodyPr wrap="none">
            <a:spAutoFit/>
          </a:bodyPr>
          <a:lstStyle/>
          <a:p>
            <a:r>
              <a:rPr lang="en-US">
                <a:latin typeface="Tahoma" pitchFamily="34" charset="0"/>
              </a:rPr>
              <a:t> </a:t>
            </a:r>
            <a:r>
              <a:rPr lang="en-US" b="1">
                <a:solidFill>
                  <a:schemeClr val="bg2"/>
                </a:solidFill>
                <a:latin typeface="Tahoma" pitchFamily="34" charset="0"/>
              </a:rPr>
              <a:t>void b1SetColor(object sender, RoutedEventArgs args)</a:t>
            </a:r>
            <a:endParaRPr lang="en-US">
              <a:latin typeface="Corbel" pitchFamily="34" charset="0"/>
            </a:endParaRPr>
          </a:p>
          <a:p>
            <a:r>
              <a:rPr lang="en-US" b="1">
                <a:solidFill>
                  <a:schemeClr val="bg2"/>
                </a:solidFill>
                <a:latin typeface="Tahoma" pitchFamily="34" charset="0"/>
              </a:rPr>
              <a:t>  {</a:t>
            </a:r>
          </a:p>
          <a:p>
            <a:r>
              <a:rPr lang="en-US" b="1">
                <a:solidFill>
                  <a:schemeClr val="bg2"/>
                </a:solidFill>
                <a:latin typeface="Tahoma" pitchFamily="34" charset="0"/>
              </a:rPr>
              <a:t>    //logic to handle the Click event</a:t>
            </a:r>
          </a:p>
        </p:txBody>
      </p:sp>
      <p:sp>
        <p:nvSpPr>
          <p:cNvPr id="32774" name="Text Box 6"/>
          <p:cNvSpPr txBox="1">
            <a:spLocks noChangeArrowheads="1"/>
          </p:cNvSpPr>
          <p:nvPr/>
        </p:nvSpPr>
        <p:spPr bwMode="auto">
          <a:xfrm>
            <a:off x="838200" y="4843463"/>
            <a:ext cx="6269038" cy="2014537"/>
          </a:xfrm>
          <a:prstGeom prst="rect">
            <a:avLst/>
          </a:prstGeom>
          <a:solidFill>
            <a:srgbClr val="FFFF00"/>
          </a:solidFill>
          <a:ln w="9525" algn="ctr">
            <a:noFill/>
            <a:miter lim="800000"/>
            <a:headEnd/>
            <a:tailEnd/>
          </a:ln>
        </p:spPr>
        <p:txBody>
          <a:bodyPr wrap="none">
            <a:spAutoFit/>
          </a:bodyPr>
          <a:lstStyle/>
          <a:p>
            <a:r>
              <a:rPr lang="en-US" b="1">
                <a:solidFill>
                  <a:schemeClr val="bg1"/>
                </a:solidFill>
                <a:latin typeface="Tahoma" pitchFamily="34" charset="0"/>
              </a:rPr>
              <a:t>void MakeButton2()</a:t>
            </a:r>
            <a:endParaRPr lang="en-US">
              <a:latin typeface="Corbel" pitchFamily="34" charset="0"/>
            </a:endParaRPr>
          </a:p>
          <a:p>
            <a:r>
              <a:rPr lang="en-US" b="1">
                <a:solidFill>
                  <a:schemeClr val="bg1"/>
                </a:solidFill>
                <a:latin typeface="Tahoma" pitchFamily="34" charset="0"/>
              </a:rPr>
              <a:t>{</a:t>
            </a:r>
          </a:p>
          <a:p>
            <a:r>
              <a:rPr lang="en-US" b="1">
                <a:solidFill>
                  <a:schemeClr val="bg1"/>
                </a:solidFill>
                <a:latin typeface="Tahoma" pitchFamily="34" charset="0"/>
              </a:rPr>
              <a:t>  Button b2 = new Button();</a:t>
            </a:r>
          </a:p>
          <a:p>
            <a:r>
              <a:rPr lang="en-US" b="1">
                <a:solidFill>
                  <a:schemeClr val="bg1"/>
                </a:solidFill>
                <a:latin typeface="Tahoma" pitchFamily="34" charset="0"/>
              </a:rPr>
              <a:t>  b2.Click += new RoutedEventHandler(Onb2Click2);</a:t>
            </a:r>
          </a:p>
          <a:p>
            <a:r>
              <a:rPr lang="en-US" b="1">
                <a:solidFill>
                  <a:schemeClr val="bg1"/>
                </a:solidFill>
                <a:latin typeface="Tahoma" pitchFamily="34" charset="0"/>
              </a:rPr>
              <a:t>}</a:t>
            </a:r>
          </a:p>
          <a:p>
            <a:r>
              <a:rPr lang="en-US" b="1">
                <a:solidFill>
                  <a:schemeClr val="bg1"/>
                </a:solidFill>
                <a:latin typeface="Tahoma" pitchFamily="34" charset="0"/>
              </a:rPr>
              <a:t>void Onb2Click2(object sender, RoutedEventArgs e)</a:t>
            </a:r>
          </a:p>
          <a:p>
            <a:r>
              <a:rPr lang="en-US" b="1">
                <a:solidFill>
                  <a:schemeClr val="bg1"/>
                </a:solidFill>
                <a:latin typeface="Tahoma" pitchFamily="34" charset="0"/>
              </a:rPr>
              <a:t>{</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Event propagation</a:t>
            </a:r>
          </a:p>
        </p:txBody>
      </p:sp>
      <p:sp>
        <p:nvSpPr>
          <p:cNvPr id="33795" name="Rectangle 3"/>
          <p:cNvSpPr>
            <a:spLocks noGrp="1" noChangeArrowheads="1"/>
          </p:cNvSpPr>
          <p:nvPr>
            <p:ph type="body" idx="1"/>
          </p:nvPr>
        </p:nvSpPr>
        <p:spPr bwMode="auto">
          <a:xfrm>
            <a:off x="457200" y="2179638"/>
            <a:ext cx="4495800" cy="4114800"/>
          </a:xfrm>
        </p:spPr>
        <p:txBody>
          <a:bodyPr wrap="square" tIns="45720" rIns="91440" bIns="45720" numCol="1" anchor="t" anchorCtr="0" compatLnSpc="1">
            <a:prstTxWarp prst="textNoShape">
              <a:avLst/>
            </a:prstTxWarp>
          </a:bodyPr>
          <a:lstStyle/>
          <a:p>
            <a:pPr eaLnBrk="1" hangingPunct="1">
              <a:lnSpc>
                <a:spcPct val="80000"/>
              </a:lnSpc>
            </a:pPr>
            <a:r>
              <a:rPr lang="en-US" sz="2000" smtClean="0"/>
              <a:t>Bubbled: handled by parent object</a:t>
            </a:r>
            <a:endParaRPr lang="en-US" smtClean="0"/>
          </a:p>
          <a:p>
            <a:pPr lvl="1" eaLnBrk="1" hangingPunct="1">
              <a:lnSpc>
                <a:spcPct val="80000"/>
              </a:lnSpc>
            </a:pPr>
            <a:r>
              <a:rPr lang="en-US" sz="1800" smtClean="0"/>
              <a:t>E.g. MouseDown</a:t>
            </a:r>
          </a:p>
          <a:p>
            <a:pPr eaLnBrk="1" hangingPunct="1">
              <a:lnSpc>
                <a:spcPct val="80000"/>
              </a:lnSpc>
            </a:pPr>
            <a:r>
              <a:rPr lang="en-US" sz="2000" smtClean="0"/>
              <a:t>Tunneled: handled by a child object</a:t>
            </a:r>
          </a:p>
          <a:p>
            <a:pPr lvl="1" eaLnBrk="1" hangingPunct="1">
              <a:lnSpc>
                <a:spcPct val="80000"/>
              </a:lnSpc>
            </a:pPr>
            <a:r>
              <a:rPr lang="en-US" sz="1800" smtClean="0"/>
              <a:t>E.g. PreviewMouseDown</a:t>
            </a:r>
          </a:p>
          <a:p>
            <a:pPr eaLnBrk="1" hangingPunct="1">
              <a:lnSpc>
                <a:spcPct val="80000"/>
              </a:lnSpc>
            </a:pPr>
            <a:r>
              <a:rPr lang="en-US" sz="2000" smtClean="0"/>
              <a:t>Direct</a:t>
            </a:r>
          </a:p>
          <a:p>
            <a:pPr lvl="1" eaLnBrk="1" hangingPunct="1">
              <a:lnSpc>
                <a:spcPct val="80000"/>
              </a:lnSpc>
            </a:pPr>
            <a:r>
              <a:rPr lang="en-US" sz="1800" smtClean="0"/>
              <a:t>E.g. [Preview]MouseLeftButtonDown</a:t>
            </a:r>
          </a:p>
          <a:p>
            <a:pPr eaLnBrk="1" hangingPunct="1">
              <a:lnSpc>
                <a:spcPct val="80000"/>
              </a:lnSpc>
            </a:pPr>
            <a:r>
              <a:rPr lang="en-US" sz="2000" smtClean="0"/>
              <a:t>Use event’s Handled property to stop further processing</a:t>
            </a:r>
          </a:p>
        </p:txBody>
      </p:sp>
      <p:pic>
        <p:nvPicPr>
          <p:cNvPr id="33796" name="Picture 4"/>
          <p:cNvPicPr>
            <a:picLocks noChangeAspect="1" noChangeArrowheads="1"/>
          </p:cNvPicPr>
          <p:nvPr/>
        </p:nvPicPr>
        <p:blipFill>
          <a:blip r:embed="rId3" cstate="print"/>
          <a:srcRect/>
          <a:stretch>
            <a:fillRect/>
          </a:stretch>
        </p:blipFill>
        <p:spPr bwMode="auto">
          <a:xfrm>
            <a:off x="4953000" y="2133600"/>
            <a:ext cx="3990975" cy="3406775"/>
          </a:xfrm>
          <a:prstGeom prst="rect">
            <a:avLst/>
          </a:prstGeom>
          <a:noFill/>
          <a:ln w="9525" algn="ctr">
            <a:noFill/>
            <a:miter lim="800000"/>
            <a:headEnd/>
            <a:tailEnd/>
          </a:ln>
        </p:spPr>
      </p:pic>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Commands</a:t>
            </a:r>
            <a:endParaRPr lang="en-US" dirty="0">
              <a:solidFill>
                <a:schemeClr val="tx2">
                  <a:tint val="100000"/>
                  <a:satMod val="250000"/>
                </a:schemeClr>
              </a:solidFill>
            </a:endParaRPr>
          </a:p>
        </p:txBody>
      </p:sp>
      <p:sp>
        <p:nvSpPr>
          <p:cNvPr id="34819" name="Text Placeholder 2"/>
          <p:cNvSpPr>
            <a:spLocks noGrp="1"/>
          </p:cNvSpPr>
          <p:nvPr>
            <p:ph type="body" idx="1"/>
          </p:nvPr>
        </p:nvSpPr>
        <p:spPr bwMode="auto">
          <a:xfrm>
            <a:off x="304800" y="2179638"/>
            <a:ext cx="8686800" cy="4114800"/>
          </a:xfrm>
        </p:spPr>
        <p:txBody>
          <a:bodyPr wrap="square" tIns="45720" rIns="91440" bIns="45720" numCol="1" anchor="t" anchorCtr="0" compatLnSpc="1">
            <a:prstTxWarp prst="textNoShape">
              <a:avLst/>
            </a:prstTxWarp>
          </a:bodyPr>
          <a:lstStyle/>
          <a:p>
            <a:pPr eaLnBrk="1" hangingPunct="1"/>
            <a:r>
              <a:rPr lang="en-US" smtClean="0"/>
              <a:t>UI – implementation indirection</a:t>
            </a:r>
          </a:p>
          <a:p>
            <a:pPr eaLnBrk="1" hangingPunct="1"/>
            <a:r>
              <a:rPr lang="en-US" smtClean="0"/>
              <a:t>Many UI elements can access same implementation</a:t>
            </a:r>
          </a:p>
          <a:p>
            <a:pPr lvl="1" eaLnBrk="1" hangingPunct="1"/>
            <a:r>
              <a:rPr lang="en-US" smtClean="0"/>
              <a:t>E.g. button, menu, keyboard, etc.</a:t>
            </a:r>
          </a:p>
          <a:p>
            <a:pPr eaLnBrk="1" hangingPunct="1"/>
            <a:r>
              <a:rPr lang="en-US" smtClean="0"/>
              <a:t>Context-based implementation</a:t>
            </a:r>
          </a:p>
          <a:p>
            <a:pPr lvl="1" eaLnBrk="1" hangingPunct="1"/>
            <a:r>
              <a:rPr lang="en-US" smtClean="0"/>
              <a:t>E.g. clipboard commands for text and image</a:t>
            </a:r>
          </a:p>
          <a:p>
            <a:pPr eaLnBrk="1" hangingPunct="1"/>
            <a:r>
              <a:rPr lang="en-US" smtClean="0"/>
              <a:t>With data binding allows presenters to be view-neutral</a:t>
            </a:r>
          </a:p>
          <a:p>
            <a:pPr eaLnBrk="1" hangingPunct="1"/>
            <a:endParaRPr lang="en-US"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WPF at a glance</a:t>
            </a:r>
            <a:endParaRPr lang="en-US" dirty="0">
              <a:solidFill>
                <a:schemeClr val="tx2">
                  <a:tint val="100000"/>
                  <a:satMod val="250000"/>
                </a:schemeClr>
              </a:solidFill>
            </a:endParaRPr>
          </a:p>
        </p:txBody>
      </p:sp>
      <p:sp>
        <p:nvSpPr>
          <p:cNvPr id="3" name="Content Placeholder 2"/>
          <p:cNvSpPr>
            <a:spLocks noGrp="1"/>
          </p:cNvSpPr>
          <p:nvPr>
            <p:ph idx="1"/>
          </p:nvPr>
        </p:nvSpPr>
        <p:spPr/>
        <p:txBody>
          <a:bodyPr>
            <a:normAutofit fontScale="77500" lnSpcReduction="20000"/>
          </a:bodyPr>
          <a:lstStyle/>
          <a:p>
            <a:pPr marL="320040" indent="-320040" eaLnBrk="1" fontAlgn="auto" hangingPunct="1">
              <a:spcAft>
                <a:spcPts val="0"/>
              </a:spcAft>
              <a:buFont typeface="Wingdings 2"/>
              <a:buChar char=""/>
              <a:defRPr/>
            </a:pPr>
            <a:r>
              <a:rPr lang="en-US" dirty="0" smtClean="0"/>
              <a:t>Consumers</a:t>
            </a:r>
          </a:p>
          <a:p>
            <a:pPr marL="630936" lvl="1" indent="-274320" eaLnBrk="1" fontAlgn="auto" hangingPunct="1">
              <a:spcAft>
                <a:spcPts val="0"/>
              </a:spcAft>
              <a:buFont typeface="Wingdings 2"/>
              <a:buChar char=""/>
              <a:defRPr/>
            </a:pPr>
            <a:r>
              <a:rPr lang="en-US" dirty="0" smtClean="0"/>
              <a:t>Unified view of all UI</a:t>
            </a:r>
          </a:p>
          <a:p>
            <a:pPr marL="630936" lvl="1" indent="-274320" eaLnBrk="1" fontAlgn="auto" hangingPunct="1">
              <a:spcAft>
                <a:spcPts val="0"/>
              </a:spcAft>
              <a:buFont typeface="Wingdings 2"/>
              <a:buChar char=""/>
              <a:defRPr/>
            </a:pPr>
            <a:r>
              <a:rPr lang="en-US" dirty="0" smtClean="0"/>
              <a:t>Variety of layout and navigation modes</a:t>
            </a:r>
          </a:p>
          <a:p>
            <a:pPr marL="630936" lvl="1" indent="-274320" eaLnBrk="1" fontAlgn="auto" hangingPunct="1">
              <a:spcAft>
                <a:spcPts val="0"/>
              </a:spcAft>
              <a:buFont typeface="Wingdings 2"/>
              <a:buChar char=""/>
              <a:defRPr/>
            </a:pPr>
            <a:r>
              <a:rPr lang="en-US" dirty="0" smtClean="0"/>
              <a:t>Deployment options</a:t>
            </a:r>
          </a:p>
          <a:p>
            <a:pPr marL="320040" indent="-320040" eaLnBrk="1" fontAlgn="auto" hangingPunct="1">
              <a:spcAft>
                <a:spcPts val="0"/>
              </a:spcAft>
              <a:buFont typeface="Wingdings 2"/>
              <a:buChar char=""/>
              <a:defRPr/>
            </a:pPr>
            <a:r>
              <a:rPr lang="en-US" dirty="0" smtClean="0"/>
              <a:t>Infrastructure</a:t>
            </a:r>
          </a:p>
          <a:p>
            <a:pPr marL="630936" lvl="1" indent="-274320" eaLnBrk="1" fontAlgn="auto" hangingPunct="1">
              <a:spcAft>
                <a:spcPts val="0"/>
              </a:spcAft>
              <a:buFont typeface="Wingdings 2"/>
              <a:buChar char=""/>
              <a:defRPr/>
            </a:pPr>
            <a:r>
              <a:rPr lang="en-US" dirty="0" smtClean="0"/>
              <a:t>Full use of hardware graphics capability</a:t>
            </a:r>
          </a:p>
          <a:p>
            <a:pPr marL="630936" lvl="1" indent="-274320" eaLnBrk="1" fontAlgn="auto" hangingPunct="1">
              <a:spcAft>
                <a:spcPts val="0"/>
              </a:spcAft>
              <a:buFont typeface="Wingdings 2"/>
              <a:buChar char=""/>
              <a:defRPr/>
            </a:pPr>
            <a:r>
              <a:rPr lang="en-US" dirty="0" smtClean="0"/>
              <a:t>DirectX, vector- rather than pixel-based</a:t>
            </a:r>
          </a:p>
          <a:p>
            <a:pPr marL="630936" lvl="1" indent="-274320" eaLnBrk="1" fontAlgn="auto" hangingPunct="1">
              <a:spcAft>
                <a:spcPts val="0"/>
              </a:spcAft>
              <a:buFont typeface="Wingdings 2"/>
              <a:buChar char=""/>
              <a:defRPr/>
            </a:pPr>
            <a:r>
              <a:rPr lang="en-US" dirty="0" smtClean="0"/>
              <a:t>Future oriented</a:t>
            </a:r>
          </a:p>
          <a:p>
            <a:pPr marL="320040" indent="-320040" eaLnBrk="1" fontAlgn="auto" hangingPunct="1">
              <a:spcAft>
                <a:spcPts val="0"/>
              </a:spcAft>
              <a:buFont typeface="Wingdings 2"/>
              <a:buChar char=""/>
              <a:defRPr/>
            </a:pPr>
            <a:r>
              <a:rPr lang="en-US" dirty="0" smtClean="0"/>
              <a:t>Developers</a:t>
            </a:r>
          </a:p>
          <a:p>
            <a:pPr marL="630936" lvl="1" indent="-274320" eaLnBrk="1" fontAlgn="auto" hangingPunct="1">
              <a:spcAft>
                <a:spcPts val="0"/>
              </a:spcAft>
              <a:buFont typeface="Wingdings 2"/>
              <a:buChar char=""/>
              <a:defRPr/>
            </a:pPr>
            <a:r>
              <a:rPr lang="en-US" dirty="0" smtClean="0"/>
              <a:t>Declarative and event based</a:t>
            </a:r>
          </a:p>
          <a:p>
            <a:pPr marL="630936" lvl="1" indent="-274320" eaLnBrk="1" fontAlgn="auto" hangingPunct="1">
              <a:spcAft>
                <a:spcPts val="0"/>
              </a:spcAft>
              <a:buFont typeface="Wingdings 2"/>
              <a:buChar char=""/>
              <a:defRPr/>
            </a:pPr>
            <a:r>
              <a:rPr lang="en-US" dirty="0" smtClean="0"/>
              <a:t>Different tools for different roles</a:t>
            </a:r>
          </a:p>
          <a:p>
            <a:pPr marL="630936" lvl="1" indent="-274320" eaLnBrk="1" fontAlgn="auto" hangingPunct="1">
              <a:spcAft>
                <a:spcPts val="0"/>
              </a:spcAft>
              <a:buFont typeface="Wingdings 2"/>
              <a:buChar char=""/>
              <a:defRPr/>
            </a:pPr>
            <a:r>
              <a:rPr lang="en-US" dirty="0" smtClean="0"/>
              <a:t>Highly customizable</a:t>
            </a:r>
          </a:p>
          <a:p>
            <a:pPr marL="320040" indent="-320040"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ightning Bolt 17"/>
          <p:cNvSpPr/>
          <p:nvPr/>
        </p:nvSpPr>
        <p:spPr>
          <a:xfrm rot="7731035">
            <a:off x="6113463" y="3375025"/>
            <a:ext cx="685800" cy="21336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Command pattern</a:t>
            </a:r>
            <a:endParaRPr lang="en-US" dirty="0">
              <a:solidFill>
                <a:schemeClr val="tx2">
                  <a:tint val="100000"/>
                  <a:satMod val="250000"/>
                </a:schemeClr>
              </a:solidFill>
            </a:endParaRPr>
          </a:p>
        </p:txBody>
      </p:sp>
      <p:sp>
        <p:nvSpPr>
          <p:cNvPr id="4" name="Rounded Rectangle 3"/>
          <p:cNvSpPr/>
          <p:nvPr/>
        </p:nvSpPr>
        <p:spPr>
          <a:xfrm>
            <a:off x="3200400" y="2819400"/>
            <a:ext cx="236220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err="1"/>
              <a:t>ICommand</a:t>
            </a:r>
            <a:r>
              <a:rPr lang="en-US" dirty="0"/>
              <a:t> </a:t>
            </a:r>
          </a:p>
          <a:p>
            <a:pPr algn="ctr" fontAlgn="auto">
              <a:spcBef>
                <a:spcPts val="0"/>
              </a:spcBef>
              <a:spcAft>
                <a:spcPts val="0"/>
              </a:spcAft>
              <a:defRPr/>
            </a:pPr>
            <a:r>
              <a:rPr lang="en-US" dirty="0"/>
              <a:t>e.g. </a:t>
            </a:r>
            <a:r>
              <a:rPr lang="en-US" dirty="0" err="1"/>
              <a:t>RoutedUICommand</a:t>
            </a:r>
            <a:endParaRPr lang="en-US" dirty="0"/>
          </a:p>
        </p:txBody>
      </p:sp>
      <p:sp>
        <p:nvSpPr>
          <p:cNvPr id="5" name="Lightning Bolt 4"/>
          <p:cNvSpPr/>
          <p:nvPr/>
        </p:nvSpPr>
        <p:spPr>
          <a:xfrm rot="3884378">
            <a:off x="5949950" y="2060575"/>
            <a:ext cx="685800" cy="21336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5846" name="Group 7"/>
          <p:cNvGrpSpPr>
            <a:grpSpLocks/>
          </p:cNvGrpSpPr>
          <p:nvPr/>
        </p:nvGrpSpPr>
        <p:grpSpPr bwMode="auto">
          <a:xfrm>
            <a:off x="2209800" y="3429000"/>
            <a:ext cx="990600" cy="457200"/>
            <a:chOff x="2209800" y="3429000"/>
            <a:chExt cx="990600" cy="457200"/>
          </a:xfrm>
        </p:grpSpPr>
        <p:sp>
          <p:nvSpPr>
            <p:cNvPr id="6" name="Rectangle 5"/>
            <p:cNvSpPr/>
            <p:nvPr/>
          </p:nvSpPr>
          <p:spPr>
            <a:xfrm>
              <a:off x="2514600" y="3581400"/>
              <a:ext cx="685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2209800" y="3429000"/>
              <a:ext cx="381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5847" name="TextBox 8"/>
          <p:cNvSpPr txBox="1">
            <a:spLocks noChangeArrowheads="1"/>
          </p:cNvSpPr>
          <p:nvPr/>
        </p:nvSpPr>
        <p:spPr bwMode="auto">
          <a:xfrm>
            <a:off x="2286000" y="3124200"/>
            <a:ext cx="949325" cy="369888"/>
          </a:xfrm>
          <a:prstGeom prst="rect">
            <a:avLst/>
          </a:prstGeom>
          <a:noFill/>
          <a:ln w="9525">
            <a:noFill/>
            <a:miter lim="800000"/>
            <a:headEnd/>
            <a:tailEnd/>
          </a:ln>
        </p:spPr>
        <p:txBody>
          <a:bodyPr wrap="none">
            <a:spAutoFit/>
          </a:bodyPr>
          <a:lstStyle/>
          <a:p>
            <a:r>
              <a:rPr lang="en-US">
                <a:latin typeface="Corbel" pitchFamily="34" charset="0"/>
              </a:rPr>
              <a:t>Execute</a:t>
            </a:r>
          </a:p>
        </p:txBody>
      </p:sp>
      <p:grpSp>
        <p:nvGrpSpPr>
          <p:cNvPr id="35848" name="Group 9"/>
          <p:cNvGrpSpPr>
            <a:grpSpLocks/>
          </p:cNvGrpSpPr>
          <p:nvPr/>
        </p:nvGrpSpPr>
        <p:grpSpPr bwMode="auto">
          <a:xfrm>
            <a:off x="2209800" y="4267200"/>
            <a:ext cx="990600" cy="457200"/>
            <a:chOff x="2209800" y="3429000"/>
            <a:chExt cx="990600" cy="457200"/>
          </a:xfrm>
        </p:grpSpPr>
        <p:sp>
          <p:nvSpPr>
            <p:cNvPr id="11" name="Rectangle 10"/>
            <p:cNvSpPr/>
            <p:nvPr/>
          </p:nvSpPr>
          <p:spPr>
            <a:xfrm>
              <a:off x="2514600" y="3581400"/>
              <a:ext cx="685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2209800" y="3429000"/>
              <a:ext cx="3810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5849" name="TextBox 12"/>
          <p:cNvSpPr txBox="1">
            <a:spLocks noChangeArrowheads="1"/>
          </p:cNvSpPr>
          <p:nvPr/>
        </p:nvSpPr>
        <p:spPr bwMode="auto">
          <a:xfrm>
            <a:off x="2057400" y="3962400"/>
            <a:ext cx="1320800" cy="369888"/>
          </a:xfrm>
          <a:prstGeom prst="rect">
            <a:avLst/>
          </a:prstGeom>
          <a:noFill/>
          <a:ln w="9525">
            <a:noFill/>
            <a:miter lim="800000"/>
            <a:headEnd/>
            <a:tailEnd/>
          </a:ln>
        </p:spPr>
        <p:txBody>
          <a:bodyPr wrap="none">
            <a:spAutoFit/>
          </a:bodyPr>
          <a:lstStyle/>
          <a:p>
            <a:r>
              <a:rPr lang="en-US">
                <a:latin typeface="Corbel" pitchFamily="34" charset="0"/>
              </a:rPr>
              <a:t>CanExecute</a:t>
            </a:r>
          </a:p>
        </p:txBody>
      </p:sp>
      <p:sp>
        <p:nvSpPr>
          <p:cNvPr id="14" name="Rounded Rectangle 13"/>
          <p:cNvSpPr/>
          <p:nvPr/>
        </p:nvSpPr>
        <p:spPr>
          <a:xfrm>
            <a:off x="304800" y="3352800"/>
            <a:ext cx="1371600" cy="2057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ounded Rectangle 14"/>
          <p:cNvSpPr/>
          <p:nvPr/>
        </p:nvSpPr>
        <p:spPr>
          <a:xfrm>
            <a:off x="533400" y="3048000"/>
            <a:ext cx="1371600" cy="2057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UI element</a:t>
            </a:r>
            <a:endParaRPr lang="en-US" dirty="0"/>
          </a:p>
        </p:txBody>
      </p:sp>
      <p:sp>
        <p:nvSpPr>
          <p:cNvPr id="16" name="Rounded Rectangle 15"/>
          <p:cNvSpPr/>
          <p:nvPr/>
        </p:nvSpPr>
        <p:spPr>
          <a:xfrm>
            <a:off x="7010400" y="1676400"/>
            <a:ext cx="1600200" cy="2133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Execution logic</a:t>
            </a:r>
            <a:endParaRPr lang="en-US" dirty="0"/>
          </a:p>
        </p:txBody>
      </p:sp>
      <p:sp>
        <p:nvSpPr>
          <p:cNvPr id="17" name="Rounded Rectangle 16"/>
          <p:cNvSpPr/>
          <p:nvPr/>
        </p:nvSpPr>
        <p:spPr>
          <a:xfrm>
            <a:off x="7086600" y="4114800"/>
            <a:ext cx="1600200" cy="2133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Execution logic</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fill="hold"/>
                                        <p:tgtEl>
                                          <p:spTgt spid="17"/>
                                        </p:tgtEl>
                                        <p:attrNameLst>
                                          <p:attrName>ppt_x</p:attrName>
                                        </p:attrNameLst>
                                      </p:cBhvr>
                                      <p:tavLst>
                                        <p:tav tm="0">
                                          <p:val>
                                            <p:strVal val="1+#ppt_w/2"/>
                                          </p:val>
                                        </p:tav>
                                        <p:tav tm="100000">
                                          <p:val>
                                            <p:strVal val="#ppt_x"/>
                                          </p:val>
                                        </p:tav>
                                      </p:tavLst>
                                    </p:anim>
                                    <p:anim calcmode="lin" valueType="num">
                                      <p:cBhvr additive="base">
                                        <p:cTn id="8"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xit" presetSubtype="10" fill="hold" grpId="0" nodeType="clickEffect">
                                  <p:stCondLst>
                                    <p:cond delay="0"/>
                                  </p:stCondLst>
                                  <p:childTnLst>
                                    <p:animEffect transition="out" filter="blinds(horizontal)">
                                      <p:cBhvr>
                                        <p:cTn id="12" dur="500"/>
                                        <p:tgtEl>
                                          <p:spTgt spid="5"/>
                                        </p:tgtEl>
                                      </p:cBhvr>
                                    </p:animEffect>
                                    <p:set>
                                      <p:cBhvr>
                                        <p:cTn id="13" dur="1" fill="hold">
                                          <p:stCondLst>
                                            <p:cond delay="499"/>
                                          </p:stCondLst>
                                        </p:cTn>
                                        <p:tgtEl>
                                          <p:spTgt spid="5"/>
                                        </p:tgtEl>
                                        <p:attrNameLst>
                                          <p:attrName>style.visibility</p:attrName>
                                        </p:attrNameLst>
                                      </p:cBhvr>
                                      <p:to>
                                        <p:strVal val="hidden"/>
                                      </p:to>
                                    </p:set>
                                  </p:childTnLst>
                                </p:cTn>
                              </p:par>
                              <p:par>
                                <p:cTn id="14" presetID="3" presetClass="entr" presetSubtype="1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linds(horizontal)">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 grpId="0" animBg="1"/>
      <p:bldP spid="1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Implementing commands</a:t>
            </a:r>
            <a:endParaRPr lang="en-US" dirty="0">
              <a:solidFill>
                <a:schemeClr val="tx2">
                  <a:tint val="100000"/>
                  <a:satMod val="250000"/>
                </a:schemeClr>
              </a:solidFill>
            </a:endParaRPr>
          </a:p>
        </p:txBody>
      </p:sp>
      <p:sp>
        <p:nvSpPr>
          <p:cNvPr id="3" name="Text Placeholder 2"/>
          <p:cNvSpPr>
            <a:spLocks noGrp="1"/>
          </p:cNvSpPr>
          <p:nvPr>
            <p:ph type="body" idx="1"/>
          </p:nvPr>
        </p:nvSpPr>
        <p:spPr>
          <a:xfrm>
            <a:off x="457200" y="2179638"/>
            <a:ext cx="8382000" cy="4114800"/>
          </a:xfrm>
        </p:spPr>
        <p:txBody>
          <a:bodyPr>
            <a:normAutofit fontScale="92500"/>
          </a:bodyPr>
          <a:lstStyle/>
          <a:p>
            <a:pPr marL="320040" indent="-320040" eaLnBrk="1" fontAlgn="auto" hangingPunct="1">
              <a:spcAft>
                <a:spcPts val="0"/>
              </a:spcAft>
              <a:buFont typeface="Wingdings 2"/>
              <a:buChar char=""/>
              <a:defRPr/>
            </a:pPr>
            <a:r>
              <a:rPr lang="en-US" dirty="0" smtClean="0"/>
              <a:t>Derive from </a:t>
            </a:r>
            <a:r>
              <a:rPr lang="en-US" dirty="0" err="1" smtClean="0"/>
              <a:t>ICommand</a:t>
            </a:r>
            <a:r>
              <a:rPr lang="en-US" dirty="0" smtClean="0"/>
              <a:t> or use </a:t>
            </a:r>
            <a:r>
              <a:rPr lang="en-US" dirty="0" err="1" smtClean="0"/>
              <a:t>RoutedUICommand</a:t>
            </a:r>
            <a:endParaRPr lang="en-US" dirty="0" smtClean="0"/>
          </a:p>
          <a:p>
            <a:pPr marL="630936" lvl="1" indent="-274320" eaLnBrk="1" fontAlgn="auto" hangingPunct="1">
              <a:spcAft>
                <a:spcPts val="0"/>
              </a:spcAft>
              <a:buFont typeface="Wingdings 2"/>
              <a:buChar char=""/>
              <a:defRPr/>
            </a:pPr>
            <a:r>
              <a:rPr lang="en-US" dirty="0" smtClean="0"/>
              <a:t>Execute</a:t>
            </a:r>
          </a:p>
          <a:p>
            <a:pPr marL="630936" lvl="1" indent="-274320" eaLnBrk="1" fontAlgn="auto" hangingPunct="1">
              <a:spcAft>
                <a:spcPts val="0"/>
              </a:spcAft>
              <a:buFont typeface="Wingdings 2"/>
              <a:buChar char=""/>
              <a:defRPr/>
            </a:pPr>
            <a:r>
              <a:rPr lang="en-US" dirty="0" err="1" smtClean="0"/>
              <a:t>CanExecute</a:t>
            </a:r>
            <a:endParaRPr lang="en-US" dirty="0" smtClean="0"/>
          </a:p>
          <a:p>
            <a:pPr marL="630936" lvl="1" indent="-274320" eaLnBrk="1" fontAlgn="auto" hangingPunct="1">
              <a:spcAft>
                <a:spcPts val="0"/>
              </a:spcAft>
              <a:buFont typeface="Wingdings 2"/>
              <a:buChar char=""/>
              <a:defRPr/>
            </a:pPr>
            <a:r>
              <a:rPr lang="en-US" dirty="0" err="1" smtClean="0"/>
              <a:t>CanExecuteChanged</a:t>
            </a:r>
            <a:endParaRPr lang="en-US" dirty="0" smtClean="0"/>
          </a:p>
          <a:p>
            <a:pPr marL="320040" indent="-320040" eaLnBrk="1" fontAlgn="auto" hangingPunct="1">
              <a:spcAft>
                <a:spcPts val="0"/>
              </a:spcAft>
              <a:buFont typeface="Wingdings 2"/>
              <a:buChar char=""/>
              <a:defRPr/>
            </a:pPr>
            <a:r>
              <a:rPr lang="en-US" dirty="0" smtClean="0"/>
              <a:t>Built-in commands</a:t>
            </a:r>
          </a:p>
          <a:p>
            <a:pPr marL="630936" lvl="1" indent="-274320" eaLnBrk="1" fontAlgn="auto" hangingPunct="1">
              <a:spcAft>
                <a:spcPts val="0"/>
              </a:spcAft>
              <a:buFont typeface="Wingdings 2"/>
              <a:buChar char=""/>
              <a:defRPr/>
            </a:pPr>
            <a:r>
              <a:rPr lang="en-US" dirty="0" err="1" smtClean="0"/>
              <a:t>ApplicationCommands</a:t>
            </a:r>
            <a:r>
              <a:rPr lang="en-US" dirty="0" smtClean="0"/>
              <a:t> – Close, Copy, Cut, …</a:t>
            </a:r>
          </a:p>
          <a:p>
            <a:pPr marL="630936" lvl="1" indent="-274320" eaLnBrk="1" fontAlgn="auto" hangingPunct="1">
              <a:spcAft>
                <a:spcPts val="0"/>
              </a:spcAft>
              <a:buFont typeface="Wingdings 2"/>
              <a:buChar char=""/>
              <a:defRPr/>
            </a:pPr>
            <a:r>
              <a:rPr lang="en-US" dirty="0" err="1" smtClean="0"/>
              <a:t>ComponentCommands</a:t>
            </a:r>
            <a:r>
              <a:rPr lang="en-US" dirty="0" smtClean="0"/>
              <a:t> – </a:t>
            </a:r>
            <a:r>
              <a:rPr lang="en-US" dirty="0" err="1" smtClean="0"/>
              <a:t>MoveDown</a:t>
            </a:r>
            <a:r>
              <a:rPr lang="en-US" dirty="0" smtClean="0"/>
              <a:t>, </a:t>
            </a:r>
            <a:r>
              <a:rPr lang="en-US" dirty="0" err="1" smtClean="0"/>
              <a:t>PageUp</a:t>
            </a:r>
            <a:r>
              <a:rPr lang="en-US" dirty="0" smtClean="0"/>
              <a:t>, …</a:t>
            </a:r>
          </a:p>
          <a:p>
            <a:pPr marL="630936" lvl="1" indent="-274320" eaLnBrk="1" fontAlgn="auto" hangingPunct="1">
              <a:spcAft>
                <a:spcPts val="0"/>
              </a:spcAft>
              <a:buFont typeface="Wingdings 2"/>
              <a:buChar char=""/>
              <a:defRPr/>
            </a:pPr>
            <a:r>
              <a:rPr lang="en-US" dirty="0" err="1" smtClean="0"/>
              <a:t>MediaCommands</a:t>
            </a:r>
            <a:r>
              <a:rPr lang="en-US" dirty="0" smtClean="0"/>
              <a:t> – Play, Stop, …</a:t>
            </a:r>
          </a:p>
          <a:p>
            <a:pPr marL="630936" lvl="1" indent="-274320" eaLnBrk="1" fontAlgn="auto" hangingPunct="1">
              <a:spcAft>
                <a:spcPts val="0"/>
              </a:spcAft>
              <a:buFont typeface="Wingdings 2"/>
              <a:buChar char=""/>
              <a:defRPr/>
            </a:pPr>
            <a:r>
              <a:rPr lang="en-US" dirty="0" err="1" smtClean="0"/>
              <a:t>NavigationCommands</a:t>
            </a:r>
            <a:r>
              <a:rPr lang="en-US" dirty="0" smtClean="0"/>
              <a:t> – Back, Forward, …</a:t>
            </a:r>
          </a:p>
          <a:p>
            <a:pPr marL="320040" indent="-320040" eaLnBrk="1" fontAlgn="auto" hangingPunct="1">
              <a:spcAft>
                <a:spcPts val="0"/>
              </a:spcAft>
              <a:buFont typeface="Wingdings 2"/>
              <a:buChar char=""/>
              <a:defRPr/>
            </a:pPr>
            <a:endParaRPr lang="en-US" dirty="0" smtClean="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Text Handling</a:t>
            </a:r>
          </a:p>
        </p:txBody>
      </p:sp>
      <p:sp>
        <p:nvSpPr>
          <p:cNvPr id="29699" name="Rectangle 3"/>
          <p:cNvSpPr>
            <a:spLocks noGrp="1" noChangeArrowheads="1"/>
          </p:cNvSpPr>
          <p:nvPr>
            <p:ph type="body" idx="1"/>
          </p:nvPr>
        </p:nvSpPr>
        <p:spPr>
          <a:xfrm>
            <a:off x="457200" y="2179638"/>
            <a:ext cx="4953000" cy="4114800"/>
          </a:xfrm>
        </p:spPr>
        <p:txBody>
          <a:bodyPr>
            <a:normAutofit fontScale="85000" lnSpcReduction="10000"/>
          </a:bodyPr>
          <a:lstStyle/>
          <a:p>
            <a:pPr marL="320040" indent="-320040" eaLnBrk="1" fontAlgn="auto" hangingPunct="1">
              <a:lnSpc>
                <a:spcPct val="90000"/>
              </a:lnSpc>
              <a:spcAft>
                <a:spcPts val="0"/>
              </a:spcAft>
              <a:buFont typeface="Wingdings 2"/>
              <a:buChar char=""/>
              <a:defRPr/>
            </a:pPr>
            <a:r>
              <a:rPr lang="en-US" sz="2400" dirty="0"/>
              <a:t>Text rendering</a:t>
            </a:r>
            <a:endParaRPr lang="en-US" dirty="0"/>
          </a:p>
          <a:p>
            <a:pPr marL="630936" lvl="1" indent="-274320" eaLnBrk="1" fontAlgn="auto" hangingPunct="1">
              <a:lnSpc>
                <a:spcPct val="90000"/>
              </a:lnSpc>
              <a:spcAft>
                <a:spcPts val="0"/>
              </a:spcAft>
              <a:buFont typeface="Wingdings 2"/>
              <a:buChar char=""/>
              <a:defRPr/>
            </a:pPr>
            <a:r>
              <a:rPr lang="en-US" sz="2000" dirty="0" err="1"/>
              <a:t>ClearType</a:t>
            </a:r>
            <a:r>
              <a:rPr lang="en-US" sz="2000" dirty="0"/>
              <a:t> sub-pixel</a:t>
            </a:r>
          </a:p>
          <a:p>
            <a:pPr marL="630936" lvl="1" indent="-274320" eaLnBrk="1" fontAlgn="auto" hangingPunct="1">
              <a:lnSpc>
                <a:spcPct val="90000"/>
              </a:lnSpc>
              <a:spcAft>
                <a:spcPts val="0"/>
              </a:spcAft>
              <a:buFont typeface="Wingdings 2"/>
              <a:buChar char=""/>
              <a:defRPr/>
            </a:pPr>
            <a:r>
              <a:rPr lang="en-US" sz="2000" dirty="0"/>
              <a:t>Smooth text animation by char or glyph</a:t>
            </a:r>
          </a:p>
          <a:p>
            <a:pPr marL="320040" indent="-320040" eaLnBrk="1" fontAlgn="auto" hangingPunct="1">
              <a:lnSpc>
                <a:spcPct val="90000"/>
              </a:lnSpc>
              <a:spcAft>
                <a:spcPts val="0"/>
              </a:spcAft>
              <a:buFont typeface="Wingdings 2"/>
              <a:buChar char=""/>
              <a:defRPr/>
            </a:pPr>
            <a:r>
              <a:rPr lang="en-US" sz="2400" dirty="0"/>
              <a:t>Typography</a:t>
            </a:r>
          </a:p>
          <a:p>
            <a:pPr marL="630936" lvl="1" indent="-274320" eaLnBrk="1" fontAlgn="auto" hangingPunct="1">
              <a:lnSpc>
                <a:spcPct val="90000"/>
              </a:lnSpc>
              <a:spcAft>
                <a:spcPts val="0"/>
              </a:spcAft>
              <a:buFont typeface="Wingdings 2"/>
              <a:buChar char=""/>
              <a:defRPr/>
            </a:pPr>
            <a:r>
              <a:rPr lang="en-US" sz="2000" dirty="0" err="1"/>
              <a:t>OpenType</a:t>
            </a:r>
            <a:r>
              <a:rPr lang="en-US" sz="2000" dirty="0"/>
              <a:t> fonts with TrueType glyph definitions</a:t>
            </a:r>
          </a:p>
          <a:p>
            <a:pPr marL="630936" lvl="1" indent="-274320" eaLnBrk="1" fontAlgn="auto" hangingPunct="1">
              <a:lnSpc>
                <a:spcPct val="90000"/>
              </a:lnSpc>
              <a:spcAft>
                <a:spcPts val="0"/>
              </a:spcAft>
              <a:buFont typeface="Wingdings 2"/>
              <a:buChar char=""/>
              <a:defRPr/>
            </a:pPr>
            <a:r>
              <a:rPr lang="en-US" sz="2000" dirty="0"/>
              <a:t>Resolution independent layout and rendering</a:t>
            </a:r>
          </a:p>
          <a:p>
            <a:pPr marL="320040" indent="-320040" eaLnBrk="1" fontAlgn="auto" hangingPunct="1">
              <a:lnSpc>
                <a:spcPct val="90000"/>
              </a:lnSpc>
              <a:spcAft>
                <a:spcPts val="0"/>
              </a:spcAft>
              <a:buFont typeface="Wingdings 2"/>
              <a:buChar char=""/>
              <a:defRPr/>
            </a:pPr>
            <a:r>
              <a:rPr lang="en-US" sz="2400" dirty="0"/>
              <a:t>International text</a:t>
            </a:r>
          </a:p>
          <a:p>
            <a:pPr marL="320040" indent="-320040" eaLnBrk="1" fontAlgn="auto" hangingPunct="1">
              <a:lnSpc>
                <a:spcPct val="90000"/>
              </a:lnSpc>
              <a:spcAft>
                <a:spcPts val="0"/>
              </a:spcAft>
              <a:buFont typeface="Wingdings 2"/>
              <a:buChar char=""/>
              <a:defRPr/>
            </a:pPr>
            <a:r>
              <a:rPr lang="en-US" sz="2400" dirty="0"/>
              <a:t>Enhanced fonts</a:t>
            </a:r>
          </a:p>
          <a:p>
            <a:pPr marL="630936" lvl="1" indent="-274320" eaLnBrk="1" fontAlgn="auto" hangingPunct="1">
              <a:lnSpc>
                <a:spcPct val="90000"/>
              </a:lnSpc>
              <a:spcAft>
                <a:spcPts val="0"/>
              </a:spcAft>
              <a:buFont typeface="Wingdings 2"/>
              <a:buChar char=""/>
              <a:defRPr/>
            </a:pPr>
            <a:r>
              <a:rPr lang="en-US" sz="2000" dirty="0"/>
              <a:t>Unicode</a:t>
            </a:r>
          </a:p>
          <a:p>
            <a:pPr marL="630936" lvl="1" indent="-274320" eaLnBrk="1" fontAlgn="auto" hangingPunct="1">
              <a:lnSpc>
                <a:spcPct val="90000"/>
              </a:lnSpc>
              <a:spcAft>
                <a:spcPts val="0"/>
              </a:spcAft>
              <a:buFont typeface="Wingdings 2"/>
              <a:buChar char=""/>
              <a:defRPr/>
            </a:pPr>
            <a:r>
              <a:rPr lang="en-US" sz="2000" dirty="0"/>
              <a:t>Beyond italic and bold</a:t>
            </a:r>
          </a:p>
          <a:p>
            <a:pPr marL="320040" indent="-320040" eaLnBrk="1" fontAlgn="auto" hangingPunct="1">
              <a:lnSpc>
                <a:spcPct val="90000"/>
              </a:lnSpc>
              <a:spcAft>
                <a:spcPts val="0"/>
              </a:spcAft>
              <a:buFont typeface="Wingdings 2"/>
              <a:buChar char=""/>
              <a:defRPr/>
            </a:pPr>
            <a:r>
              <a:rPr lang="en-US" sz="2400" dirty="0"/>
              <a:t>Text APIs</a:t>
            </a:r>
          </a:p>
          <a:p>
            <a:pPr marL="630936" lvl="1" indent="-274320" eaLnBrk="1" fontAlgn="auto" hangingPunct="1">
              <a:lnSpc>
                <a:spcPct val="90000"/>
              </a:lnSpc>
              <a:spcAft>
                <a:spcPts val="0"/>
              </a:spcAft>
              <a:buFont typeface="Wingdings 2"/>
              <a:buChar char=""/>
              <a:defRPr/>
            </a:pPr>
            <a:r>
              <a:rPr lang="en-US" sz="2000" dirty="0"/>
              <a:t>Layout and user interface</a:t>
            </a:r>
          </a:p>
          <a:p>
            <a:pPr marL="630936" lvl="1" indent="-274320" eaLnBrk="1" fontAlgn="auto" hangingPunct="1">
              <a:lnSpc>
                <a:spcPct val="90000"/>
              </a:lnSpc>
              <a:spcAft>
                <a:spcPts val="0"/>
              </a:spcAft>
              <a:buFont typeface="Wingdings 2"/>
              <a:buChar char=""/>
              <a:defRPr/>
            </a:pPr>
            <a:r>
              <a:rPr lang="en-US" sz="2000" dirty="0"/>
              <a:t>Lightweight drawings with text</a:t>
            </a:r>
          </a:p>
          <a:p>
            <a:pPr marL="630936" lvl="1" indent="-274320" eaLnBrk="1" fontAlgn="auto" hangingPunct="1">
              <a:lnSpc>
                <a:spcPct val="90000"/>
              </a:lnSpc>
              <a:spcAft>
                <a:spcPts val="0"/>
              </a:spcAft>
              <a:buFont typeface="Wingdings 2"/>
              <a:buChar char=""/>
              <a:defRPr/>
            </a:pPr>
            <a:r>
              <a:rPr lang="en-US" sz="2000" dirty="0"/>
              <a:t>Advanced text formatting</a:t>
            </a:r>
          </a:p>
        </p:txBody>
      </p:sp>
      <p:pic>
        <p:nvPicPr>
          <p:cNvPr id="37892" name="Picture 3" descr="Calendar US.png"/>
          <p:cNvPicPr>
            <a:picLocks noChangeAspect="1"/>
          </p:cNvPicPr>
          <p:nvPr/>
        </p:nvPicPr>
        <p:blipFill>
          <a:blip r:embed="rId3" cstate="print"/>
          <a:srcRect/>
          <a:stretch>
            <a:fillRect/>
          </a:stretch>
        </p:blipFill>
        <p:spPr bwMode="auto">
          <a:xfrm>
            <a:off x="6310313" y="76200"/>
            <a:ext cx="2652712" cy="2971800"/>
          </a:xfrm>
          <a:prstGeom prst="rect">
            <a:avLst/>
          </a:prstGeom>
          <a:noFill/>
          <a:ln w="9525">
            <a:noFill/>
            <a:miter lim="800000"/>
            <a:headEnd/>
            <a:tailEnd/>
          </a:ln>
        </p:spPr>
      </p:pic>
      <p:pic>
        <p:nvPicPr>
          <p:cNvPr id="37893" name="Picture 4" descr="Calendar Arabic.png"/>
          <p:cNvPicPr>
            <a:picLocks noChangeAspect="1"/>
          </p:cNvPicPr>
          <p:nvPr/>
        </p:nvPicPr>
        <p:blipFill>
          <a:blip r:embed="rId4" cstate="print"/>
          <a:srcRect/>
          <a:stretch>
            <a:fillRect/>
          </a:stretch>
        </p:blipFill>
        <p:spPr bwMode="auto">
          <a:xfrm>
            <a:off x="6310313" y="3505200"/>
            <a:ext cx="2674937" cy="3048000"/>
          </a:xfrm>
          <a:prstGeom prst="rect">
            <a:avLst/>
          </a:prstGeom>
          <a:noFill/>
          <a:ln w="9525">
            <a:noFill/>
            <a:miter lim="800000"/>
            <a:headEnd/>
            <a:tailEnd/>
          </a:ln>
        </p:spPr>
      </p:pic>
      <p:sp>
        <p:nvSpPr>
          <p:cNvPr id="37894" name="TextBox 5"/>
          <p:cNvSpPr txBox="1">
            <a:spLocks noChangeArrowheads="1"/>
          </p:cNvSpPr>
          <p:nvPr/>
        </p:nvSpPr>
        <p:spPr bwMode="auto">
          <a:xfrm>
            <a:off x="6248400" y="3013075"/>
            <a:ext cx="2743200" cy="369888"/>
          </a:xfrm>
          <a:prstGeom prst="rect">
            <a:avLst/>
          </a:prstGeom>
          <a:noFill/>
          <a:ln w="9525">
            <a:noFill/>
            <a:miter lim="800000"/>
            <a:headEnd/>
            <a:tailEnd/>
          </a:ln>
        </p:spPr>
        <p:txBody>
          <a:bodyPr>
            <a:spAutoFit/>
          </a:bodyPr>
          <a:lstStyle/>
          <a:p>
            <a:pPr algn="ctr"/>
            <a:r>
              <a:rPr lang="en-US">
                <a:latin typeface="Corbel" pitchFamily="34" charset="0"/>
              </a:rPr>
              <a:t>Culture: en_US</a:t>
            </a:r>
          </a:p>
        </p:txBody>
      </p:sp>
      <p:sp>
        <p:nvSpPr>
          <p:cNvPr id="37895" name="TextBox 7"/>
          <p:cNvSpPr txBox="1">
            <a:spLocks noChangeArrowheads="1"/>
          </p:cNvSpPr>
          <p:nvPr/>
        </p:nvSpPr>
        <p:spPr bwMode="auto">
          <a:xfrm>
            <a:off x="6248400" y="6488113"/>
            <a:ext cx="2743200" cy="369887"/>
          </a:xfrm>
          <a:prstGeom prst="rect">
            <a:avLst/>
          </a:prstGeom>
          <a:noFill/>
          <a:ln w="9525">
            <a:noFill/>
            <a:miter lim="800000"/>
            <a:headEnd/>
            <a:tailEnd/>
          </a:ln>
        </p:spPr>
        <p:txBody>
          <a:bodyPr>
            <a:spAutoFit/>
          </a:bodyPr>
          <a:lstStyle/>
          <a:p>
            <a:pPr algn="ctr"/>
            <a:r>
              <a:rPr lang="en-US">
                <a:latin typeface="Corbel" pitchFamily="34" charset="0"/>
              </a:rPr>
              <a:t>Culture: ar_SA</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172200" y="3200400"/>
            <a:ext cx="2590800" cy="1295400"/>
          </a:xfrm>
          <a:prstGeom prst="rect">
            <a:avLst/>
          </a:prstGeom>
          <a:solidFill>
            <a:srgbClr val="86868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172200" y="1676400"/>
            <a:ext cx="2590800" cy="1295400"/>
          </a:xfrm>
          <a:prstGeom prst="rect">
            <a:avLst/>
          </a:prstGeom>
          <a:solidFill>
            <a:srgbClr val="86868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226" name="Rectangle 2"/>
          <p:cNvSpPr>
            <a:spLocks noGrp="1" noChangeArrowheads="1"/>
          </p:cNvSpPr>
          <p:nvPr>
            <p:ph type="title"/>
          </p:nvPr>
        </p:nvSpPr>
        <p:spPr/>
        <p:txBody>
          <a:bodyPr/>
          <a:lstStyle/>
          <a:p>
            <a:pPr eaLnBrk="1" fontAlgn="auto" hangingPunct="1">
              <a:spcAft>
                <a:spcPts val="0"/>
              </a:spcAft>
              <a:defRPr/>
            </a:pPr>
            <a:r>
              <a:rPr lang="en-US" dirty="0">
                <a:solidFill>
                  <a:schemeClr val="tx2">
                    <a:tint val="100000"/>
                    <a:satMod val="250000"/>
                  </a:schemeClr>
                </a:solidFill>
              </a:rPr>
              <a:t>Customization</a:t>
            </a:r>
          </a:p>
        </p:txBody>
      </p:sp>
      <p:sp>
        <p:nvSpPr>
          <p:cNvPr id="38917"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Customizing properties</a:t>
            </a:r>
          </a:p>
          <a:p>
            <a:pPr lvl="1" eaLnBrk="1" hangingPunct="1"/>
            <a:r>
              <a:rPr lang="en-US" smtClean="0"/>
              <a:t>E.g. ArrangeOverride</a:t>
            </a:r>
          </a:p>
          <a:p>
            <a:pPr eaLnBrk="1" hangingPunct="1"/>
            <a:r>
              <a:rPr lang="en-US" smtClean="0"/>
              <a:t>Overriding behaviors</a:t>
            </a:r>
          </a:p>
          <a:p>
            <a:pPr eaLnBrk="1" hangingPunct="1"/>
            <a:r>
              <a:rPr lang="en-US" smtClean="0"/>
              <a:t>Specifying control styles</a:t>
            </a:r>
          </a:p>
          <a:p>
            <a:pPr eaLnBrk="1" hangingPunct="1"/>
            <a:r>
              <a:rPr lang="en-US" smtClean="0"/>
              <a:t>Modifying control templates</a:t>
            </a:r>
          </a:p>
          <a:p>
            <a:pPr eaLnBrk="1" hangingPunct="1"/>
            <a:r>
              <a:rPr lang="en-US" smtClean="0"/>
              <a:t>Sub-classing or aggregating existing controls</a:t>
            </a:r>
          </a:p>
        </p:txBody>
      </p:sp>
      <p:pic>
        <p:nvPicPr>
          <p:cNvPr id="38918" name="Picture 3" descr="Slider1.png"/>
          <p:cNvPicPr>
            <a:picLocks noChangeAspect="1"/>
          </p:cNvPicPr>
          <p:nvPr/>
        </p:nvPicPr>
        <p:blipFill>
          <a:blip r:embed="rId3" cstate="print"/>
          <a:srcRect/>
          <a:stretch>
            <a:fillRect/>
          </a:stretch>
        </p:blipFill>
        <p:spPr bwMode="auto">
          <a:xfrm>
            <a:off x="6324600" y="1905000"/>
            <a:ext cx="2190750" cy="247650"/>
          </a:xfrm>
          <a:prstGeom prst="rect">
            <a:avLst/>
          </a:prstGeom>
          <a:noFill/>
          <a:ln w="9525">
            <a:noFill/>
            <a:miter lim="800000"/>
            <a:headEnd/>
            <a:tailEnd/>
          </a:ln>
        </p:spPr>
      </p:pic>
      <p:pic>
        <p:nvPicPr>
          <p:cNvPr id="38919" name="Picture 4" descr="Slider2.png"/>
          <p:cNvPicPr>
            <a:picLocks noChangeAspect="1"/>
          </p:cNvPicPr>
          <p:nvPr/>
        </p:nvPicPr>
        <p:blipFill>
          <a:blip r:embed="rId4" cstate="print"/>
          <a:srcRect/>
          <a:stretch>
            <a:fillRect/>
          </a:stretch>
        </p:blipFill>
        <p:spPr bwMode="auto">
          <a:xfrm>
            <a:off x="6324600" y="2497138"/>
            <a:ext cx="2190750" cy="266700"/>
          </a:xfrm>
          <a:prstGeom prst="rect">
            <a:avLst/>
          </a:prstGeom>
          <a:noFill/>
          <a:ln w="9525">
            <a:noFill/>
            <a:miter lim="800000"/>
            <a:headEnd/>
            <a:tailEnd/>
          </a:ln>
        </p:spPr>
      </p:pic>
      <p:sp>
        <p:nvSpPr>
          <p:cNvPr id="38920" name="TextBox 5"/>
          <p:cNvSpPr txBox="1">
            <a:spLocks noChangeArrowheads="1"/>
          </p:cNvSpPr>
          <p:nvPr/>
        </p:nvSpPr>
        <p:spPr bwMode="auto">
          <a:xfrm>
            <a:off x="6324600" y="2133600"/>
            <a:ext cx="2209800" cy="369888"/>
          </a:xfrm>
          <a:prstGeom prst="rect">
            <a:avLst/>
          </a:prstGeom>
          <a:noFill/>
          <a:ln w="9525">
            <a:noFill/>
            <a:miter lim="800000"/>
            <a:headEnd/>
            <a:tailEnd/>
          </a:ln>
        </p:spPr>
        <p:txBody>
          <a:bodyPr>
            <a:spAutoFit/>
          </a:bodyPr>
          <a:lstStyle/>
          <a:p>
            <a:pPr algn="ctr"/>
            <a:r>
              <a:rPr lang="en-US">
                <a:latin typeface="Corbel" pitchFamily="34" charset="0"/>
              </a:rPr>
              <a:t>A Slider</a:t>
            </a:r>
          </a:p>
        </p:txBody>
      </p:sp>
      <p:pic>
        <p:nvPicPr>
          <p:cNvPr id="38921" name="Picture 7" descr="iPodDock.png"/>
          <p:cNvPicPr>
            <a:picLocks noChangeAspect="1"/>
          </p:cNvPicPr>
          <p:nvPr/>
        </p:nvPicPr>
        <p:blipFill>
          <a:blip r:embed="rId5" cstate="print"/>
          <a:srcRect/>
          <a:stretch>
            <a:fillRect/>
          </a:stretch>
        </p:blipFill>
        <p:spPr bwMode="auto">
          <a:xfrm>
            <a:off x="7086600" y="3276600"/>
            <a:ext cx="809625" cy="800100"/>
          </a:xfrm>
          <a:prstGeom prst="rect">
            <a:avLst/>
          </a:prstGeom>
          <a:noFill/>
          <a:ln w="9525">
            <a:noFill/>
            <a:miter lim="800000"/>
            <a:headEnd/>
            <a:tailEnd/>
          </a:ln>
        </p:spPr>
      </p:pic>
      <p:sp>
        <p:nvSpPr>
          <p:cNvPr id="38922" name="TextBox 10"/>
          <p:cNvSpPr txBox="1">
            <a:spLocks noChangeArrowheads="1"/>
          </p:cNvSpPr>
          <p:nvPr/>
        </p:nvSpPr>
        <p:spPr bwMode="auto">
          <a:xfrm>
            <a:off x="6324600" y="4049713"/>
            <a:ext cx="2209800" cy="369887"/>
          </a:xfrm>
          <a:prstGeom prst="rect">
            <a:avLst/>
          </a:prstGeom>
          <a:noFill/>
          <a:ln w="9525">
            <a:noFill/>
            <a:miter lim="800000"/>
            <a:headEnd/>
            <a:tailEnd/>
          </a:ln>
        </p:spPr>
        <p:txBody>
          <a:bodyPr>
            <a:spAutoFit/>
          </a:bodyPr>
          <a:lstStyle/>
          <a:p>
            <a:pPr algn="ctr"/>
            <a:r>
              <a:rPr lang="en-US">
                <a:latin typeface="Corbel" pitchFamily="34" charset="0"/>
              </a:rPr>
              <a:t>A ListBox</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Workflow overview</a:t>
            </a:r>
            <a:endParaRPr lang="en-US" dirty="0">
              <a:solidFill>
                <a:schemeClr val="tx2">
                  <a:tint val="100000"/>
                  <a:satMod val="250000"/>
                </a:schemeClr>
              </a:solidFill>
            </a:endParaRPr>
          </a:p>
        </p:txBody>
      </p:sp>
      <p:sp>
        <p:nvSpPr>
          <p:cNvPr id="4" name="Rounded Rectangle 3"/>
          <p:cNvSpPr/>
          <p:nvPr/>
        </p:nvSpPr>
        <p:spPr>
          <a:xfrm>
            <a:off x="2209800" y="2286000"/>
            <a:ext cx="23622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Architecture: identify components</a:t>
            </a:r>
            <a:endParaRPr lang="en-US" dirty="0"/>
          </a:p>
        </p:txBody>
      </p:sp>
      <p:sp>
        <p:nvSpPr>
          <p:cNvPr id="5" name="Rounded Rectangle 4"/>
          <p:cNvSpPr/>
          <p:nvPr/>
        </p:nvSpPr>
        <p:spPr>
          <a:xfrm>
            <a:off x="2209800" y="3352800"/>
            <a:ext cx="2362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Generate empty classes</a:t>
            </a:r>
            <a:endParaRPr lang="en-US" dirty="0"/>
          </a:p>
        </p:txBody>
      </p:sp>
      <p:sp>
        <p:nvSpPr>
          <p:cNvPr id="6" name="Rounded Rectangle 5"/>
          <p:cNvSpPr/>
          <p:nvPr/>
        </p:nvSpPr>
        <p:spPr>
          <a:xfrm>
            <a:off x="914400" y="4419600"/>
            <a:ext cx="16764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Define functional UI</a:t>
            </a:r>
            <a:endParaRPr lang="en-US" dirty="0"/>
          </a:p>
        </p:txBody>
      </p:sp>
      <p:sp>
        <p:nvSpPr>
          <p:cNvPr id="7" name="Rounded Rectangle 6"/>
          <p:cNvSpPr/>
          <p:nvPr/>
        </p:nvSpPr>
        <p:spPr>
          <a:xfrm>
            <a:off x="4419600" y="4419600"/>
            <a:ext cx="18288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Complete Presenters</a:t>
            </a:r>
            <a:endParaRPr lang="en-US" dirty="0"/>
          </a:p>
        </p:txBody>
      </p:sp>
      <p:sp>
        <p:nvSpPr>
          <p:cNvPr id="8" name="Rounded Rectangle 7"/>
          <p:cNvSpPr/>
          <p:nvPr/>
        </p:nvSpPr>
        <p:spPr>
          <a:xfrm>
            <a:off x="4419600" y="5334000"/>
            <a:ext cx="18288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Develop code-behind</a:t>
            </a:r>
            <a:endParaRPr lang="en-US" dirty="0"/>
          </a:p>
        </p:txBody>
      </p:sp>
      <p:sp>
        <p:nvSpPr>
          <p:cNvPr id="9" name="Rounded Rectangle 8"/>
          <p:cNvSpPr/>
          <p:nvPr/>
        </p:nvSpPr>
        <p:spPr>
          <a:xfrm>
            <a:off x="914400" y="5257800"/>
            <a:ext cx="16764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Provide visual enhancements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Main components</a:t>
            </a:r>
            <a:endParaRPr lang="en-US" dirty="0">
              <a:solidFill>
                <a:schemeClr val="tx2">
                  <a:tint val="100000"/>
                  <a:satMod val="250000"/>
                </a:schemeClr>
              </a:solidFill>
            </a:endParaRPr>
          </a:p>
        </p:txBody>
      </p:sp>
      <p:sp>
        <p:nvSpPr>
          <p:cNvPr id="3" name="Content Placeholder 2"/>
          <p:cNvSpPr>
            <a:spLocks noGrp="1"/>
          </p:cNvSpPr>
          <p:nvPr>
            <p:ph idx="1"/>
          </p:nvPr>
        </p:nvSpPr>
        <p:spPr/>
        <p:txBody>
          <a:bodyPr>
            <a:normAutofit fontScale="92500" lnSpcReduction="10000"/>
          </a:bodyPr>
          <a:lstStyle/>
          <a:p>
            <a:pPr marL="320040" indent="-320040" eaLnBrk="1" fontAlgn="auto" hangingPunct="1">
              <a:spcAft>
                <a:spcPts val="0"/>
              </a:spcAft>
              <a:buFont typeface="Wingdings 2"/>
              <a:buChar char=""/>
              <a:defRPr/>
            </a:pPr>
            <a:r>
              <a:rPr lang="en-US" dirty="0" smtClean="0"/>
              <a:t>Application</a:t>
            </a:r>
          </a:p>
          <a:p>
            <a:pPr marL="630936" lvl="1" indent="-274320" eaLnBrk="1" fontAlgn="auto" hangingPunct="1">
              <a:spcAft>
                <a:spcPts val="0"/>
              </a:spcAft>
              <a:buFont typeface="Wingdings 2"/>
              <a:buChar char=""/>
              <a:defRPr/>
            </a:pPr>
            <a:r>
              <a:rPr lang="en-US" dirty="0" smtClean="0"/>
              <a:t>UI layout containers</a:t>
            </a:r>
          </a:p>
          <a:p>
            <a:pPr marL="630936" lvl="1" indent="-274320" eaLnBrk="1" fontAlgn="auto" hangingPunct="1">
              <a:spcAft>
                <a:spcPts val="0"/>
              </a:spcAft>
              <a:buFont typeface="Wingdings 2"/>
              <a:buChar char=""/>
              <a:defRPr/>
            </a:pPr>
            <a:r>
              <a:rPr lang="en-US" dirty="0" smtClean="0"/>
              <a:t>Work items</a:t>
            </a:r>
          </a:p>
          <a:p>
            <a:pPr marL="320040" indent="-320040" eaLnBrk="1" fontAlgn="auto" hangingPunct="1">
              <a:spcAft>
                <a:spcPts val="0"/>
              </a:spcAft>
              <a:buFont typeface="Wingdings 2"/>
              <a:buChar char=""/>
              <a:defRPr/>
            </a:pPr>
            <a:r>
              <a:rPr lang="en-US" dirty="0" smtClean="0"/>
              <a:t>UI elements</a:t>
            </a:r>
          </a:p>
          <a:p>
            <a:pPr marL="630936" lvl="1" indent="-274320" eaLnBrk="1" fontAlgn="auto" hangingPunct="1">
              <a:spcAft>
                <a:spcPts val="0"/>
              </a:spcAft>
              <a:buFont typeface="Wingdings 2"/>
              <a:buChar char=""/>
              <a:defRPr/>
            </a:pPr>
            <a:r>
              <a:rPr lang="en-US" dirty="0" smtClean="0"/>
              <a:t>Views (XAML) – display and data binding</a:t>
            </a:r>
          </a:p>
          <a:p>
            <a:pPr marL="630936" lvl="1" indent="-274320" eaLnBrk="1" fontAlgn="auto" hangingPunct="1">
              <a:spcAft>
                <a:spcPts val="0"/>
              </a:spcAft>
              <a:buFont typeface="Wingdings 2"/>
              <a:buChar char=""/>
              <a:defRPr/>
            </a:pPr>
            <a:r>
              <a:rPr lang="en-US" dirty="0" smtClean="0"/>
              <a:t>Code behind – hides UI concepts from presenter</a:t>
            </a:r>
          </a:p>
          <a:p>
            <a:pPr marL="630936" lvl="1" indent="-274320" eaLnBrk="1" fontAlgn="auto" hangingPunct="1">
              <a:spcAft>
                <a:spcPts val="0"/>
              </a:spcAft>
              <a:buFont typeface="Wingdings 2"/>
              <a:buChar char=""/>
              <a:defRPr/>
            </a:pPr>
            <a:r>
              <a:rPr lang="en-US" dirty="0" smtClean="0"/>
              <a:t>Presenters – marshals between views and business semantics</a:t>
            </a:r>
          </a:p>
          <a:p>
            <a:pPr marL="630936" lvl="1" indent="-274320" eaLnBrk="1" fontAlgn="auto" hangingPunct="1">
              <a:spcAft>
                <a:spcPts val="0"/>
              </a:spcAft>
              <a:buFont typeface="Wingdings 2"/>
              <a:buChar char=""/>
              <a:defRPr/>
            </a:pPr>
            <a:r>
              <a:rPr lang="en-US" dirty="0" smtClean="0"/>
              <a:t>WPF Resources</a:t>
            </a:r>
          </a:p>
          <a:p>
            <a:pPr marL="630936" lvl="1" indent="-274320" eaLnBrk="1" fontAlgn="auto" hangingPunct="1">
              <a:spcAft>
                <a:spcPts val="0"/>
              </a:spcAft>
              <a:buFont typeface="Wingdings 2"/>
              <a:buChar char=""/>
              <a:defRPr/>
            </a:pPr>
            <a:r>
              <a:rPr lang="en-US" i="1" dirty="0" smtClean="0"/>
              <a:t>Data services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Roles</a:t>
            </a:r>
            <a:endParaRPr lang="en-US" dirty="0">
              <a:solidFill>
                <a:schemeClr val="tx2">
                  <a:tint val="100000"/>
                  <a:satMod val="250000"/>
                </a:schemeClr>
              </a:solidFill>
            </a:endParaRPr>
          </a:p>
        </p:txBody>
      </p:sp>
      <p:sp>
        <p:nvSpPr>
          <p:cNvPr id="3" name="Content Placeholder 2"/>
          <p:cNvSpPr>
            <a:spLocks noGrp="1"/>
          </p:cNvSpPr>
          <p:nvPr>
            <p:ph idx="1"/>
          </p:nvPr>
        </p:nvSpPr>
        <p:spPr/>
        <p:txBody>
          <a:bodyPr>
            <a:normAutofit fontScale="77500" lnSpcReduction="20000"/>
          </a:bodyPr>
          <a:lstStyle/>
          <a:p>
            <a:pPr marL="320040" indent="-320040" eaLnBrk="1" fontAlgn="auto" hangingPunct="1">
              <a:spcAft>
                <a:spcPts val="0"/>
              </a:spcAft>
              <a:buFont typeface="Wingdings 2"/>
              <a:buChar char=""/>
              <a:defRPr/>
            </a:pPr>
            <a:r>
              <a:rPr lang="en-US" dirty="0" smtClean="0"/>
              <a:t>Architect</a:t>
            </a:r>
          </a:p>
          <a:p>
            <a:pPr marL="630936" lvl="1" indent="-274320" eaLnBrk="1" fontAlgn="auto" hangingPunct="1">
              <a:spcAft>
                <a:spcPts val="0"/>
              </a:spcAft>
              <a:buFont typeface="Wingdings 2"/>
              <a:buChar char=""/>
              <a:defRPr/>
            </a:pPr>
            <a:r>
              <a:rPr lang="en-US" dirty="0" smtClean="0"/>
              <a:t>Creates solutions, projects, classes</a:t>
            </a:r>
          </a:p>
          <a:p>
            <a:pPr marL="630936" lvl="1" indent="-274320" eaLnBrk="1" fontAlgn="auto" hangingPunct="1">
              <a:spcAft>
                <a:spcPts val="0"/>
              </a:spcAft>
              <a:buFont typeface="Wingdings 2"/>
              <a:buChar char=""/>
              <a:defRPr/>
            </a:pPr>
            <a:r>
              <a:rPr lang="en-US" dirty="0" smtClean="0"/>
              <a:t>Defines ‘connection points’: properties and events </a:t>
            </a:r>
          </a:p>
          <a:p>
            <a:pPr marL="320040" indent="-320040" eaLnBrk="1" fontAlgn="auto" hangingPunct="1">
              <a:spcAft>
                <a:spcPts val="0"/>
              </a:spcAft>
              <a:buFont typeface="Wingdings 2"/>
              <a:buChar char=""/>
              <a:defRPr/>
            </a:pPr>
            <a:r>
              <a:rPr lang="en-US" dirty="0" smtClean="0"/>
              <a:t>Designer</a:t>
            </a:r>
          </a:p>
          <a:p>
            <a:pPr marL="630936" lvl="1" indent="-274320" eaLnBrk="1" fontAlgn="auto" hangingPunct="1">
              <a:spcAft>
                <a:spcPts val="0"/>
              </a:spcAft>
              <a:buFont typeface="Wingdings 2"/>
              <a:buChar char=""/>
              <a:defRPr/>
            </a:pPr>
            <a:r>
              <a:rPr lang="en-US" dirty="0" smtClean="0"/>
              <a:t>Defines Views (presentation objects)</a:t>
            </a:r>
          </a:p>
          <a:p>
            <a:pPr marL="923544" lvl="2" indent="-274320" eaLnBrk="1" fontAlgn="auto" hangingPunct="1">
              <a:spcAft>
                <a:spcPts val="0"/>
              </a:spcAft>
              <a:buClr>
                <a:schemeClr val="accent3"/>
              </a:buClr>
              <a:buFont typeface="Wingdings 2"/>
              <a:buChar char=""/>
              <a:defRPr/>
            </a:pPr>
            <a:r>
              <a:rPr lang="en-US" dirty="0" smtClean="0"/>
              <a:t>Container layouts</a:t>
            </a:r>
          </a:p>
          <a:p>
            <a:pPr marL="923544" lvl="2" indent="-274320" eaLnBrk="1" fontAlgn="auto" hangingPunct="1">
              <a:spcAft>
                <a:spcPts val="0"/>
              </a:spcAft>
              <a:buClr>
                <a:schemeClr val="accent3"/>
              </a:buClr>
              <a:buFont typeface="Wingdings 2"/>
              <a:buChar char=""/>
              <a:defRPr/>
            </a:pPr>
            <a:r>
              <a:rPr lang="en-US" dirty="0" smtClean="0"/>
              <a:t>Controls</a:t>
            </a:r>
          </a:p>
          <a:p>
            <a:pPr marL="630936" lvl="1" indent="-274320" eaLnBrk="1" fontAlgn="auto" hangingPunct="1">
              <a:spcAft>
                <a:spcPts val="0"/>
              </a:spcAft>
              <a:buFont typeface="Wingdings 2"/>
              <a:buChar char=""/>
              <a:defRPr/>
            </a:pPr>
            <a:r>
              <a:rPr lang="en-US" dirty="0" smtClean="0"/>
              <a:t>Defines the </a:t>
            </a:r>
            <a:r>
              <a:rPr lang="en-US" dirty="0" err="1" smtClean="0"/>
              <a:t>ViewModel</a:t>
            </a:r>
            <a:r>
              <a:rPr lang="en-US" dirty="0" smtClean="0"/>
              <a:t> (</a:t>
            </a:r>
            <a:r>
              <a:rPr lang="en-US" b="1" u="sng" dirty="0" err="1" smtClean="0"/>
              <a:t>bindable</a:t>
            </a:r>
            <a:r>
              <a:rPr lang="en-US" b="1" dirty="0" smtClean="0"/>
              <a:t> </a:t>
            </a:r>
            <a:r>
              <a:rPr lang="en-US" dirty="0" smtClean="0"/>
              <a:t>business objects)</a:t>
            </a:r>
          </a:p>
          <a:p>
            <a:pPr marL="630936" lvl="1" indent="-274320" eaLnBrk="1" fontAlgn="auto" hangingPunct="1">
              <a:spcAft>
                <a:spcPts val="0"/>
              </a:spcAft>
              <a:buFont typeface="Wingdings 2"/>
              <a:buChar char=""/>
              <a:defRPr/>
            </a:pPr>
            <a:r>
              <a:rPr lang="en-US" dirty="0" smtClean="0"/>
              <a:t>Defines the Model (data layer abstraction)</a:t>
            </a:r>
          </a:p>
          <a:p>
            <a:pPr marL="630936" lvl="1" indent="-274320" eaLnBrk="1" fontAlgn="auto" hangingPunct="1">
              <a:spcAft>
                <a:spcPts val="0"/>
              </a:spcAft>
              <a:buFont typeface="Wingdings 2"/>
              <a:buChar char=""/>
              <a:defRPr/>
            </a:pPr>
            <a:r>
              <a:rPr lang="en-US" dirty="0" smtClean="0"/>
              <a:t>Defines common styles, templates (different skill set!)</a:t>
            </a:r>
          </a:p>
          <a:p>
            <a:pPr marL="320040" indent="-320040" eaLnBrk="1" fontAlgn="auto" hangingPunct="1">
              <a:spcAft>
                <a:spcPts val="0"/>
              </a:spcAft>
              <a:buFont typeface="Wingdings 2"/>
              <a:buChar char=""/>
              <a:defRPr/>
            </a:pPr>
            <a:r>
              <a:rPr lang="en-US" dirty="0" smtClean="0"/>
              <a:t>Programmer</a:t>
            </a:r>
          </a:p>
          <a:p>
            <a:pPr marL="630936" lvl="1" indent="-274320" eaLnBrk="1" fontAlgn="auto" hangingPunct="1">
              <a:spcAft>
                <a:spcPts val="0"/>
              </a:spcAft>
              <a:buFont typeface="Wingdings 2"/>
              <a:buChar char=""/>
              <a:defRPr/>
            </a:pPr>
            <a:r>
              <a:rPr lang="en-US" dirty="0" smtClean="0"/>
              <a:t>Implements code behind, presentation classes and business object classes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Roles and tools</a:t>
            </a:r>
            <a:endParaRPr lang="en-US" dirty="0">
              <a:solidFill>
                <a:schemeClr val="tx2">
                  <a:tint val="100000"/>
                  <a:satMod val="250000"/>
                </a:schemeClr>
              </a:solidFill>
            </a:endParaRPr>
          </a:p>
        </p:txBody>
      </p:sp>
      <p:sp>
        <p:nvSpPr>
          <p:cNvPr id="43011" name="Content Placeholder 2"/>
          <p:cNvSpPr>
            <a:spLocks noGrp="1"/>
          </p:cNvSpPr>
          <p:nvPr>
            <p:ph idx="1"/>
          </p:nvPr>
        </p:nvSpPr>
        <p:spPr bwMode="auto"/>
        <p:txBody>
          <a:bodyPr wrap="square" tIns="45720" rIns="91440" bIns="45720" numCol="1" anchor="t" anchorCtr="0" compatLnSpc="1">
            <a:prstTxWarp prst="textNoShape">
              <a:avLst/>
            </a:prstTxWarp>
          </a:bodyPr>
          <a:lstStyle/>
          <a:p>
            <a:pPr eaLnBrk="1" hangingPunct="1"/>
            <a:r>
              <a:rPr lang="en-US" smtClean="0"/>
              <a:t>Architect - VS.NET Class designer</a:t>
            </a:r>
          </a:p>
          <a:p>
            <a:pPr eaLnBrk="1" hangingPunct="1"/>
            <a:r>
              <a:rPr lang="en-US" smtClean="0"/>
              <a:t>Designer – Expression Blend</a:t>
            </a:r>
          </a:p>
          <a:p>
            <a:pPr eaLnBrk="1" hangingPunct="1"/>
            <a:r>
              <a:rPr lang="en-US" smtClean="0"/>
              <a:t>Developer - VS.NET code editor</a:t>
            </a:r>
          </a:p>
          <a:p>
            <a:pPr eaLnBrk="1" hangingPunct="1"/>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tint val="100000"/>
                    <a:satMod val="250000"/>
                  </a:schemeClr>
                </a:solidFill>
              </a:rPr>
              <a:t>Limitations/usage notes - Blend</a:t>
            </a:r>
            <a:endParaRPr lang="en-US" dirty="0">
              <a:solidFill>
                <a:schemeClr val="tx2">
                  <a:tint val="100000"/>
                  <a:satMod val="250000"/>
                </a:schemeClr>
              </a:solidFill>
            </a:endParaRPr>
          </a:p>
        </p:txBody>
      </p:sp>
      <p:sp>
        <p:nvSpPr>
          <p:cNvPr id="3" name="Content Placeholder 2"/>
          <p:cNvSpPr>
            <a:spLocks noGrp="1"/>
          </p:cNvSpPr>
          <p:nvPr>
            <p:ph idx="1"/>
          </p:nvPr>
        </p:nvSpPr>
        <p:spPr/>
        <p:txBody>
          <a:bodyPr>
            <a:normAutofit fontScale="92500"/>
          </a:bodyPr>
          <a:lstStyle/>
          <a:p>
            <a:pPr marL="320040" indent="-320040" eaLnBrk="1" fontAlgn="auto" hangingPunct="1">
              <a:spcAft>
                <a:spcPts val="0"/>
              </a:spcAft>
              <a:buFont typeface="Wingdings 2"/>
              <a:buChar char=""/>
              <a:defRPr/>
            </a:pPr>
            <a:r>
              <a:rPr lang="en-US" dirty="0" smtClean="0"/>
              <a:t>Avoid opening XAML files in VS - that way there is less chance of changing something that you may also change in Blend</a:t>
            </a:r>
          </a:p>
          <a:p>
            <a:pPr marL="320040" indent="-320040" eaLnBrk="1" fontAlgn="auto" hangingPunct="1">
              <a:spcAft>
                <a:spcPts val="0"/>
              </a:spcAft>
              <a:buFont typeface="Wingdings 2"/>
              <a:buChar char=""/>
              <a:defRPr/>
            </a:pPr>
            <a:r>
              <a:rPr lang="en-US" dirty="0" smtClean="0"/>
              <a:t>If you do open them, use XAML Editor (not Designer)</a:t>
            </a:r>
          </a:p>
          <a:p>
            <a:pPr marL="320040" indent="-320040" eaLnBrk="1" fontAlgn="auto" hangingPunct="1">
              <a:spcAft>
                <a:spcPts val="0"/>
              </a:spcAft>
              <a:buFont typeface="Wingdings 2"/>
              <a:buChar char=""/>
              <a:defRPr/>
            </a:pPr>
            <a:r>
              <a:rPr lang="en-US" dirty="0" smtClean="0"/>
              <a:t>Set as few properties on individual controls as possible – leave it to styling</a:t>
            </a:r>
          </a:p>
          <a:p>
            <a:pPr marL="320040" indent="-320040" eaLnBrk="1" fontAlgn="auto" hangingPunct="1">
              <a:spcAft>
                <a:spcPts val="0"/>
              </a:spcAft>
              <a:buFont typeface="Wingdings 2"/>
              <a:buChar char=""/>
              <a:defRPr/>
            </a:pPr>
            <a:r>
              <a:rPr lang="en-US" dirty="0" smtClean="0"/>
              <a:t>Particularly, reset sizes, margins, etc. to Auto</a:t>
            </a:r>
          </a:p>
          <a:p>
            <a:pPr marL="320040" indent="-320040" eaLnBrk="1" fontAlgn="auto" hangingPunct="1">
              <a:spcAft>
                <a:spcPts val="0"/>
              </a:spcAft>
              <a:buFont typeface="Wingdings 2"/>
              <a:buChar char=""/>
              <a:defRPr/>
            </a:pPr>
            <a:r>
              <a:rPr lang="en-US" dirty="0" smtClean="0"/>
              <a:t>Use VS to edit XAML(IntelliSense)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Blend limitations</a:t>
            </a:r>
            <a:endParaRPr lang="en-US" dirty="0">
              <a:solidFill>
                <a:schemeClr val="tx2">
                  <a:tint val="100000"/>
                  <a:satMod val="250000"/>
                </a:schemeClr>
              </a:solidFill>
            </a:endParaRPr>
          </a:p>
        </p:txBody>
      </p:sp>
      <p:sp>
        <p:nvSpPr>
          <p:cNvPr id="3" name="Content Placeholder 2"/>
          <p:cNvSpPr>
            <a:spLocks noGrp="1"/>
          </p:cNvSpPr>
          <p:nvPr>
            <p:ph idx="1"/>
          </p:nvPr>
        </p:nvSpPr>
        <p:spPr/>
        <p:txBody>
          <a:bodyPr>
            <a:normAutofit fontScale="92500" lnSpcReduction="10000"/>
          </a:bodyPr>
          <a:lstStyle/>
          <a:p>
            <a:pPr marL="320040" indent="-320040" eaLnBrk="1" fontAlgn="auto" hangingPunct="1">
              <a:spcAft>
                <a:spcPts val="0"/>
              </a:spcAft>
              <a:buFont typeface="Wingdings 2"/>
              <a:buChar char=""/>
              <a:defRPr/>
            </a:pPr>
            <a:r>
              <a:rPr lang="en-US" dirty="0" err="1" smtClean="0"/>
              <a:t>DataTemplate</a:t>
            </a:r>
            <a:r>
              <a:rPr lang="en-US" dirty="0" smtClean="0"/>
              <a:t> - needs to be created in VS</a:t>
            </a:r>
          </a:p>
          <a:p>
            <a:pPr marL="320040" indent="-320040" eaLnBrk="1" fontAlgn="auto" hangingPunct="1">
              <a:spcAft>
                <a:spcPts val="0"/>
              </a:spcAft>
              <a:buFont typeface="Wingdings 2"/>
              <a:buChar char=""/>
              <a:defRPr/>
            </a:pPr>
            <a:r>
              <a:rPr lang="en-US" dirty="0" smtClean="0"/>
              <a:t>Unable to style </a:t>
            </a:r>
            <a:r>
              <a:rPr lang="en-US" dirty="0" err="1" smtClean="0"/>
              <a:t>TreeViewItem</a:t>
            </a:r>
            <a:endParaRPr lang="en-US" dirty="0" smtClean="0"/>
          </a:p>
          <a:p>
            <a:pPr marL="320040" indent="-320040" eaLnBrk="1" fontAlgn="auto" hangingPunct="1">
              <a:spcAft>
                <a:spcPts val="0"/>
              </a:spcAft>
              <a:buFont typeface="Wingdings 2"/>
              <a:buChar char=""/>
              <a:defRPr/>
            </a:pPr>
            <a:r>
              <a:rPr lang="en-US" dirty="0" smtClean="0"/>
              <a:t>Unable to style invisible items, e.g. </a:t>
            </a:r>
            <a:r>
              <a:rPr lang="en-US" dirty="0" err="1" smtClean="0"/>
              <a:t>TreeViewItem</a:t>
            </a:r>
            <a:endParaRPr lang="en-US" dirty="0" smtClean="0"/>
          </a:p>
          <a:p>
            <a:pPr marL="320040" indent="-320040" eaLnBrk="1" fontAlgn="auto" hangingPunct="1">
              <a:spcAft>
                <a:spcPts val="0"/>
              </a:spcAft>
              <a:buFont typeface="Wingdings 2"/>
              <a:buChar char=""/>
              <a:defRPr/>
            </a:pPr>
            <a:r>
              <a:rPr lang="en-US" dirty="0" smtClean="0"/>
              <a:t>Bug in Blend: </a:t>
            </a:r>
            <a:r>
              <a:rPr lang="en-US" dirty="0" err="1" smtClean="0"/>
              <a:t>DisplayMemberBinding</a:t>
            </a:r>
            <a:r>
              <a:rPr lang="en-US" dirty="0" smtClean="0"/>
              <a:t> for </a:t>
            </a:r>
            <a:r>
              <a:rPr lang="en-US" dirty="0" err="1" smtClean="0"/>
              <a:t>GridView</a:t>
            </a:r>
            <a:r>
              <a:rPr lang="en-US" dirty="0" smtClean="0"/>
              <a:t> requires manual expression entry</a:t>
            </a:r>
          </a:p>
          <a:p>
            <a:pPr marL="320040" indent="-320040" eaLnBrk="1" fontAlgn="auto" hangingPunct="1">
              <a:spcAft>
                <a:spcPts val="0"/>
              </a:spcAft>
              <a:buFont typeface="Wingdings 2"/>
              <a:buChar char=""/>
              <a:defRPr/>
            </a:pPr>
            <a:r>
              <a:rPr lang="en-US" dirty="0" smtClean="0"/>
              <a:t>Multi-part namespaces not handled</a:t>
            </a:r>
          </a:p>
          <a:p>
            <a:pPr marL="320040" indent="-320040" eaLnBrk="1" fontAlgn="auto" hangingPunct="1">
              <a:spcAft>
                <a:spcPts val="0"/>
              </a:spcAft>
              <a:buFont typeface="Wingdings 2"/>
              <a:buChar char=""/>
              <a:defRPr/>
            </a:pPr>
            <a:r>
              <a:rPr lang="en-US" dirty="0" smtClean="0"/>
              <a:t>When using project dependency in VS, include ALL dependent projects (otherwise VS compiles OK, Blend does not)</a:t>
            </a:r>
          </a:p>
          <a:p>
            <a:pPr marL="320040" indent="-320040"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itle 244737"/>
          <p:cNvSpPr>
            <a:spLocks noGrp="1" noChangeArrowheads="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Framework choice</a:t>
            </a:r>
            <a:endParaRPr lang="en-US" dirty="0">
              <a:solidFill>
                <a:schemeClr val="tx2">
                  <a:tint val="100000"/>
                  <a:satMod val="250000"/>
                </a:schemeClr>
              </a:solidFill>
            </a:endParaRPr>
          </a:p>
        </p:txBody>
      </p:sp>
      <p:sp>
        <p:nvSpPr>
          <p:cNvPr id="244739" name="Text Placeholder 244738"/>
          <p:cNvSpPr>
            <a:spLocks noGrp="1" noChangeArrowheads="1"/>
          </p:cNvSpPr>
          <p:nvPr>
            <p:ph type="body" idx="1"/>
          </p:nvPr>
        </p:nvSpPr>
        <p:spPr>
          <a:xfrm>
            <a:off x="304800" y="1981200"/>
            <a:ext cx="8229600" cy="4648200"/>
          </a:xfrm>
        </p:spPr>
        <p:txBody>
          <a:bodyPr/>
          <a:lstStyle/>
          <a:p>
            <a:pPr marL="320040" indent="-320040" eaLnBrk="1" fontAlgn="auto" hangingPunct="1">
              <a:lnSpc>
                <a:spcPct val="90000"/>
              </a:lnSpc>
              <a:spcAft>
                <a:spcPts val="0"/>
              </a:spcAft>
              <a:buFont typeface="Wingdings 2"/>
              <a:buChar char=""/>
              <a:defRPr/>
            </a:pPr>
            <a:endParaRPr lang="en-US" sz="3200" dirty="0" smtClean="0">
              <a:solidFill>
                <a:schemeClr val="bg1">
                  <a:alpha val="100000"/>
                </a:schemeClr>
              </a:solidFill>
              <a:effectLst>
                <a:outerShdw blurRad="38100" dist="38100" dir="2700000" algn="tl">
                  <a:srgbClr val="000000">
                    <a:alpha val="43137"/>
                  </a:srgbClr>
                </a:outerShdw>
              </a:effectLst>
              <a:latin typeface="Segoe"/>
            </a:endParaRPr>
          </a:p>
          <a:p>
            <a:pPr marL="320040" indent="-320040" eaLnBrk="1" fontAlgn="auto" hangingPunct="1">
              <a:lnSpc>
                <a:spcPct val="90000"/>
              </a:lnSpc>
              <a:spcAft>
                <a:spcPts val="0"/>
              </a:spcAft>
              <a:buFont typeface="Wingdings 2"/>
              <a:buChar char=""/>
              <a:defRPr/>
            </a:pPr>
            <a:r>
              <a:rPr lang="en-US" sz="2000" dirty="0" smtClean="0"/>
              <a:t>WPF is the future of Windows presentation technology</a:t>
            </a:r>
          </a:p>
          <a:p>
            <a:pPr marL="630936" lvl="1" indent="-274320" eaLnBrk="1" fontAlgn="auto" hangingPunct="1">
              <a:lnSpc>
                <a:spcPct val="90000"/>
              </a:lnSpc>
              <a:spcAft>
                <a:spcPts val="0"/>
              </a:spcAft>
              <a:buFont typeface="Wingdings 2"/>
              <a:buChar char=""/>
              <a:defRPr/>
            </a:pPr>
            <a:r>
              <a:rPr lang="en-US" sz="2000" dirty="0" smtClean="0"/>
              <a:t>Other technologies are often still better choices today</a:t>
            </a:r>
          </a:p>
          <a:p>
            <a:pPr marL="630936" lvl="1" indent="-274320" eaLnBrk="1" fontAlgn="auto" hangingPunct="1">
              <a:lnSpc>
                <a:spcPct val="90000"/>
              </a:lnSpc>
              <a:spcAft>
                <a:spcPts val="0"/>
              </a:spcAft>
              <a:buFont typeface="Wingdings 2"/>
              <a:buChar char=""/>
              <a:defRPr/>
            </a:pPr>
            <a:r>
              <a:rPr lang="en-US" sz="2000" dirty="0" smtClean="0"/>
              <a:t>ISVs often need to be ahead of the curve</a:t>
            </a:r>
          </a:p>
          <a:p>
            <a:pPr marL="320040" indent="-320040" eaLnBrk="1" fontAlgn="auto" hangingPunct="1">
              <a:lnSpc>
                <a:spcPct val="90000"/>
              </a:lnSpc>
              <a:spcAft>
                <a:spcPts val="0"/>
              </a:spcAft>
              <a:buFont typeface="Wingdings 2"/>
              <a:buChar char=""/>
              <a:defRPr/>
            </a:pPr>
            <a:r>
              <a:rPr lang="en-US" sz="2000" dirty="0" smtClean="0"/>
              <a:t>Recommended WPF 3.5 SP1 usage</a:t>
            </a:r>
          </a:p>
          <a:p>
            <a:pPr marL="630936" lvl="1" indent="-274320" eaLnBrk="1" fontAlgn="auto" hangingPunct="1">
              <a:lnSpc>
                <a:spcPct val="90000"/>
              </a:lnSpc>
              <a:spcAft>
                <a:spcPts val="0"/>
              </a:spcAft>
              <a:buFont typeface="Wingdings 2"/>
              <a:buChar char=""/>
              <a:defRPr/>
            </a:pPr>
            <a:r>
              <a:rPr lang="en-US" sz="2000" dirty="0" smtClean="0"/>
              <a:t>Web sites that want to push the limits of user experiences</a:t>
            </a:r>
          </a:p>
          <a:p>
            <a:pPr marL="630936" lvl="1" indent="-274320" eaLnBrk="1" fontAlgn="auto" hangingPunct="1">
              <a:lnSpc>
                <a:spcPct val="90000"/>
              </a:lnSpc>
              <a:spcAft>
                <a:spcPts val="0"/>
              </a:spcAft>
              <a:buFont typeface="Wingdings 2"/>
              <a:buChar char=""/>
              <a:defRPr/>
            </a:pPr>
            <a:r>
              <a:rPr lang="en-US" sz="2000" dirty="0" smtClean="0"/>
              <a:t>Windows applications with complex data visualization scenarios</a:t>
            </a:r>
          </a:p>
          <a:p>
            <a:pPr marL="630936" lvl="1" indent="-274320" eaLnBrk="1" fontAlgn="auto" hangingPunct="1">
              <a:lnSpc>
                <a:spcPct val="90000"/>
              </a:lnSpc>
              <a:spcAft>
                <a:spcPts val="0"/>
              </a:spcAft>
              <a:buFont typeface="Wingdings 2"/>
              <a:buChar char=""/>
              <a:defRPr/>
            </a:pPr>
            <a:r>
              <a:rPr lang="en-US" sz="2000" dirty="0" smtClean="0"/>
              <a:t>New UI applications</a:t>
            </a:r>
          </a:p>
          <a:p>
            <a:pPr marL="341313" indent="-341313" eaLnBrk="1" hangingPunct="1">
              <a:buFont typeface="Arial"/>
              <a:buChar char="•"/>
              <a:defRPr/>
            </a:pPr>
            <a:r>
              <a:rPr lang="en-US" sz="2000" dirty="0" smtClean="0">
                <a:effectLst>
                  <a:outerShdw blurRad="38100" dist="38100" dir="2700000" algn="tl">
                    <a:srgbClr val="000000">
                      <a:alpha val="43137"/>
                    </a:srgbClr>
                  </a:outerShdw>
                </a:effectLst>
              </a:rPr>
              <a:t>Windows Forms – legacy apps and mobile devices</a:t>
            </a:r>
            <a:endParaRPr lang="en-US" sz="2000" dirty="0" smtClean="0"/>
          </a:p>
          <a:p>
            <a:pPr marL="341313" indent="-341313" eaLnBrk="1" hangingPunct="1">
              <a:buFont typeface="Arial"/>
              <a:buChar char="•"/>
              <a:defRPr/>
            </a:pPr>
            <a:r>
              <a:rPr lang="en-US" sz="2000" dirty="0" smtClean="0">
                <a:effectLst>
                  <a:outerShdw blurRad="38100" dist="38100" dir="2700000" algn="tl">
                    <a:srgbClr val="000000">
                      <a:alpha val="43137"/>
                    </a:srgbClr>
                  </a:outerShdw>
                </a:effectLst>
              </a:rPr>
              <a:t>DirectX - platform for intensive graphics (games, CAD applications)</a:t>
            </a:r>
          </a:p>
          <a:p>
            <a:pPr marL="341313" indent="-341313" eaLnBrk="1" hangingPunct="1">
              <a:buFont typeface="Arial"/>
              <a:buChar char="•"/>
              <a:defRPr/>
            </a:pPr>
            <a:r>
              <a:rPr lang="en-US" sz="2000" dirty="0" smtClean="0">
                <a:effectLst>
                  <a:outerShdw blurRad="38100" dist="38100" dir="2700000" algn="tl">
                    <a:srgbClr val="000000">
                      <a:alpha val="43137"/>
                    </a:srgbClr>
                  </a:outerShdw>
                </a:effectLst>
              </a:rPr>
              <a:t>ASP.NET - reach solution for server-based platform-agnostic applications</a:t>
            </a:r>
          </a:p>
          <a:p>
            <a:pPr marL="341313" indent="-341313" eaLnBrk="1" hangingPunct="1">
              <a:buFont typeface="Arial"/>
              <a:buChar char="•"/>
              <a:defRPr/>
            </a:pPr>
            <a:r>
              <a:rPr lang="en-US" sz="2000" dirty="0" smtClean="0">
                <a:effectLst>
                  <a:outerShdw blurRad="38100" dist="38100" dir="2700000" algn="tl">
                    <a:srgbClr val="000000">
                      <a:alpha val="43137"/>
                    </a:srgbClr>
                  </a:outerShdw>
                </a:effectLst>
              </a:rPr>
              <a:t>Silverlight 3 – Rich web based applications</a:t>
            </a:r>
          </a:p>
          <a:p>
            <a:pPr marL="320040" indent="-320040" eaLnBrk="1" fontAlgn="auto" hangingPunct="1">
              <a:lnSpc>
                <a:spcPct val="90000"/>
              </a:lnSpc>
              <a:spcAft>
                <a:spcPts val="0"/>
              </a:spcAft>
              <a:buFont typeface="Arial"/>
              <a:buChar char="•"/>
              <a:defRPr/>
            </a:pPr>
            <a:endParaRPr lang="en-US" sz="2000"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fontAlgn="auto" hangingPunct="1">
              <a:spcAft>
                <a:spcPts val="0"/>
              </a:spcAft>
              <a:defRPr/>
            </a:pPr>
            <a:r>
              <a:rPr lang="en-US" dirty="0">
                <a:solidFill>
                  <a:schemeClr val="tx2">
                    <a:tint val="100000"/>
                    <a:satMod val="250000"/>
                  </a:schemeClr>
                </a:solidFill>
              </a:rPr>
              <a:t>WPF Application </a:t>
            </a:r>
            <a:r>
              <a:rPr lang="en-US" dirty="0" smtClean="0">
                <a:solidFill>
                  <a:schemeClr val="tx2">
                    <a:tint val="100000"/>
                    <a:satMod val="250000"/>
                  </a:schemeClr>
                </a:solidFill>
              </a:rPr>
              <a:t>Components</a:t>
            </a:r>
            <a:endParaRPr lang="en-US" dirty="0">
              <a:solidFill>
                <a:schemeClr val="tx2">
                  <a:tint val="100000"/>
                  <a:satMod val="250000"/>
                </a:schemeClr>
              </a:solidFill>
            </a:endParaRPr>
          </a:p>
        </p:txBody>
      </p:sp>
      <p:sp>
        <p:nvSpPr>
          <p:cNvPr id="46083" name="Rectangle 4"/>
          <p:cNvSpPr>
            <a:spLocks noChangeArrowheads="1"/>
          </p:cNvSpPr>
          <p:nvPr/>
        </p:nvSpPr>
        <p:spPr bwMode="auto">
          <a:xfrm>
            <a:off x="533400" y="2667000"/>
            <a:ext cx="6783388" cy="3354388"/>
          </a:xfrm>
          <a:prstGeom prst="rect">
            <a:avLst/>
          </a:prstGeom>
          <a:gradFill rotWithShape="1">
            <a:gsLst>
              <a:gs pos="0">
                <a:srgbClr val="00FF00"/>
              </a:gs>
              <a:gs pos="50000">
                <a:srgbClr val="007600"/>
              </a:gs>
              <a:gs pos="100000">
                <a:srgbClr val="00FF00"/>
              </a:gs>
            </a:gsLst>
            <a:lin ang="2700000" scaled="1"/>
          </a:gradFill>
          <a:ln w="9525" algn="ctr">
            <a:solidFill>
              <a:srgbClr val="000000"/>
            </a:solidFill>
            <a:miter lim="800000"/>
            <a:headEnd/>
            <a:tailEnd/>
          </a:ln>
        </p:spPr>
        <p:txBody>
          <a:bodyPr wrap="none"/>
          <a:lstStyle/>
          <a:p>
            <a:r>
              <a:rPr lang="en-US" b="1">
                <a:solidFill>
                  <a:srgbClr val="000000"/>
                </a:solidFill>
                <a:latin typeface="Tahoma" pitchFamily="34" charset="0"/>
              </a:rPr>
              <a:t>Development</a:t>
            </a:r>
            <a:endParaRPr lang="en-US">
              <a:latin typeface="Corbel" pitchFamily="34" charset="0"/>
            </a:endParaRPr>
          </a:p>
        </p:txBody>
      </p:sp>
      <p:sp>
        <p:nvSpPr>
          <p:cNvPr id="33798" name="Rectangle 6"/>
          <p:cNvSpPr>
            <a:spLocks noChangeArrowheads="1"/>
          </p:cNvSpPr>
          <p:nvPr/>
        </p:nvSpPr>
        <p:spPr bwMode="auto">
          <a:xfrm>
            <a:off x="914400" y="3733800"/>
            <a:ext cx="1981200" cy="608013"/>
          </a:xfrm>
          <a:prstGeom prst="rect">
            <a:avLst/>
          </a:prstGeom>
          <a:gradFill rotWithShape="1">
            <a:gsLst>
              <a:gs pos="0">
                <a:schemeClr val="hlink">
                  <a:gamma/>
                  <a:shade val="46275"/>
                  <a:invGamma/>
                </a:schemeClr>
              </a:gs>
              <a:gs pos="100000">
                <a:schemeClr val="hlink"/>
              </a:gs>
            </a:gsLst>
            <a:lin ang="2700000" scaled="1"/>
          </a:gradFill>
          <a:ln w="9525" cap="flat" cmpd="sng" algn="ctr">
            <a:solidFill>
              <a:srgbClr val="000000"/>
            </a:solidFill>
            <a:prstDash val="solid"/>
            <a:miter lim="800000"/>
            <a:headEnd type="none" w="med" len="med"/>
            <a:tailEnd type="none" w="med" len="med"/>
          </a:ln>
          <a:effectLst/>
        </p:spPr>
        <p:txBody>
          <a:bodyPr wrap="none" anchor="ctr"/>
          <a:lstStyle/>
          <a:p>
            <a:pPr algn="ctr">
              <a:defRPr/>
            </a:pPr>
            <a:r>
              <a:rPr lang="en-US">
                <a:solidFill>
                  <a:srgbClr val="000000">
                    <a:alpha val="100000"/>
                  </a:srgbClr>
                </a:solidFill>
                <a:latin typeface="Tahoma"/>
                <a:cs typeface="Arial"/>
              </a:rPr>
              <a:t>XAML</a:t>
            </a:r>
            <a:endParaRPr lang="en-US">
              <a:latin typeface="+mn-lt"/>
              <a:cs typeface="+mn-cs"/>
            </a:endParaRPr>
          </a:p>
        </p:txBody>
      </p:sp>
      <p:sp>
        <p:nvSpPr>
          <p:cNvPr id="33799" name="Rectangle 7"/>
          <p:cNvSpPr>
            <a:spLocks noChangeArrowheads="1"/>
          </p:cNvSpPr>
          <p:nvPr/>
        </p:nvSpPr>
        <p:spPr bwMode="auto">
          <a:xfrm>
            <a:off x="914400" y="4495800"/>
            <a:ext cx="1981200" cy="608013"/>
          </a:xfrm>
          <a:prstGeom prst="rect">
            <a:avLst/>
          </a:prstGeom>
          <a:gradFill rotWithShape="1">
            <a:gsLst>
              <a:gs pos="0">
                <a:schemeClr val="hlink">
                  <a:gamma/>
                  <a:shade val="46275"/>
                  <a:invGamma/>
                </a:schemeClr>
              </a:gs>
              <a:gs pos="100000">
                <a:schemeClr val="hlink"/>
              </a:gs>
            </a:gsLst>
            <a:lin ang="2700000" scaled="1"/>
          </a:gradFill>
          <a:ln w="9525" cap="flat" cmpd="sng" algn="ctr">
            <a:solidFill>
              <a:srgbClr val="000000"/>
            </a:solidFill>
            <a:prstDash val="solid"/>
            <a:miter lim="800000"/>
            <a:headEnd type="none" w="med" len="med"/>
            <a:tailEnd type="none" w="med" len="med"/>
          </a:ln>
          <a:effectLst/>
        </p:spPr>
        <p:txBody>
          <a:bodyPr wrap="none" anchor="ctr"/>
          <a:lstStyle/>
          <a:p>
            <a:pPr algn="ctr">
              <a:defRPr/>
            </a:pPr>
            <a:r>
              <a:rPr lang="en-US">
                <a:solidFill>
                  <a:srgbClr val="000000">
                    <a:alpha val="100000"/>
                  </a:srgbClr>
                </a:solidFill>
                <a:latin typeface="Tahoma"/>
                <a:cs typeface="Arial"/>
              </a:rPr>
              <a:t>Code-behind</a:t>
            </a:r>
            <a:endParaRPr lang="en-US">
              <a:latin typeface="+mn-lt"/>
              <a:cs typeface="+mn-cs"/>
            </a:endParaRPr>
          </a:p>
        </p:txBody>
      </p:sp>
      <p:sp>
        <p:nvSpPr>
          <p:cNvPr id="33800" name="Rectangle 8"/>
          <p:cNvSpPr>
            <a:spLocks noChangeArrowheads="1"/>
          </p:cNvSpPr>
          <p:nvPr/>
        </p:nvSpPr>
        <p:spPr bwMode="auto">
          <a:xfrm>
            <a:off x="914400" y="5257800"/>
            <a:ext cx="1981200" cy="608013"/>
          </a:xfrm>
          <a:prstGeom prst="rect">
            <a:avLst/>
          </a:prstGeom>
          <a:gradFill rotWithShape="1">
            <a:gsLst>
              <a:gs pos="0">
                <a:schemeClr val="hlink">
                  <a:gamma/>
                  <a:shade val="46275"/>
                  <a:invGamma/>
                </a:schemeClr>
              </a:gs>
              <a:gs pos="100000">
                <a:schemeClr val="hlink"/>
              </a:gs>
            </a:gsLst>
            <a:lin ang="2700000" scaled="1"/>
          </a:gradFill>
          <a:ln w="9525" cap="flat" cmpd="sng" algn="ctr">
            <a:solidFill>
              <a:srgbClr val="000000"/>
            </a:solidFill>
            <a:prstDash val="solid"/>
            <a:miter lim="800000"/>
            <a:headEnd type="none" w="med" len="med"/>
            <a:tailEnd type="none" w="med" len="med"/>
          </a:ln>
          <a:effectLst/>
        </p:spPr>
        <p:txBody>
          <a:bodyPr wrap="none" anchor="ctr"/>
          <a:lstStyle/>
          <a:p>
            <a:pPr algn="ctr">
              <a:defRPr/>
            </a:pPr>
            <a:r>
              <a:rPr lang="en-US">
                <a:solidFill>
                  <a:srgbClr val="000000">
                    <a:alpha val="100000"/>
                  </a:srgbClr>
                </a:solidFill>
                <a:latin typeface="Tahoma"/>
                <a:cs typeface="Arial"/>
              </a:rPr>
              <a:t>Settings</a:t>
            </a:r>
            <a:endParaRPr lang="en-US">
              <a:latin typeface="+mn-lt"/>
              <a:cs typeface="+mn-cs"/>
            </a:endParaRPr>
          </a:p>
        </p:txBody>
      </p:sp>
      <p:sp>
        <p:nvSpPr>
          <p:cNvPr id="33801" name="Oval 9"/>
          <p:cNvSpPr>
            <a:spLocks noChangeArrowheads="1"/>
          </p:cNvSpPr>
          <p:nvPr/>
        </p:nvSpPr>
        <p:spPr bwMode="auto">
          <a:xfrm>
            <a:off x="3352800" y="4114800"/>
            <a:ext cx="1447800" cy="762000"/>
          </a:xfrm>
          <a:prstGeom prst="ellipse">
            <a:avLst/>
          </a:prstGeom>
          <a:gradFill rotWithShape="1">
            <a:gsLst>
              <a:gs pos="0">
                <a:schemeClr val="accent1">
                  <a:gamma/>
                  <a:shade val="46275"/>
                  <a:invGamma/>
                </a:schemeClr>
              </a:gs>
              <a:gs pos="100000">
                <a:schemeClr val="accent1"/>
              </a:gs>
            </a:gsLst>
            <a:lin ang="2700000" scaled="1"/>
          </a:gradFill>
          <a:ln w="9525" cap="flat" cmpd="sng" algn="ctr">
            <a:solidFill>
              <a:srgbClr val="000000"/>
            </a:solidFill>
            <a:prstDash val="solid"/>
            <a:round/>
            <a:headEnd type="none" w="med" len="med"/>
            <a:tailEnd type="none" w="med" len="med"/>
          </a:ln>
          <a:effectLst/>
        </p:spPr>
        <p:txBody>
          <a:bodyPr wrap="none" anchor="ctr"/>
          <a:lstStyle/>
          <a:p>
            <a:pPr algn="ctr">
              <a:defRPr/>
            </a:pPr>
            <a:r>
              <a:rPr lang="en-US">
                <a:solidFill>
                  <a:srgbClr val="000000">
                    <a:alpha val="100000"/>
                  </a:srgbClr>
                </a:solidFill>
                <a:latin typeface="Tahoma"/>
                <a:cs typeface="Arial"/>
              </a:rPr>
              <a:t>Build</a:t>
            </a:r>
            <a:endParaRPr lang="en-US">
              <a:latin typeface="+mn-lt"/>
              <a:cs typeface="+mn-cs"/>
            </a:endParaRPr>
          </a:p>
        </p:txBody>
      </p:sp>
      <p:grpSp>
        <p:nvGrpSpPr>
          <p:cNvPr id="46088" name="Group 12"/>
          <p:cNvGrpSpPr>
            <a:grpSpLocks/>
          </p:cNvGrpSpPr>
          <p:nvPr/>
        </p:nvGrpSpPr>
        <p:grpSpPr bwMode="auto">
          <a:xfrm>
            <a:off x="5105400" y="3433763"/>
            <a:ext cx="1981200" cy="2127250"/>
            <a:chOff x="3023" y="1392"/>
            <a:chExt cx="1248" cy="1340"/>
          </a:xfrm>
        </p:grpSpPr>
        <p:sp>
          <p:nvSpPr>
            <p:cNvPr id="33802" name="Rectangle 10"/>
            <p:cNvSpPr>
              <a:spLocks noChangeArrowheads="1"/>
            </p:cNvSpPr>
            <p:nvPr/>
          </p:nvSpPr>
          <p:spPr bwMode="auto">
            <a:xfrm>
              <a:off x="3024" y="1392"/>
              <a:ext cx="1247" cy="333"/>
            </a:xfrm>
            <a:prstGeom prst="rect">
              <a:avLst/>
            </a:prstGeom>
            <a:gradFill rotWithShape="1">
              <a:gsLst>
                <a:gs pos="0">
                  <a:schemeClr val="hlink">
                    <a:gamma/>
                    <a:shade val="46275"/>
                    <a:invGamma/>
                  </a:schemeClr>
                </a:gs>
                <a:gs pos="100000">
                  <a:schemeClr val="hlink"/>
                </a:gs>
              </a:gsLst>
              <a:lin ang="2700000" scaled="1"/>
            </a:gradFill>
            <a:ln w="9525" cap="flat" cmpd="sng" algn="ctr">
              <a:solidFill>
                <a:srgbClr val="000000"/>
              </a:solidFill>
              <a:prstDash val="solid"/>
              <a:miter lim="800000"/>
              <a:headEnd type="none" w="med" len="med"/>
              <a:tailEnd type="none" w="med" len="med"/>
            </a:ln>
            <a:effectLst/>
          </p:spPr>
          <p:txBody>
            <a:bodyPr wrap="none" anchor="ctr"/>
            <a:lstStyle/>
            <a:p>
              <a:pPr algn="ctr">
                <a:defRPr/>
              </a:pPr>
              <a:r>
                <a:rPr lang="en-US" dirty="0">
                  <a:solidFill>
                    <a:srgbClr val="000000">
                      <a:alpha val="100000"/>
                    </a:srgbClr>
                  </a:solidFill>
                  <a:latin typeface="Tahoma"/>
                  <a:cs typeface="Arial"/>
                </a:rPr>
                <a:t>Assembly</a:t>
              </a:r>
              <a:endParaRPr lang="en-US" dirty="0">
                <a:latin typeface="+mn-lt"/>
                <a:cs typeface="+mn-cs"/>
              </a:endParaRPr>
            </a:p>
          </p:txBody>
        </p:sp>
        <p:sp>
          <p:nvSpPr>
            <p:cNvPr id="33803" name="Rectangle 11"/>
            <p:cNvSpPr>
              <a:spLocks noChangeArrowheads="1"/>
            </p:cNvSpPr>
            <p:nvPr/>
          </p:nvSpPr>
          <p:spPr bwMode="auto">
            <a:xfrm>
              <a:off x="3023" y="2205"/>
              <a:ext cx="1248" cy="527"/>
            </a:xfrm>
            <a:prstGeom prst="rect">
              <a:avLst/>
            </a:prstGeom>
            <a:gradFill rotWithShape="1">
              <a:gsLst>
                <a:gs pos="0">
                  <a:schemeClr val="hlink">
                    <a:gamma/>
                    <a:shade val="46275"/>
                    <a:invGamma/>
                  </a:schemeClr>
                </a:gs>
                <a:gs pos="100000">
                  <a:schemeClr val="hlink"/>
                </a:gs>
              </a:gsLst>
              <a:lin ang="2700000" scaled="1"/>
            </a:gradFill>
            <a:ln w="9525" cap="flat" cmpd="sng" algn="ctr">
              <a:solidFill>
                <a:srgbClr val="000000"/>
              </a:solidFill>
              <a:prstDash val="solid"/>
              <a:miter lim="800000"/>
              <a:headEnd type="none" w="med" len="med"/>
              <a:tailEnd type="none" w="med" len="med"/>
            </a:ln>
            <a:effectLst/>
          </p:spPr>
          <p:txBody>
            <a:bodyPr wrap="none" anchor="ctr"/>
            <a:lstStyle/>
            <a:p>
              <a:pPr algn="ctr">
                <a:defRPr/>
              </a:pPr>
              <a:r>
                <a:rPr lang="en-US" dirty="0">
                  <a:solidFill>
                    <a:srgbClr val="000000">
                      <a:alpha val="100000"/>
                    </a:srgbClr>
                  </a:solidFill>
                  <a:latin typeface="Tahoma"/>
                  <a:cs typeface="Arial"/>
                </a:rPr>
                <a:t>Application</a:t>
              </a:r>
            </a:p>
            <a:p>
              <a:pPr algn="ctr">
                <a:defRPr/>
              </a:pPr>
              <a:r>
                <a:rPr lang="en-US" dirty="0">
                  <a:solidFill>
                    <a:srgbClr val="000000">
                      <a:alpha val="100000"/>
                    </a:srgbClr>
                  </a:solidFill>
                  <a:latin typeface="Tahoma"/>
                  <a:cs typeface="Arial"/>
                </a:rPr>
                <a:t>Manifest</a:t>
              </a:r>
              <a:endParaRPr lang="en-US" dirty="0">
                <a:latin typeface="+mn-lt"/>
                <a:cs typeface="+mn-cs"/>
              </a:endParaRPr>
            </a:p>
          </p:txBody>
        </p:sp>
      </p:grpSp>
      <p:sp>
        <p:nvSpPr>
          <p:cNvPr id="16" name="Rectangle 6"/>
          <p:cNvSpPr>
            <a:spLocks noChangeArrowheads="1"/>
          </p:cNvSpPr>
          <p:nvPr/>
        </p:nvSpPr>
        <p:spPr bwMode="auto">
          <a:xfrm>
            <a:off x="914400" y="2971800"/>
            <a:ext cx="1981200" cy="608013"/>
          </a:xfrm>
          <a:prstGeom prst="rect">
            <a:avLst/>
          </a:prstGeom>
          <a:gradFill rotWithShape="1">
            <a:gsLst>
              <a:gs pos="0">
                <a:schemeClr val="hlink">
                  <a:gamma/>
                  <a:shade val="46275"/>
                  <a:invGamma/>
                </a:schemeClr>
              </a:gs>
              <a:gs pos="100000">
                <a:schemeClr val="hlink"/>
              </a:gs>
            </a:gsLst>
            <a:lin ang="2700000" scaled="1"/>
          </a:gradFill>
          <a:ln w="9525" cap="flat" cmpd="sng" algn="ctr">
            <a:solidFill>
              <a:srgbClr val="000000"/>
            </a:solidFill>
            <a:prstDash val="solid"/>
            <a:miter lim="800000"/>
            <a:headEnd type="none" w="med" len="med"/>
            <a:tailEnd type="none" w="med" len="med"/>
          </a:ln>
          <a:effectLst/>
        </p:spPr>
        <p:txBody>
          <a:bodyPr wrap="none" anchor="ctr"/>
          <a:lstStyle/>
          <a:p>
            <a:pPr algn="ctr">
              <a:defRPr/>
            </a:pPr>
            <a:r>
              <a:rPr lang="en-US" dirty="0">
                <a:solidFill>
                  <a:srgbClr val="000000">
                    <a:alpha val="100000"/>
                  </a:srgbClr>
                </a:solidFill>
                <a:latin typeface="Tahoma"/>
                <a:cs typeface="Arial"/>
              </a:rPr>
              <a:t>Project</a:t>
            </a:r>
            <a:endParaRPr lang="en-US" dirty="0">
              <a:latin typeface="+mn-lt"/>
              <a:cs typeface="+mn-cs"/>
            </a:endParaRPr>
          </a:p>
        </p:txBody>
      </p:sp>
      <p:sp>
        <p:nvSpPr>
          <p:cNvPr id="18" name="Rectangle 10"/>
          <p:cNvSpPr>
            <a:spLocks noChangeArrowheads="1"/>
          </p:cNvSpPr>
          <p:nvPr/>
        </p:nvSpPr>
        <p:spPr bwMode="auto">
          <a:xfrm>
            <a:off x="5106988" y="4038600"/>
            <a:ext cx="1979612" cy="528638"/>
          </a:xfrm>
          <a:prstGeom prst="rect">
            <a:avLst/>
          </a:prstGeom>
          <a:gradFill rotWithShape="1">
            <a:gsLst>
              <a:gs pos="0">
                <a:schemeClr val="hlink">
                  <a:gamma/>
                  <a:shade val="46275"/>
                  <a:invGamma/>
                </a:schemeClr>
              </a:gs>
              <a:gs pos="100000">
                <a:schemeClr val="hlink"/>
              </a:gs>
            </a:gsLst>
            <a:lin ang="2700000" scaled="1"/>
          </a:gradFill>
          <a:ln w="9525" cap="flat" cmpd="sng" algn="ctr">
            <a:solidFill>
              <a:srgbClr val="000000"/>
            </a:solidFill>
            <a:prstDash val="solid"/>
            <a:miter lim="800000"/>
            <a:headEnd type="none" w="med" len="med"/>
            <a:tailEnd type="none" w="med" len="med"/>
          </a:ln>
          <a:effectLst/>
        </p:spPr>
        <p:txBody>
          <a:bodyPr wrap="none" anchor="ctr"/>
          <a:lstStyle/>
          <a:p>
            <a:pPr algn="ctr">
              <a:defRPr/>
            </a:pPr>
            <a:r>
              <a:rPr lang="en-US" dirty="0">
                <a:solidFill>
                  <a:srgbClr val="000000">
                    <a:alpha val="100000"/>
                  </a:srgbClr>
                </a:solidFill>
                <a:latin typeface="Tahoma"/>
                <a:cs typeface="Arial"/>
              </a:rPr>
              <a:t>Configuration</a:t>
            </a:r>
            <a:endParaRPr lang="en-US" dirty="0">
              <a:latin typeface="+mn-lt"/>
              <a:cs typeface="+mn-cs"/>
            </a:endParaRPr>
          </a:p>
        </p:txBody>
      </p:sp>
      <p:sp>
        <p:nvSpPr>
          <p:cNvPr id="20" name="Right Brace 19"/>
          <p:cNvSpPr/>
          <p:nvPr/>
        </p:nvSpPr>
        <p:spPr>
          <a:xfrm>
            <a:off x="3048000" y="3200400"/>
            <a:ext cx="228600" cy="25146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21" name="Left Brace 20"/>
          <p:cNvSpPr/>
          <p:nvPr/>
        </p:nvSpPr>
        <p:spPr>
          <a:xfrm>
            <a:off x="4800600" y="3657600"/>
            <a:ext cx="198438" cy="1600200"/>
          </a:xfrm>
          <a:prstGeom prst="leftBrace">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Lifecycle components</a:t>
            </a:r>
            <a:endParaRPr lang="en-US" dirty="0">
              <a:solidFill>
                <a:schemeClr val="tx2">
                  <a:tint val="100000"/>
                  <a:satMod val="250000"/>
                </a:schemeClr>
              </a:solidFill>
            </a:endParaRPr>
          </a:p>
        </p:txBody>
      </p:sp>
      <p:sp>
        <p:nvSpPr>
          <p:cNvPr id="47107" name="Rectangle 4"/>
          <p:cNvSpPr>
            <a:spLocks noChangeArrowheads="1"/>
          </p:cNvSpPr>
          <p:nvPr/>
        </p:nvSpPr>
        <p:spPr bwMode="auto">
          <a:xfrm>
            <a:off x="838200" y="2667000"/>
            <a:ext cx="1590675" cy="714375"/>
          </a:xfrm>
          <a:prstGeom prst="rect">
            <a:avLst/>
          </a:prstGeom>
          <a:solidFill>
            <a:srgbClr val="FFFF00"/>
          </a:solidFill>
          <a:ln w="9525" algn="ctr">
            <a:noFill/>
            <a:miter lim="800000"/>
            <a:headEnd/>
            <a:tailEnd/>
          </a:ln>
        </p:spPr>
        <p:txBody>
          <a:bodyPr anchor="ctr"/>
          <a:lstStyle/>
          <a:p>
            <a:pPr algn="ctr"/>
            <a:r>
              <a:rPr lang="en-US">
                <a:solidFill>
                  <a:schemeClr val="bg2"/>
                </a:solidFill>
                <a:latin typeface="Tahoma" pitchFamily="34" charset="0"/>
              </a:rPr>
              <a:t>XAML</a:t>
            </a:r>
            <a:endParaRPr lang="en-US">
              <a:latin typeface="Corbel" pitchFamily="34" charset="0"/>
            </a:endParaRPr>
          </a:p>
        </p:txBody>
      </p:sp>
      <p:sp>
        <p:nvSpPr>
          <p:cNvPr id="47108" name="Rectangle 5"/>
          <p:cNvSpPr>
            <a:spLocks noChangeArrowheads="1"/>
          </p:cNvSpPr>
          <p:nvPr/>
        </p:nvSpPr>
        <p:spPr bwMode="auto">
          <a:xfrm>
            <a:off x="838200" y="4876800"/>
            <a:ext cx="1590675" cy="714375"/>
          </a:xfrm>
          <a:prstGeom prst="rect">
            <a:avLst/>
          </a:prstGeom>
          <a:solidFill>
            <a:srgbClr val="FFFF00"/>
          </a:solidFill>
          <a:ln w="9525" algn="ctr">
            <a:noFill/>
            <a:miter lim="800000"/>
            <a:headEnd/>
            <a:tailEnd/>
          </a:ln>
        </p:spPr>
        <p:txBody>
          <a:bodyPr anchor="ctr"/>
          <a:lstStyle/>
          <a:p>
            <a:pPr algn="ctr"/>
            <a:r>
              <a:rPr lang="en-US">
                <a:solidFill>
                  <a:schemeClr val="bg2"/>
                </a:solidFill>
                <a:latin typeface="Tahoma" pitchFamily="34" charset="0"/>
              </a:rPr>
              <a:t>Code behind</a:t>
            </a:r>
            <a:endParaRPr lang="en-US">
              <a:latin typeface="Corbel" pitchFamily="34" charset="0"/>
            </a:endParaRPr>
          </a:p>
        </p:txBody>
      </p:sp>
      <p:sp>
        <p:nvSpPr>
          <p:cNvPr id="47109" name="Rectangle 6"/>
          <p:cNvSpPr>
            <a:spLocks noChangeArrowheads="1"/>
          </p:cNvSpPr>
          <p:nvPr/>
        </p:nvSpPr>
        <p:spPr bwMode="auto">
          <a:xfrm>
            <a:off x="3886200" y="2667000"/>
            <a:ext cx="1590675" cy="714375"/>
          </a:xfrm>
          <a:prstGeom prst="rect">
            <a:avLst/>
          </a:prstGeom>
          <a:solidFill>
            <a:srgbClr val="FFFF00"/>
          </a:solidFill>
          <a:ln w="9525" algn="ctr">
            <a:noFill/>
            <a:miter lim="800000"/>
            <a:headEnd/>
            <a:tailEnd/>
          </a:ln>
        </p:spPr>
        <p:txBody>
          <a:bodyPr anchor="ctr"/>
          <a:lstStyle/>
          <a:p>
            <a:pPr algn="ctr"/>
            <a:r>
              <a:rPr lang="en-US">
                <a:solidFill>
                  <a:schemeClr val="bg2"/>
                </a:solidFill>
                <a:latin typeface="Tahoma" pitchFamily="34" charset="0"/>
              </a:rPr>
              <a:t>BAML</a:t>
            </a:r>
            <a:endParaRPr lang="en-US">
              <a:latin typeface="Corbel" pitchFamily="34" charset="0"/>
            </a:endParaRPr>
          </a:p>
        </p:txBody>
      </p:sp>
      <p:sp>
        <p:nvSpPr>
          <p:cNvPr id="47110" name="Text Box 7"/>
          <p:cNvSpPr txBox="1">
            <a:spLocks noChangeArrowheads="1"/>
          </p:cNvSpPr>
          <p:nvPr/>
        </p:nvSpPr>
        <p:spPr bwMode="auto">
          <a:xfrm>
            <a:off x="914400" y="1905000"/>
            <a:ext cx="1449388" cy="519113"/>
          </a:xfrm>
          <a:prstGeom prst="rect">
            <a:avLst/>
          </a:prstGeom>
          <a:noFill/>
          <a:ln w="9525" algn="ctr">
            <a:noFill/>
            <a:miter lim="800000"/>
            <a:headEnd/>
            <a:tailEnd/>
          </a:ln>
        </p:spPr>
        <p:txBody>
          <a:bodyPr wrap="none">
            <a:spAutoFit/>
          </a:bodyPr>
          <a:lstStyle/>
          <a:p>
            <a:r>
              <a:rPr lang="en-US" sz="2800">
                <a:latin typeface="Tahoma" pitchFamily="34" charset="0"/>
              </a:rPr>
              <a:t>Develop</a:t>
            </a:r>
            <a:endParaRPr lang="en-US">
              <a:latin typeface="Corbel" pitchFamily="34" charset="0"/>
            </a:endParaRPr>
          </a:p>
        </p:txBody>
      </p:sp>
      <p:sp>
        <p:nvSpPr>
          <p:cNvPr id="47111" name="Rectangle 8"/>
          <p:cNvSpPr>
            <a:spLocks noChangeArrowheads="1"/>
          </p:cNvSpPr>
          <p:nvPr/>
        </p:nvSpPr>
        <p:spPr bwMode="auto">
          <a:xfrm>
            <a:off x="3886200" y="4114800"/>
            <a:ext cx="1590675" cy="714375"/>
          </a:xfrm>
          <a:prstGeom prst="rect">
            <a:avLst/>
          </a:prstGeom>
          <a:solidFill>
            <a:srgbClr val="FFFF00"/>
          </a:solidFill>
          <a:ln w="9525" algn="ctr">
            <a:noFill/>
            <a:miter lim="800000"/>
            <a:headEnd/>
            <a:tailEnd/>
          </a:ln>
        </p:spPr>
        <p:txBody>
          <a:bodyPr anchor="ctr"/>
          <a:lstStyle/>
          <a:p>
            <a:pPr algn="ctr"/>
            <a:r>
              <a:rPr lang="en-US">
                <a:solidFill>
                  <a:schemeClr val="bg2"/>
                </a:solidFill>
                <a:latin typeface="Tahoma" pitchFamily="34" charset="0"/>
              </a:rPr>
              <a:t>Glue</a:t>
            </a:r>
            <a:endParaRPr lang="en-US">
              <a:latin typeface="Corbel" pitchFamily="34" charset="0"/>
            </a:endParaRPr>
          </a:p>
          <a:p>
            <a:pPr algn="ctr"/>
            <a:r>
              <a:rPr lang="en-US">
                <a:solidFill>
                  <a:schemeClr val="bg2"/>
                </a:solidFill>
                <a:latin typeface="Tahoma" pitchFamily="34" charset="0"/>
              </a:rPr>
              <a:t>(partial class) </a:t>
            </a:r>
          </a:p>
        </p:txBody>
      </p:sp>
      <p:sp>
        <p:nvSpPr>
          <p:cNvPr id="47112" name="Rectangle 9"/>
          <p:cNvSpPr>
            <a:spLocks noChangeArrowheads="1"/>
          </p:cNvSpPr>
          <p:nvPr/>
        </p:nvSpPr>
        <p:spPr bwMode="auto">
          <a:xfrm>
            <a:off x="3886200" y="4876800"/>
            <a:ext cx="1590675" cy="714375"/>
          </a:xfrm>
          <a:prstGeom prst="rect">
            <a:avLst/>
          </a:prstGeom>
          <a:solidFill>
            <a:srgbClr val="FFFF00"/>
          </a:solidFill>
          <a:ln w="9525" algn="ctr">
            <a:noFill/>
            <a:miter lim="800000"/>
            <a:headEnd/>
            <a:tailEnd/>
          </a:ln>
        </p:spPr>
        <p:txBody>
          <a:bodyPr anchor="ctr"/>
          <a:lstStyle/>
          <a:p>
            <a:pPr algn="ctr"/>
            <a:r>
              <a:rPr lang="en-US">
                <a:solidFill>
                  <a:schemeClr val="bg2"/>
                </a:solidFill>
                <a:latin typeface="Tahoma" pitchFamily="34" charset="0"/>
              </a:rPr>
              <a:t>Code behind</a:t>
            </a:r>
            <a:endParaRPr lang="en-US">
              <a:latin typeface="Corbel" pitchFamily="34" charset="0"/>
            </a:endParaRPr>
          </a:p>
          <a:p>
            <a:pPr algn="ctr"/>
            <a:r>
              <a:rPr lang="en-US">
                <a:solidFill>
                  <a:schemeClr val="bg2"/>
                </a:solidFill>
                <a:latin typeface="Tahoma" pitchFamily="34" charset="0"/>
              </a:rPr>
              <a:t>(partial class)</a:t>
            </a:r>
          </a:p>
        </p:txBody>
      </p:sp>
      <p:sp>
        <p:nvSpPr>
          <p:cNvPr id="47113" name="AutoShape 10"/>
          <p:cNvSpPr>
            <a:spLocks noChangeArrowheads="1"/>
          </p:cNvSpPr>
          <p:nvPr/>
        </p:nvSpPr>
        <p:spPr bwMode="auto">
          <a:xfrm>
            <a:off x="2514600" y="2971800"/>
            <a:ext cx="1295400" cy="152400"/>
          </a:xfrm>
          <a:prstGeom prst="rightArrow">
            <a:avLst>
              <a:gd name="adj1" fmla="val 50000"/>
              <a:gd name="adj2" fmla="val 212500"/>
            </a:avLst>
          </a:prstGeom>
          <a:solidFill>
            <a:srgbClr val="FFFF00"/>
          </a:solidFill>
          <a:ln w="9525" algn="ctr">
            <a:noFill/>
            <a:miter lim="800000"/>
            <a:headEnd/>
            <a:tailEnd/>
          </a:ln>
        </p:spPr>
        <p:txBody>
          <a:bodyPr wrap="none" anchor="ctr">
            <a:spAutoFit/>
          </a:bodyPr>
          <a:lstStyle/>
          <a:p>
            <a:endParaRPr lang="en-US">
              <a:latin typeface="Corbel" pitchFamily="34" charset="0"/>
            </a:endParaRPr>
          </a:p>
        </p:txBody>
      </p:sp>
      <p:sp>
        <p:nvSpPr>
          <p:cNvPr id="47114" name="AutoShape 11"/>
          <p:cNvSpPr>
            <a:spLocks noChangeArrowheads="1"/>
          </p:cNvSpPr>
          <p:nvPr/>
        </p:nvSpPr>
        <p:spPr bwMode="auto">
          <a:xfrm rot="1784693">
            <a:off x="2413000" y="3598863"/>
            <a:ext cx="1676400" cy="152400"/>
          </a:xfrm>
          <a:prstGeom prst="rightArrow">
            <a:avLst>
              <a:gd name="adj1" fmla="val 50000"/>
              <a:gd name="adj2" fmla="val 275000"/>
            </a:avLst>
          </a:prstGeom>
          <a:solidFill>
            <a:srgbClr val="FFFF00"/>
          </a:solidFill>
          <a:ln w="9525" algn="ctr">
            <a:noFill/>
            <a:miter lim="800000"/>
            <a:headEnd/>
            <a:tailEnd/>
          </a:ln>
        </p:spPr>
        <p:txBody>
          <a:bodyPr anchor="ctr">
            <a:spAutoFit/>
          </a:bodyPr>
          <a:lstStyle/>
          <a:p>
            <a:endParaRPr lang="en-US">
              <a:latin typeface="Corbel" pitchFamily="34" charset="0"/>
            </a:endParaRPr>
          </a:p>
        </p:txBody>
      </p:sp>
      <p:sp>
        <p:nvSpPr>
          <p:cNvPr id="47115" name="AutoShape 12"/>
          <p:cNvSpPr>
            <a:spLocks noChangeArrowheads="1"/>
          </p:cNvSpPr>
          <p:nvPr/>
        </p:nvSpPr>
        <p:spPr bwMode="auto">
          <a:xfrm>
            <a:off x="2514600" y="5181600"/>
            <a:ext cx="1295400" cy="152400"/>
          </a:xfrm>
          <a:prstGeom prst="rightArrow">
            <a:avLst>
              <a:gd name="adj1" fmla="val 50000"/>
              <a:gd name="adj2" fmla="val 212500"/>
            </a:avLst>
          </a:prstGeom>
          <a:solidFill>
            <a:srgbClr val="FFFF00"/>
          </a:solidFill>
          <a:ln w="9525" algn="ctr">
            <a:noFill/>
            <a:miter lim="800000"/>
            <a:headEnd/>
            <a:tailEnd/>
          </a:ln>
        </p:spPr>
        <p:txBody>
          <a:bodyPr wrap="none" anchor="ctr">
            <a:spAutoFit/>
          </a:bodyPr>
          <a:lstStyle/>
          <a:p>
            <a:endParaRPr lang="en-US">
              <a:latin typeface="Corbel" pitchFamily="34" charset="0"/>
            </a:endParaRPr>
          </a:p>
        </p:txBody>
      </p:sp>
      <p:sp>
        <p:nvSpPr>
          <p:cNvPr id="47116" name="Text Box 13"/>
          <p:cNvSpPr txBox="1">
            <a:spLocks noChangeArrowheads="1"/>
          </p:cNvSpPr>
          <p:nvPr/>
        </p:nvSpPr>
        <p:spPr bwMode="auto">
          <a:xfrm>
            <a:off x="3886200" y="1828800"/>
            <a:ext cx="950913" cy="519113"/>
          </a:xfrm>
          <a:prstGeom prst="rect">
            <a:avLst/>
          </a:prstGeom>
          <a:noFill/>
          <a:ln w="9525" algn="ctr">
            <a:noFill/>
            <a:miter lim="800000"/>
            <a:headEnd/>
            <a:tailEnd/>
          </a:ln>
        </p:spPr>
        <p:txBody>
          <a:bodyPr wrap="none">
            <a:spAutoFit/>
          </a:bodyPr>
          <a:lstStyle/>
          <a:p>
            <a:r>
              <a:rPr lang="en-US" sz="2800">
                <a:latin typeface="Tahoma" pitchFamily="34" charset="0"/>
              </a:rPr>
              <a:t>Build</a:t>
            </a:r>
            <a:endParaRPr lang="en-US">
              <a:latin typeface="Corbel" pitchFamily="34" charset="0"/>
            </a:endParaRPr>
          </a:p>
        </p:txBody>
      </p:sp>
      <p:sp>
        <p:nvSpPr>
          <p:cNvPr id="47117" name="Text Box 14"/>
          <p:cNvSpPr txBox="1">
            <a:spLocks noChangeArrowheads="1"/>
          </p:cNvSpPr>
          <p:nvPr/>
        </p:nvSpPr>
        <p:spPr bwMode="auto">
          <a:xfrm>
            <a:off x="7162800" y="1828800"/>
            <a:ext cx="1262063" cy="519113"/>
          </a:xfrm>
          <a:prstGeom prst="rect">
            <a:avLst/>
          </a:prstGeom>
          <a:noFill/>
          <a:ln w="9525" algn="ctr">
            <a:noFill/>
            <a:miter lim="800000"/>
            <a:headEnd/>
            <a:tailEnd/>
          </a:ln>
        </p:spPr>
        <p:txBody>
          <a:bodyPr wrap="none">
            <a:spAutoFit/>
          </a:bodyPr>
          <a:lstStyle/>
          <a:p>
            <a:r>
              <a:rPr lang="en-US" sz="2800">
                <a:latin typeface="Tahoma" pitchFamily="34" charset="0"/>
              </a:rPr>
              <a:t>Deploy</a:t>
            </a:r>
            <a:endParaRPr lang="en-US">
              <a:latin typeface="Corbel" pitchFamily="34" charset="0"/>
            </a:endParaRPr>
          </a:p>
        </p:txBody>
      </p:sp>
      <p:sp>
        <p:nvSpPr>
          <p:cNvPr id="47118" name="Rectangle 15"/>
          <p:cNvSpPr>
            <a:spLocks noChangeArrowheads="1"/>
          </p:cNvSpPr>
          <p:nvPr/>
        </p:nvSpPr>
        <p:spPr bwMode="auto">
          <a:xfrm>
            <a:off x="7086600" y="3352800"/>
            <a:ext cx="1676400" cy="1295400"/>
          </a:xfrm>
          <a:prstGeom prst="rect">
            <a:avLst/>
          </a:prstGeom>
          <a:solidFill>
            <a:srgbClr val="FFFF00"/>
          </a:solidFill>
          <a:ln w="9525" algn="ctr">
            <a:noFill/>
            <a:miter lim="800000"/>
            <a:headEnd/>
            <a:tailEnd/>
          </a:ln>
        </p:spPr>
        <p:txBody>
          <a:bodyPr anchor="ctr"/>
          <a:lstStyle/>
          <a:p>
            <a:pPr algn="ctr"/>
            <a:r>
              <a:rPr lang="en-US">
                <a:solidFill>
                  <a:schemeClr val="bg2"/>
                </a:solidFill>
                <a:latin typeface="Tahoma" pitchFamily="34" charset="0"/>
              </a:rPr>
              <a:t>.exe</a:t>
            </a:r>
            <a:endParaRPr lang="en-US">
              <a:latin typeface="Corbel" pitchFamily="34" charset="0"/>
            </a:endParaRPr>
          </a:p>
          <a:p>
            <a:pPr algn="ctr"/>
            <a:r>
              <a:rPr lang="en-US">
                <a:solidFill>
                  <a:schemeClr val="bg2"/>
                </a:solidFill>
                <a:latin typeface="Tahoma" pitchFamily="34" charset="0"/>
              </a:rPr>
              <a:t>.config</a:t>
            </a:r>
          </a:p>
          <a:p>
            <a:pPr algn="ctr"/>
            <a:r>
              <a:rPr lang="en-US">
                <a:solidFill>
                  <a:schemeClr val="bg2"/>
                </a:solidFill>
                <a:latin typeface="Tahoma" pitchFamily="34" charset="0"/>
              </a:rPr>
              <a:t>.manifest</a:t>
            </a:r>
          </a:p>
        </p:txBody>
      </p:sp>
      <p:sp>
        <p:nvSpPr>
          <p:cNvPr id="47119" name="AutoShape 16"/>
          <p:cNvSpPr>
            <a:spLocks noChangeArrowheads="1"/>
          </p:cNvSpPr>
          <p:nvPr/>
        </p:nvSpPr>
        <p:spPr bwMode="auto">
          <a:xfrm rot="1015650">
            <a:off x="5638800" y="3200400"/>
            <a:ext cx="1295400" cy="152400"/>
          </a:xfrm>
          <a:prstGeom prst="rightArrow">
            <a:avLst>
              <a:gd name="adj1" fmla="val 50000"/>
              <a:gd name="adj2" fmla="val 212500"/>
            </a:avLst>
          </a:prstGeom>
          <a:solidFill>
            <a:srgbClr val="FFFF00"/>
          </a:solidFill>
          <a:ln w="9525" algn="ctr">
            <a:noFill/>
            <a:miter lim="800000"/>
            <a:headEnd/>
            <a:tailEnd/>
          </a:ln>
        </p:spPr>
        <p:txBody>
          <a:bodyPr wrap="none" anchor="ctr">
            <a:spAutoFit/>
          </a:bodyPr>
          <a:lstStyle/>
          <a:p>
            <a:endParaRPr lang="en-US">
              <a:latin typeface="Corbel" pitchFamily="34" charset="0"/>
            </a:endParaRPr>
          </a:p>
        </p:txBody>
      </p:sp>
      <p:sp>
        <p:nvSpPr>
          <p:cNvPr id="47120" name="AutoShape 17"/>
          <p:cNvSpPr>
            <a:spLocks noChangeArrowheads="1"/>
          </p:cNvSpPr>
          <p:nvPr/>
        </p:nvSpPr>
        <p:spPr bwMode="auto">
          <a:xfrm rot="-1209821">
            <a:off x="5638800" y="4495800"/>
            <a:ext cx="1295400" cy="152400"/>
          </a:xfrm>
          <a:prstGeom prst="rightArrow">
            <a:avLst>
              <a:gd name="adj1" fmla="val 50000"/>
              <a:gd name="adj2" fmla="val 212500"/>
            </a:avLst>
          </a:prstGeom>
          <a:solidFill>
            <a:srgbClr val="FFFF00"/>
          </a:solidFill>
          <a:ln w="9525" algn="ctr">
            <a:noFill/>
            <a:miter lim="800000"/>
            <a:headEnd/>
            <a:tailEnd/>
          </a:ln>
        </p:spPr>
        <p:txBody>
          <a:bodyPr wrap="none" anchor="ctr">
            <a:spAutoFit/>
          </a:bodyPr>
          <a:lstStyle/>
          <a:p>
            <a:endParaRPr lang="en-US">
              <a:latin typeface="Corbel" pitchFamily="34" charset="0"/>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XAML basics</a:t>
            </a:r>
            <a:endParaRPr lang="en-US" dirty="0">
              <a:solidFill>
                <a:schemeClr val="tx2">
                  <a:tint val="100000"/>
                  <a:satMod val="250000"/>
                </a:schemeClr>
              </a:solidFill>
            </a:endParaRPr>
          </a:p>
        </p:txBody>
      </p:sp>
      <p:sp>
        <p:nvSpPr>
          <p:cNvPr id="48131"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XML serialization format</a:t>
            </a:r>
          </a:p>
          <a:p>
            <a:pPr eaLnBrk="1" hangingPunct="1"/>
            <a:r>
              <a:rPr lang="en-US" smtClean="0"/>
              <a:t>XamlReader and XamlWriter (partial serializer)</a:t>
            </a:r>
          </a:p>
        </p:txBody>
      </p:sp>
      <p:sp>
        <p:nvSpPr>
          <p:cNvPr id="4" name="Rounded Rectangle 3"/>
          <p:cNvSpPr/>
          <p:nvPr/>
        </p:nvSpPr>
        <p:spPr>
          <a:xfrm>
            <a:off x="533400" y="3429000"/>
            <a:ext cx="7696200" cy="3429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dirty="0"/>
              <a:t>&lt;Window x:Class="Dialogs.Window1"</a:t>
            </a:r>
          </a:p>
          <a:p>
            <a:pPr fontAlgn="auto">
              <a:spcBef>
                <a:spcPts val="0"/>
              </a:spcBef>
              <a:spcAft>
                <a:spcPts val="0"/>
              </a:spcAft>
              <a:defRPr/>
            </a:pPr>
            <a:r>
              <a:rPr lang="en-US" dirty="0"/>
              <a:t>    </a:t>
            </a:r>
            <a:r>
              <a:rPr lang="en-US" dirty="0" err="1"/>
              <a:t>xmlns</a:t>
            </a:r>
            <a:r>
              <a:rPr lang="en-US" dirty="0"/>
              <a:t>="http://schemas.microsoft.com/winfx/2006/xaml/presentation"</a:t>
            </a:r>
          </a:p>
          <a:p>
            <a:pPr fontAlgn="auto">
              <a:spcBef>
                <a:spcPts val="0"/>
              </a:spcBef>
              <a:spcAft>
                <a:spcPts val="0"/>
              </a:spcAft>
              <a:defRPr/>
            </a:pPr>
            <a:r>
              <a:rPr lang="en-US" dirty="0"/>
              <a:t>    </a:t>
            </a:r>
            <a:r>
              <a:rPr lang="en-US" dirty="0" err="1"/>
              <a:t>xmlns:x</a:t>
            </a:r>
            <a:r>
              <a:rPr lang="en-US" dirty="0"/>
              <a:t>=</a:t>
            </a:r>
            <a:r>
              <a:rPr lang="en-US" dirty="0">
                <a:solidFill>
                  <a:schemeClr val="tx1"/>
                </a:solidFill>
              </a:rPr>
              <a:t>“http://schemas.microsoft.com/winfx/2006/xaml”</a:t>
            </a:r>
          </a:p>
          <a:p>
            <a:pPr fontAlgn="auto">
              <a:spcBef>
                <a:spcPts val="0"/>
              </a:spcBef>
              <a:spcAft>
                <a:spcPts val="0"/>
              </a:spcAft>
              <a:defRPr/>
            </a:pPr>
            <a:r>
              <a:rPr lang="en-US" dirty="0"/>
              <a:t>    </a:t>
            </a:r>
            <a:r>
              <a:rPr lang="en-US" dirty="0" err="1"/>
              <a:t>xmlns:myCtrl</a:t>
            </a:r>
            <a:r>
              <a:rPr lang="en-US" dirty="0"/>
              <a:t>=“</a:t>
            </a:r>
            <a:r>
              <a:rPr lang="en-US" dirty="0" err="1"/>
              <a:t>clr-namespace:XYZ.MyCtrls;assembly</a:t>
            </a:r>
            <a:r>
              <a:rPr lang="en-US" dirty="0"/>
              <a:t>=</a:t>
            </a:r>
            <a:r>
              <a:rPr lang="en-US" dirty="0" err="1"/>
              <a:t>MyCtrls</a:t>
            </a:r>
            <a:r>
              <a:rPr lang="en-US" dirty="0"/>
              <a:t>”</a:t>
            </a:r>
          </a:p>
          <a:p>
            <a:pPr fontAlgn="auto">
              <a:spcBef>
                <a:spcPts val="0"/>
              </a:spcBef>
              <a:spcAft>
                <a:spcPts val="0"/>
              </a:spcAft>
              <a:defRPr/>
            </a:pPr>
            <a:r>
              <a:rPr lang="en-US" dirty="0"/>
              <a:t>    Title="Main Window" Height="545" Width="580"</a:t>
            </a:r>
          </a:p>
          <a:p>
            <a:pPr fontAlgn="auto">
              <a:spcBef>
                <a:spcPts val="0"/>
              </a:spcBef>
              <a:spcAft>
                <a:spcPts val="0"/>
              </a:spcAft>
              <a:defRPr/>
            </a:pPr>
            <a:r>
              <a:rPr lang="en-US" dirty="0"/>
              <a:t>    &gt;</a:t>
            </a:r>
          </a:p>
          <a:p>
            <a:pPr fontAlgn="auto">
              <a:spcBef>
                <a:spcPts val="0"/>
              </a:spcBef>
              <a:spcAft>
                <a:spcPts val="0"/>
              </a:spcAft>
              <a:defRPr/>
            </a:pPr>
            <a:r>
              <a:rPr lang="en-US" dirty="0"/>
              <a:t>    &lt;Grid&gt;</a:t>
            </a:r>
          </a:p>
          <a:p>
            <a:pPr fontAlgn="auto">
              <a:spcBef>
                <a:spcPts val="0"/>
              </a:spcBef>
              <a:spcAft>
                <a:spcPts val="0"/>
              </a:spcAft>
              <a:defRPr/>
            </a:pPr>
            <a:r>
              <a:rPr lang="en-US" dirty="0"/>
              <a:t>      &lt;</a:t>
            </a:r>
            <a:r>
              <a:rPr lang="en-US" dirty="0" err="1"/>
              <a:t>Grid.ColumnDefinitions</a:t>
            </a:r>
            <a:r>
              <a:rPr lang="en-US" dirty="0"/>
              <a:t>&gt;</a:t>
            </a:r>
          </a:p>
          <a:p>
            <a:pPr fontAlgn="auto">
              <a:spcBef>
                <a:spcPts val="0"/>
              </a:spcBef>
              <a:spcAft>
                <a:spcPts val="0"/>
              </a:spcAft>
              <a:defRPr/>
            </a:pPr>
            <a:r>
              <a:rPr lang="en-US" dirty="0"/>
              <a:t>         &lt;</a:t>
            </a:r>
            <a:r>
              <a:rPr lang="en-US" dirty="0" err="1"/>
              <a:t>ColumnDefinition</a:t>
            </a:r>
            <a:r>
              <a:rPr lang="en-US" dirty="0"/>
              <a:t> Width="0.318181818181818*" /&gt;</a:t>
            </a:r>
          </a:p>
          <a:p>
            <a:pPr fontAlgn="auto">
              <a:spcBef>
                <a:spcPts val="0"/>
              </a:spcBef>
              <a:spcAft>
                <a:spcPts val="0"/>
              </a:spcAft>
              <a:defRPr/>
            </a:pPr>
            <a:r>
              <a:rPr lang="en-US" dirty="0"/>
              <a:t>         &lt;</a:t>
            </a:r>
            <a:r>
              <a:rPr lang="en-US" dirty="0" err="1"/>
              <a:t>ColumnDefinition</a:t>
            </a:r>
            <a:r>
              <a:rPr lang="en-US" dirty="0"/>
              <a:t> Width="0.681818181818182*" /&gt;</a:t>
            </a:r>
          </a:p>
          <a:p>
            <a:pPr fontAlgn="auto">
              <a:spcBef>
                <a:spcPts val="0"/>
              </a:spcBef>
              <a:spcAft>
                <a:spcPts val="0"/>
              </a:spcAft>
              <a:defRPr/>
            </a:pPr>
            <a:r>
              <a:rPr lang="en-US" dirty="0"/>
              <a:t>      &lt;/</a:t>
            </a:r>
            <a:r>
              <a:rPr lang="en-US" dirty="0" err="1"/>
              <a:t>Grid.ColumnDefinitions</a:t>
            </a:r>
            <a:r>
              <a:rPr lang="en-US" dirty="0"/>
              <a:t>&gt;</a:t>
            </a:r>
          </a:p>
          <a:p>
            <a:pPr fontAlgn="auto">
              <a:spcBef>
                <a:spcPts val="0"/>
              </a:spcBef>
              <a:spcAft>
                <a:spcPts val="0"/>
              </a:spcAft>
              <a:defRPr/>
            </a:pPr>
            <a:r>
              <a:rPr lang="en-US" dirty="0"/>
              <a:t>    &lt;</a:t>
            </a:r>
            <a:r>
              <a:rPr lang="en-US" dirty="0" err="1"/>
              <a:t>myCtrl:SomCtrl</a:t>
            </a:r>
            <a:r>
              <a:rPr lang="en-US" dirty="0"/>
              <a:t> Width=“20” …</a:t>
            </a:r>
            <a:endParaRPr lang="en-US" dirty="0"/>
          </a:p>
        </p:txBody>
      </p:sp>
      <p:sp>
        <p:nvSpPr>
          <p:cNvPr id="5" name="Rounded Rectangular Callout 4"/>
          <p:cNvSpPr/>
          <p:nvPr/>
        </p:nvSpPr>
        <p:spPr>
          <a:xfrm>
            <a:off x="914400" y="4267200"/>
            <a:ext cx="1447800" cy="914400"/>
          </a:xfrm>
          <a:prstGeom prst="wedgeRoundRectCallout">
            <a:avLst>
              <a:gd name="adj1" fmla="val -31944"/>
              <a:gd name="adj2" fmla="val -112103"/>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Instantiate class of type …</a:t>
            </a:r>
            <a:endParaRPr lang="en-US" dirty="0"/>
          </a:p>
        </p:txBody>
      </p:sp>
      <p:sp>
        <p:nvSpPr>
          <p:cNvPr id="6" name="Rounded Rectangular Callout 5"/>
          <p:cNvSpPr/>
          <p:nvPr/>
        </p:nvSpPr>
        <p:spPr>
          <a:xfrm>
            <a:off x="3962400" y="4800600"/>
            <a:ext cx="1447800" cy="914400"/>
          </a:xfrm>
          <a:prstGeom prst="wedgeRoundRectCallout">
            <a:avLst>
              <a:gd name="adj1" fmla="val -92095"/>
              <a:gd name="adj2" fmla="val -56151"/>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Set simple property value</a:t>
            </a:r>
            <a:endParaRPr lang="en-US" dirty="0"/>
          </a:p>
        </p:txBody>
      </p:sp>
      <p:sp>
        <p:nvSpPr>
          <p:cNvPr id="11" name="Rounded Rectangular Callout 10"/>
          <p:cNvSpPr/>
          <p:nvPr/>
        </p:nvSpPr>
        <p:spPr>
          <a:xfrm>
            <a:off x="7391400" y="3352800"/>
            <a:ext cx="1447800" cy="914400"/>
          </a:xfrm>
          <a:prstGeom prst="wedgeRoundRectCallout">
            <a:avLst>
              <a:gd name="adj1" fmla="val -92094"/>
              <a:gd name="adj2" fmla="val 34326"/>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Define namespaces</a:t>
            </a:r>
            <a:endParaRPr lang="en-US" dirty="0"/>
          </a:p>
        </p:txBody>
      </p:sp>
      <p:sp>
        <p:nvSpPr>
          <p:cNvPr id="12" name="Rounded Rectangular Callout 11"/>
          <p:cNvSpPr/>
          <p:nvPr/>
        </p:nvSpPr>
        <p:spPr>
          <a:xfrm>
            <a:off x="2286000" y="5638800"/>
            <a:ext cx="1447800" cy="914400"/>
          </a:xfrm>
          <a:prstGeom prst="wedgeRoundRectCallout">
            <a:avLst>
              <a:gd name="adj1" fmla="val -92095"/>
              <a:gd name="adj2" fmla="val -56151"/>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Set complex property value</a:t>
            </a:r>
            <a:endParaRPr lang="en-US" dirty="0"/>
          </a:p>
        </p:txBody>
      </p:sp>
      <p:sp>
        <p:nvSpPr>
          <p:cNvPr id="13" name="Rounded Rectangular Callout 12"/>
          <p:cNvSpPr/>
          <p:nvPr/>
        </p:nvSpPr>
        <p:spPr>
          <a:xfrm>
            <a:off x="5029200" y="5791200"/>
            <a:ext cx="1447800" cy="1066800"/>
          </a:xfrm>
          <a:prstGeom prst="wedgeRoundRectCallout">
            <a:avLst>
              <a:gd name="adj1" fmla="val -217658"/>
              <a:gd name="adj2" fmla="val 32115"/>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Create object from non-default namespace</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1" grpId="0" animBg="1"/>
      <p:bldP spid="12" grpId="0" animBg="1"/>
      <p:bldP spid="1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tint val="100000"/>
                    <a:satMod val="250000"/>
                  </a:schemeClr>
                </a:solidFill>
              </a:rPr>
              <a:t>XAML basics: x:Name extension</a:t>
            </a:r>
            <a:endParaRPr lang="en-US" dirty="0">
              <a:solidFill>
                <a:schemeClr val="tx2">
                  <a:tint val="100000"/>
                  <a:satMod val="250000"/>
                </a:schemeClr>
              </a:solidFill>
            </a:endParaRPr>
          </a:p>
        </p:txBody>
      </p:sp>
      <p:sp>
        <p:nvSpPr>
          <p:cNvPr id="49155"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Name applies to objects with Name property</a:t>
            </a:r>
          </a:p>
          <a:p>
            <a:pPr eaLnBrk="1" hangingPunct="1"/>
            <a:r>
              <a:rPr lang="en-US" smtClean="0"/>
              <a:t>Also translates as CLR object instance name</a:t>
            </a:r>
          </a:p>
          <a:p>
            <a:pPr eaLnBrk="1" hangingPunct="1"/>
            <a:r>
              <a:rPr lang="en-US" smtClean="0"/>
              <a:t>x:Name can be used for all objects</a:t>
            </a:r>
          </a:p>
          <a:p>
            <a:pPr eaLnBrk="1" hangingPunct="1"/>
            <a:r>
              <a:rPr lang="en-US" smtClean="0"/>
              <a:t>Blend always generates as x:Name</a:t>
            </a: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381000"/>
            <a:ext cx="8229600" cy="1143000"/>
          </a:xfrm>
        </p:spPr>
        <p:txBody>
          <a:bodyPr/>
          <a:lstStyle/>
          <a:p>
            <a:pPr eaLnBrk="1" fontAlgn="auto" hangingPunct="1">
              <a:spcAft>
                <a:spcPts val="0"/>
              </a:spcAft>
              <a:defRPr/>
            </a:pPr>
            <a:r>
              <a:rPr lang="en-US" dirty="0">
                <a:solidFill>
                  <a:schemeClr val="tx2">
                    <a:tint val="100000"/>
                    <a:satMod val="250000"/>
                  </a:schemeClr>
                </a:solidFill>
              </a:rPr>
              <a:t>Deployment</a:t>
            </a:r>
          </a:p>
        </p:txBody>
      </p:sp>
      <p:sp>
        <p:nvSpPr>
          <p:cNvPr id="45059" name="Rectangle 3"/>
          <p:cNvSpPr>
            <a:spLocks noGrp="1" noChangeArrowheads="1"/>
          </p:cNvSpPr>
          <p:nvPr>
            <p:ph type="body" idx="1"/>
          </p:nvPr>
        </p:nvSpPr>
        <p:spPr>
          <a:xfrm>
            <a:off x="457200" y="1524000"/>
            <a:ext cx="8229600" cy="5334000"/>
          </a:xfrm>
        </p:spPr>
        <p:txBody>
          <a:bodyPr>
            <a:normAutofit fontScale="92500" lnSpcReduction="20000"/>
          </a:bodyPr>
          <a:lstStyle/>
          <a:p>
            <a:pPr marL="320040" indent="-320040" eaLnBrk="1" fontAlgn="auto" hangingPunct="1">
              <a:lnSpc>
                <a:spcPct val="90000"/>
              </a:lnSpc>
              <a:spcAft>
                <a:spcPts val="0"/>
              </a:spcAft>
              <a:buFont typeface="Wingdings 2"/>
              <a:buChar char=""/>
              <a:defRPr/>
            </a:pPr>
            <a:r>
              <a:rPr lang="en-US" sz="2400" dirty="0"/>
              <a:t>Windows installer</a:t>
            </a:r>
            <a:endParaRPr lang="en-US" dirty="0"/>
          </a:p>
          <a:p>
            <a:pPr marL="630936" lvl="1" indent="-274320" eaLnBrk="1" fontAlgn="auto" hangingPunct="1">
              <a:lnSpc>
                <a:spcPct val="90000"/>
              </a:lnSpc>
              <a:spcAft>
                <a:spcPts val="0"/>
              </a:spcAft>
              <a:buFont typeface="Wingdings 2"/>
              <a:buChar char=""/>
              <a:defRPr/>
            </a:pPr>
            <a:r>
              <a:rPr lang="en-US" sz="2000" dirty="0"/>
              <a:t>Full trust</a:t>
            </a:r>
          </a:p>
          <a:p>
            <a:pPr marL="630936" lvl="1" indent="-274320" eaLnBrk="1" fontAlgn="auto" hangingPunct="1">
              <a:lnSpc>
                <a:spcPct val="90000"/>
              </a:lnSpc>
              <a:spcAft>
                <a:spcPts val="0"/>
              </a:spcAft>
              <a:buFont typeface="Wingdings 2"/>
              <a:buChar char=""/>
              <a:defRPr/>
            </a:pPr>
            <a:r>
              <a:rPr lang="en-US" sz="2000" dirty="0"/>
              <a:t>Full </a:t>
            </a:r>
            <a:r>
              <a:rPr lang="en-US" sz="2000" dirty="0" smtClean="0"/>
              <a:t>control</a:t>
            </a:r>
          </a:p>
          <a:p>
            <a:pPr marL="630936" lvl="1" indent="-274320" eaLnBrk="1" fontAlgn="auto" hangingPunct="1">
              <a:lnSpc>
                <a:spcPct val="90000"/>
              </a:lnSpc>
              <a:spcAft>
                <a:spcPts val="0"/>
              </a:spcAft>
              <a:buFont typeface="Wingdings 2"/>
              <a:buChar char=""/>
              <a:defRPr/>
            </a:pPr>
            <a:r>
              <a:rPr lang="en-US" sz="2000" dirty="0" smtClean="0"/>
              <a:t>As application</a:t>
            </a:r>
          </a:p>
          <a:p>
            <a:pPr marL="630936" lvl="1" indent="-274320" eaLnBrk="1" fontAlgn="auto" hangingPunct="1">
              <a:lnSpc>
                <a:spcPct val="90000"/>
              </a:lnSpc>
              <a:spcAft>
                <a:spcPts val="0"/>
              </a:spcAft>
              <a:buFont typeface="Wingdings 2"/>
              <a:buChar char=""/>
              <a:defRPr/>
            </a:pPr>
            <a:r>
              <a:rPr lang="en-US" sz="2000" dirty="0" smtClean="0"/>
              <a:t>As control</a:t>
            </a:r>
          </a:p>
          <a:p>
            <a:pPr marL="923544" lvl="2" indent="-274320" eaLnBrk="1" fontAlgn="auto" hangingPunct="1">
              <a:lnSpc>
                <a:spcPct val="90000"/>
              </a:lnSpc>
              <a:spcAft>
                <a:spcPts val="0"/>
              </a:spcAft>
              <a:buClr>
                <a:schemeClr val="accent3"/>
              </a:buClr>
              <a:buFont typeface="Wingdings 2"/>
              <a:buChar char=""/>
              <a:defRPr/>
            </a:pPr>
            <a:r>
              <a:rPr lang="en-US" sz="1800" dirty="0" smtClean="0"/>
              <a:t>Through WPF/</a:t>
            </a:r>
            <a:r>
              <a:rPr lang="en-US" sz="1800" dirty="0" err="1" smtClean="0"/>
              <a:t>WinForm</a:t>
            </a:r>
            <a:r>
              <a:rPr lang="en-US" sz="1800" dirty="0" smtClean="0"/>
              <a:t>/Win32 </a:t>
            </a:r>
            <a:r>
              <a:rPr lang="en-US" sz="1800" dirty="0" err="1" smtClean="0"/>
              <a:t>interop</a:t>
            </a:r>
            <a:endParaRPr lang="en-US" sz="1800" dirty="0" smtClean="0"/>
          </a:p>
          <a:p>
            <a:pPr marL="923544" lvl="2" indent="-274320" eaLnBrk="1" fontAlgn="auto" hangingPunct="1">
              <a:lnSpc>
                <a:spcPct val="90000"/>
              </a:lnSpc>
              <a:spcAft>
                <a:spcPts val="0"/>
              </a:spcAft>
              <a:buClr>
                <a:schemeClr val="accent3"/>
              </a:buClr>
              <a:buFont typeface="Wingdings 2"/>
              <a:buChar char=""/>
              <a:defRPr/>
            </a:pPr>
            <a:r>
              <a:rPr lang="en-US" sz="1800" dirty="0" smtClean="0"/>
              <a:t>Through 3.5 </a:t>
            </a:r>
            <a:r>
              <a:rPr lang="en-US" sz="1800" dirty="0" err="1" smtClean="0"/>
              <a:t>AddIn</a:t>
            </a:r>
            <a:r>
              <a:rPr lang="en-US" sz="1800" dirty="0" smtClean="0"/>
              <a:t> </a:t>
            </a:r>
            <a:endParaRPr lang="en-US" sz="1800" dirty="0"/>
          </a:p>
          <a:p>
            <a:pPr marL="320040" indent="-320040" eaLnBrk="1" fontAlgn="auto" hangingPunct="1">
              <a:lnSpc>
                <a:spcPct val="90000"/>
              </a:lnSpc>
              <a:spcAft>
                <a:spcPts val="0"/>
              </a:spcAft>
              <a:buFont typeface="Wingdings 2"/>
              <a:buChar char=""/>
              <a:defRPr/>
            </a:pPr>
            <a:r>
              <a:rPr lang="en-US" sz="2400" dirty="0" smtClean="0"/>
              <a:t>Web deployment</a:t>
            </a:r>
            <a:endParaRPr lang="en-US" sz="2400" dirty="0"/>
          </a:p>
          <a:p>
            <a:pPr marL="630936" lvl="1" indent="-274320" eaLnBrk="1" fontAlgn="auto" hangingPunct="1">
              <a:lnSpc>
                <a:spcPct val="90000"/>
              </a:lnSpc>
              <a:spcAft>
                <a:spcPts val="0"/>
              </a:spcAft>
              <a:buFont typeface="Wingdings 2"/>
              <a:buChar char=""/>
              <a:defRPr/>
            </a:pPr>
            <a:r>
              <a:rPr lang="en-US" sz="2000" dirty="0" smtClean="0"/>
              <a:t>Partial </a:t>
            </a:r>
            <a:r>
              <a:rPr lang="en-US" sz="2000" dirty="0"/>
              <a:t>trust – governed by CAS</a:t>
            </a:r>
          </a:p>
          <a:p>
            <a:pPr marL="630936" lvl="1" indent="-274320" eaLnBrk="1" fontAlgn="auto" hangingPunct="1">
              <a:lnSpc>
                <a:spcPct val="90000"/>
              </a:lnSpc>
              <a:spcAft>
                <a:spcPts val="0"/>
              </a:spcAft>
              <a:buFont typeface="Wingdings 2"/>
              <a:buChar char=""/>
              <a:defRPr/>
            </a:pPr>
            <a:r>
              <a:rPr lang="en-US" sz="2000" dirty="0"/>
              <a:t>Isolated code and storage</a:t>
            </a:r>
          </a:p>
          <a:p>
            <a:pPr marL="630936" lvl="1" indent="-274320" eaLnBrk="1" fontAlgn="auto" hangingPunct="1">
              <a:lnSpc>
                <a:spcPct val="90000"/>
              </a:lnSpc>
              <a:spcAft>
                <a:spcPts val="0"/>
              </a:spcAft>
              <a:buFont typeface="Wingdings 2"/>
              <a:buChar char=""/>
              <a:defRPr/>
            </a:pPr>
            <a:r>
              <a:rPr lang="en-US" sz="2000" dirty="0" smtClean="0"/>
              <a:t>Partially connected (</a:t>
            </a:r>
            <a:r>
              <a:rPr lang="en-US" sz="2000" dirty="0" err="1" smtClean="0"/>
              <a:t>ClickOnce</a:t>
            </a:r>
            <a:r>
              <a:rPr lang="en-US" sz="2000" dirty="0" smtClean="0"/>
              <a:t> technology)</a:t>
            </a:r>
          </a:p>
          <a:p>
            <a:pPr marL="923544" lvl="2" indent="-274320" eaLnBrk="1" fontAlgn="auto" hangingPunct="1">
              <a:lnSpc>
                <a:spcPct val="90000"/>
              </a:lnSpc>
              <a:spcAft>
                <a:spcPts val="0"/>
              </a:spcAft>
              <a:buClr>
                <a:schemeClr val="accent3"/>
              </a:buClr>
              <a:buFont typeface="Wingdings 2"/>
              <a:buChar char=""/>
              <a:defRPr/>
            </a:pPr>
            <a:r>
              <a:rPr lang="en-US" sz="1800" dirty="0" smtClean="0"/>
              <a:t>Added to Start Programs</a:t>
            </a:r>
          </a:p>
          <a:p>
            <a:pPr marL="923544" lvl="2" indent="-274320" eaLnBrk="1" fontAlgn="auto" hangingPunct="1">
              <a:lnSpc>
                <a:spcPct val="90000"/>
              </a:lnSpc>
              <a:spcAft>
                <a:spcPts val="0"/>
              </a:spcAft>
              <a:buClr>
                <a:schemeClr val="accent3"/>
              </a:buClr>
              <a:buFont typeface="Wingdings 2"/>
              <a:buChar char=""/>
              <a:defRPr/>
            </a:pPr>
            <a:r>
              <a:rPr lang="en-US" sz="1800" dirty="0" smtClean="0"/>
              <a:t>Includes version update policy</a:t>
            </a:r>
          </a:p>
          <a:p>
            <a:pPr marL="923544" lvl="2" indent="-274320" eaLnBrk="1" fontAlgn="auto" hangingPunct="1">
              <a:lnSpc>
                <a:spcPct val="90000"/>
              </a:lnSpc>
              <a:spcAft>
                <a:spcPts val="0"/>
              </a:spcAft>
              <a:buClr>
                <a:schemeClr val="accent3"/>
              </a:buClr>
              <a:buFont typeface="Wingdings 2"/>
              <a:buChar char=""/>
              <a:defRPr/>
            </a:pPr>
            <a:r>
              <a:rPr lang="en-US" sz="1800" dirty="0" smtClean="0"/>
              <a:t>Add/Remove or Revert to previous version support</a:t>
            </a:r>
          </a:p>
          <a:p>
            <a:pPr marL="630936" lvl="1" indent="-274320" eaLnBrk="1" fontAlgn="auto" hangingPunct="1">
              <a:lnSpc>
                <a:spcPct val="90000"/>
              </a:lnSpc>
              <a:spcAft>
                <a:spcPts val="0"/>
              </a:spcAft>
              <a:buFont typeface="Wingdings 2"/>
              <a:buChar char=""/>
              <a:defRPr/>
            </a:pPr>
            <a:r>
              <a:rPr lang="en-US" sz="2000" dirty="0" smtClean="0"/>
              <a:t>Browser (always online)</a:t>
            </a:r>
          </a:p>
          <a:p>
            <a:pPr marL="923544" lvl="2" indent="-274320" eaLnBrk="1" fontAlgn="auto" hangingPunct="1">
              <a:lnSpc>
                <a:spcPct val="90000"/>
              </a:lnSpc>
              <a:spcAft>
                <a:spcPts val="0"/>
              </a:spcAft>
              <a:buClr>
                <a:schemeClr val="accent3"/>
              </a:buClr>
              <a:buFont typeface="Wingdings 2"/>
              <a:buChar char=""/>
              <a:defRPr/>
            </a:pPr>
            <a:r>
              <a:rPr lang="en-US" sz="1800" dirty="0" smtClean="0"/>
              <a:t>Standalone (</a:t>
            </a:r>
            <a:r>
              <a:rPr lang="en-US" sz="1800" dirty="0" err="1" smtClean="0"/>
              <a:t>Xbap</a:t>
            </a:r>
            <a:r>
              <a:rPr lang="en-US" sz="1800" dirty="0" smtClean="0"/>
              <a:t>)</a:t>
            </a:r>
          </a:p>
          <a:p>
            <a:pPr marL="1188720" lvl="3" eaLnBrk="1" fontAlgn="auto" hangingPunct="1">
              <a:lnSpc>
                <a:spcPct val="90000"/>
              </a:lnSpc>
              <a:spcAft>
                <a:spcPts val="0"/>
              </a:spcAft>
              <a:buClr>
                <a:schemeClr val="accent4"/>
              </a:buClr>
              <a:buFont typeface="Wingdings 2"/>
              <a:buChar char=""/>
              <a:defRPr/>
            </a:pPr>
            <a:r>
              <a:rPr lang="en-US" sz="1600" dirty="0" smtClean="0"/>
              <a:t>IE or Firefox (</a:t>
            </a:r>
            <a:r>
              <a:rPr lang="en-US" sz="1600" dirty="0" err="1" smtClean="0"/>
              <a:t>IETab</a:t>
            </a:r>
            <a:r>
              <a:rPr lang="en-US" sz="1600" dirty="0" smtClean="0"/>
              <a:t>, V3.5 only)</a:t>
            </a:r>
          </a:p>
          <a:p>
            <a:pPr marL="1188720" lvl="3" eaLnBrk="1" fontAlgn="auto" hangingPunct="1">
              <a:lnSpc>
                <a:spcPct val="90000"/>
              </a:lnSpc>
              <a:spcAft>
                <a:spcPts val="0"/>
              </a:spcAft>
              <a:buClr>
                <a:schemeClr val="accent4"/>
              </a:buClr>
              <a:buFont typeface="Wingdings 2"/>
              <a:buChar char=""/>
              <a:defRPr/>
            </a:pPr>
            <a:r>
              <a:rPr lang="en-US" sz="1600" dirty="0" smtClean="0"/>
              <a:t>Navigation integrated with browser navigation</a:t>
            </a:r>
          </a:p>
          <a:p>
            <a:pPr marL="923544" lvl="2" indent="-274320" eaLnBrk="1" fontAlgn="auto" hangingPunct="1">
              <a:lnSpc>
                <a:spcPct val="90000"/>
              </a:lnSpc>
              <a:spcAft>
                <a:spcPts val="0"/>
              </a:spcAft>
              <a:buClr>
                <a:schemeClr val="accent3"/>
              </a:buClr>
              <a:buFont typeface="Wingdings 2"/>
              <a:buChar char=""/>
              <a:defRPr/>
            </a:pPr>
            <a:r>
              <a:rPr lang="en-US" sz="1800" dirty="0" smtClean="0"/>
              <a:t>As control using 3.5 </a:t>
            </a:r>
            <a:r>
              <a:rPr lang="en-US" sz="1800" dirty="0" err="1" smtClean="0"/>
              <a:t>AddIn</a:t>
            </a:r>
            <a:r>
              <a:rPr lang="en-US" sz="1800" dirty="0" smtClean="0"/>
              <a:t> support</a:t>
            </a:r>
          </a:p>
          <a:p>
            <a:pPr marL="923544" lvl="2" indent="-274320" eaLnBrk="1" fontAlgn="auto" hangingPunct="1">
              <a:lnSpc>
                <a:spcPct val="90000"/>
              </a:lnSpc>
              <a:spcAft>
                <a:spcPts val="0"/>
              </a:spcAft>
              <a:buClr>
                <a:schemeClr val="accent3"/>
              </a:buClr>
              <a:buFont typeface="Wingdings 2"/>
              <a:buChar char=""/>
              <a:defRPr/>
            </a:pPr>
            <a:r>
              <a:rPr lang="en-US" sz="1800" dirty="0" smtClean="0"/>
              <a:t>As XAML fragment (Frame)</a:t>
            </a:r>
            <a:endParaRPr lang="en-US" sz="1800" dirty="0"/>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Execution</a:t>
            </a:r>
          </a:p>
        </p:txBody>
      </p:sp>
      <p:sp>
        <p:nvSpPr>
          <p:cNvPr id="51203"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Logical, visual and composition trees</a:t>
            </a:r>
          </a:p>
          <a:p>
            <a:pPr eaLnBrk="1" hangingPunct="1"/>
            <a:r>
              <a:rPr lang="en-US" smtClean="0"/>
              <a:t>Rendering based on capabilities</a:t>
            </a:r>
          </a:p>
          <a:p>
            <a:pPr lvl="1" eaLnBrk="1" hangingPunct="1"/>
            <a:r>
              <a:rPr lang="en-US" smtClean="0"/>
              <a:t>‘Hardware’ or ‘software’</a:t>
            </a:r>
          </a:p>
          <a:p>
            <a:pPr lvl="1" eaLnBrk="1" hangingPunct="1"/>
            <a:r>
              <a:rPr lang="en-US" smtClean="0"/>
              <a:t>Can be detected using RenderCapability</a:t>
            </a:r>
          </a:p>
          <a:p>
            <a:pPr eaLnBrk="1" hangingPunct="1"/>
            <a:r>
              <a:rPr lang="en-US" smtClean="0"/>
              <a:t>Controls entire visual airspace</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VS.NET Application types</a:t>
            </a:r>
            <a:endParaRPr lang="en-US" dirty="0">
              <a:solidFill>
                <a:schemeClr val="tx2">
                  <a:tint val="100000"/>
                  <a:satMod val="250000"/>
                </a:schemeClr>
              </a:solidFill>
            </a:endParaRPr>
          </a:p>
        </p:txBody>
      </p:sp>
      <p:sp>
        <p:nvSpPr>
          <p:cNvPr id="3" name="Text Placeholder 2"/>
          <p:cNvSpPr>
            <a:spLocks noGrp="1"/>
          </p:cNvSpPr>
          <p:nvPr>
            <p:ph type="body" idx="1"/>
          </p:nvPr>
        </p:nvSpPr>
        <p:spPr/>
        <p:txBody>
          <a:bodyPr>
            <a:normAutofit fontScale="92500" lnSpcReduction="10000"/>
          </a:bodyPr>
          <a:lstStyle/>
          <a:p>
            <a:pPr marL="320040" indent="-320040" eaLnBrk="1" fontAlgn="auto" hangingPunct="1">
              <a:spcAft>
                <a:spcPts val="0"/>
              </a:spcAft>
              <a:buFont typeface="Wingdings 2"/>
              <a:buChar char=""/>
              <a:defRPr/>
            </a:pPr>
            <a:r>
              <a:rPr lang="en-US" dirty="0" smtClean="0"/>
              <a:t>Windows application</a:t>
            </a:r>
          </a:p>
          <a:p>
            <a:pPr marL="630936" lvl="1" indent="-274320" eaLnBrk="1" fontAlgn="auto" hangingPunct="1">
              <a:spcAft>
                <a:spcPts val="0"/>
              </a:spcAft>
              <a:buFont typeface="Wingdings 2"/>
              <a:buChar char=""/>
              <a:defRPr/>
            </a:pPr>
            <a:r>
              <a:rPr lang="en-US" dirty="0" smtClean="0"/>
              <a:t>Own Window</a:t>
            </a:r>
          </a:p>
          <a:p>
            <a:pPr marL="630936" lvl="1" indent="-274320" eaLnBrk="1" fontAlgn="auto" hangingPunct="1">
              <a:spcAft>
                <a:spcPts val="0"/>
              </a:spcAft>
              <a:buFont typeface="Wingdings 2"/>
              <a:buChar char=""/>
              <a:defRPr/>
            </a:pPr>
            <a:r>
              <a:rPr lang="en-US" dirty="0" smtClean="0"/>
              <a:t>Modal and modeless dialogs</a:t>
            </a:r>
          </a:p>
          <a:p>
            <a:pPr marL="320040" indent="-320040" eaLnBrk="1" fontAlgn="auto" hangingPunct="1">
              <a:spcAft>
                <a:spcPts val="0"/>
              </a:spcAft>
              <a:buFont typeface="Wingdings 2"/>
              <a:buChar char=""/>
              <a:defRPr/>
            </a:pPr>
            <a:r>
              <a:rPr lang="en-US" dirty="0" smtClean="0"/>
              <a:t>Browser based application (</a:t>
            </a:r>
            <a:r>
              <a:rPr lang="en-US" dirty="0" err="1" smtClean="0"/>
              <a:t>Xbap</a:t>
            </a:r>
            <a:r>
              <a:rPr lang="en-US" dirty="0" smtClean="0"/>
              <a:t>)</a:t>
            </a:r>
          </a:p>
          <a:p>
            <a:pPr marL="630936" lvl="1" indent="-274320" eaLnBrk="1" fontAlgn="auto" hangingPunct="1">
              <a:spcAft>
                <a:spcPts val="0"/>
              </a:spcAft>
              <a:buFont typeface="Wingdings 2"/>
              <a:buChar char=""/>
              <a:defRPr/>
            </a:pPr>
            <a:r>
              <a:rPr lang="en-US" dirty="0" smtClean="0"/>
              <a:t>Hosted in browser</a:t>
            </a:r>
          </a:p>
          <a:p>
            <a:pPr marL="630936" lvl="1" indent="-274320" eaLnBrk="1" fontAlgn="auto" hangingPunct="1">
              <a:spcAft>
                <a:spcPts val="0"/>
              </a:spcAft>
              <a:buFont typeface="Wingdings 2"/>
              <a:buChar char=""/>
              <a:defRPr/>
            </a:pPr>
            <a:r>
              <a:rPr lang="en-US" dirty="0" smtClean="0"/>
              <a:t>Built-in navigation support</a:t>
            </a:r>
          </a:p>
          <a:p>
            <a:pPr marL="320040" indent="-320040" eaLnBrk="1" fontAlgn="auto" hangingPunct="1">
              <a:spcAft>
                <a:spcPts val="0"/>
              </a:spcAft>
              <a:buFont typeface="Wingdings 2"/>
              <a:buChar char=""/>
              <a:defRPr/>
            </a:pPr>
            <a:r>
              <a:rPr lang="en-US" dirty="0" smtClean="0"/>
              <a:t>User control library</a:t>
            </a:r>
          </a:p>
          <a:p>
            <a:pPr marL="320040" indent="-320040" eaLnBrk="1" fontAlgn="auto" hangingPunct="1">
              <a:spcAft>
                <a:spcPts val="0"/>
              </a:spcAft>
              <a:buFont typeface="Wingdings 2"/>
              <a:buChar char=""/>
              <a:defRPr/>
            </a:pPr>
            <a:r>
              <a:rPr lang="en-US" dirty="0" smtClean="0"/>
              <a:t>Custom control library</a:t>
            </a:r>
          </a:p>
          <a:p>
            <a:pPr marL="320040" indent="-320040" eaLnBrk="1" fontAlgn="auto" hangingPunct="1">
              <a:spcAft>
                <a:spcPts val="0"/>
              </a:spcAft>
              <a:buFont typeface="Wingdings 2"/>
              <a:buChar char=""/>
              <a:defRPr/>
            </a:pPr>
            <a:r>
              <a:rPr lang="en-US" dirty="0" smtClean="0"/>
              <a:t>Add-in (3.5 only)</a:t>
            </a:r>
            <a:endParaRPr lang="en-US" dirty="0"/>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Common application features</a:t>
            </a:r>
            <a:endParaRPr lang="en-US" dirty="0">
              <a:solidFill>
                <a:schemeClr val="tx2">
                  <a:tint val="100000"/>
                  <a:satMod val="250000"/>
                </a:schemeClr>
              </a:solidFill>
            </a:endParaRPr>
          </a:p>
        </p:txBody>
      </p:sp>
      <p:sp>
        <p:nvSpPr>
          <p:cNvPr id="3" name="Text Placeholder 2"/>
          <p:cNvSpPr>
            <a:spLocks noGrp="1"/>
          </p:cNvSpPr>
          <p:nvPr>
            <p:ph type="body" idx="1"/>
          </p:nvPr>
        </p:nvSpPr>
        <p:spPr/>
        <p:txBody>
          <a:bodyPr>
            <a:normAutofit fontScale="85000" lnSpcReduction="20000"/>
          </a:bodyPr>
          <a:lstStyle/>
          <a:p>
            <a:pPr marL="320040" indent="-320040" eaLnBrk="1" fontAlgn="auto" hangingPunct="1">
              <a:spcAft>
                <a:spcPts val="0"/>
              </a:spcAft>
              <a:buFont typeface="Wingdings 2"/>
              <a:buChar char=""/>
              <a:defRPr/>
            </a:pPr>
            <a:r>
              <a:rPr lang="en-US" dirty="0" smtClean="0"/>
              <a:t>Application object</a:t>
            </a:r>
          </a:p>
          <a:p>
            <a:pPr marL="630936" lvl="1" indent="-274320" eaLnBrk="1" fontAlgn="auto" hangingPunct="1">
              <a:spcAft>
                <a:spcPts val="0"/>
              </a:spcAft>
              <a:buFont typeface="Wingdings 2"/>
              <a:buChar char=""/>
              <a:defRPr/>
            </a:pPr>
            <a:r>
              <a:rPr lang="en-US" dirty="0" smtClean="0"/>
              <a:t>Accessible through </a:t>
            </a:r>
            <a:r>
              <a:rPr lang="en-US" dirty="0" err="1" smtClean="0"/>
              <a:t>Application.Current</a:t>
            </a:r>
            <a:endParaRPr lang="en-US" dirty="0" smtClean="0"/>
          </a:p>
          <a:p>
            <a:pPr marL="630936" lvl="1" indent="-274320" eaLnBrk="1" fontAlgn="auto" hangingPunct="1">
              <a:spcAft>
                <a:spcPts val="0"/>
              </a:spcAft>
              <a:buFont typeface="Wingdings 2"/>
              <a:buChar char=""/>
              <a:defRPr/>
            </a:pPr>
            <a:r>
              <a:rPr lang="en-US" dirty="0" smtClean="0"/>
              <a:t>Starts or identifies (</a:t>
            </a:r>
            <a:r>
              <a:rPr lang="en-US" dirty="0" err="1" smtClean="0"/>
              <a:t>StartupUri</a:t>
            </a:r>
            <a:r>
              <a:rPr lang="en-US" dirty="0" smtClean="0"/>
              <a:t>) initial window</a:t>
            </a:r>
          </a:p>
          <a:p>
            <a:pPr marL="630936" lvl="1" indent="-274320" eaLnBrk="1" fontAlgn="auto" hangingPunct="1">
              <a:spcAft>
                <a:spcPts val="0"/>
              </a:spcAft>
              <a:buFont typeface="Wingdings 2"/>
              <a:buChar char=""/>
              <a:defRPr/>
            </a:pPr>
            <a:r>
              <a:rPr lang="en-US" dirty="0" smtClean="0"/>
              <a:t>Provides startup/shutdown events</a:t>
            </a:r>
          </a:p>
          <a:p>
            <a:pPr marL="630936" lvl="1" indent="-274320" eaLnBrk="1" fontAlgn="auto" hangingPunct="1">
              <a:spcAft>
                <a:spcPts val="0"/>
              </a:spcAft>
              <a:buFont typeface="Wingdings 2"/>
              <a:buChar char=""/>
              <a:defRPr/>
            </a:pPr>
            <a:r>
              <a:rPr lang="en-US" dirty="0" smtClean="0"/>
              <a:t>Contains the Main method</a:t>
            </a:r>
          </a:p>
          <a:p>
            <a:pPr marL="630936" lvl="1" indent="-274320" eaLnBrk="1" fontAlgn="auto" hangingPunct="1">
              <a:spcAft>
                <a:spcPts val="0"/>
              </a:spcAft>
              <a:buFont typeface="Wingdings 2"/>
              <a:buChar char=""/>
              <a:defRPr/>
            </a:pPr>
            <a:r>
              <a:rPr lang="en-US" dirty="0" smtClean="0"/>
              <a:t>Starts message pump - single threaded apartment</a:t>
            </a:r>
          </a:p>
          <a:p>
            <a:pPr marL="630936" lvl="1" indent="-274320" eaLnBrk="1" fontAlgn="auto" hangingPunct="1">
              <a:spcAft>
                <a:spcPts val="0"/>
              </a:spcAft>
              <a:buFont typeface="Wingdings 2"/>
              <a:buChar char=""/>
              <a:defRPr/>
            </a:pPr>
            <a:r>
              <a:rPr lang="en-US" dirty="0" smtClean="0"/>
              <a:t>Contains a resource bag or add properties to App</a:t>
            </a:r>
          </a:p>
          <a:p>
            <a:pPr marL="320040" indent="-320040" eaLnBrk="1" fontAlgn="auto" hangingPunct="1">
              <a:spcAft>
                <a:spcPts val="0"/>
              </a:spcAft>
              <a:buFont typeface="Wingdings 2"/>
              <a:buChar char=""/>
              <a:defRPr/>
            </a:pPr>
            <a:r>
              <a:rPr lang="en-US" dirty="0" smtClean="0"/>
              <a:t>Multithreading</a:t>
            </a:r>
          </a:p>
          <a:p>
            <a:pPr marL="630936" lvl="1" indent="-274320" eaLnBrk="1" fontAlgn="auto" hangingPunct="1">
              <a:spcAft>
                <a:spcPts val="0"/>
              </a:spcAft>
              <a:buFont typeface="Wingdings 2"/>
              <a:buChar char=""/>
              <a:defRPr/>
            </a:pPr>
            <a:r>
              <a:rPr lang="en-US" dirty="0" smtClean="0"/>
              <a:t>Use Dispatcher property to marshal across threads</a:t>
            </a:r>
          </a:p>
          <a:p>
            <a:pPr marL="630936" lvl="1" indent="-274320" eaLnBrk="1" fontAlgn="auto" hangingPunct="1">
              <a:spcAft>
                <a:spcPts val="0"/>
              </a:spcAft>
              <a:buFont typeface="Wingdings 2"/>
              <a:buChar char=""/>
              <a:defRPr/>
            </a:pPr>
            <a:r>
              <a:rPr lang="en-US" dirty="0" smtClean="0"/>
              <a:t>Invoke supports thread priorities</a:t>
            </a:r>
          </a:p>
          <a:p>
            <a:pPr marL="630936" lvl="1" indent="-274320" eaLnBrk="1" fontAlgn="auto" hangingPunct="1">
              <a:spcAft>
                <a:spcPts val="0"/>
              </a:spcAft>
              <a:buFont typeface="Wingdings 2"/>
              <a:buChar char=""/>
              <a:defRPr/>
            </a:pPr>
            <a:r>
              <a:rPr lang="en-US" dirty="0" smtClean="0"/>
              <a:t>New UI threads possible</a:t>
            </a:r>
            <a:endParaRPr lang="en-US" dirty="0"/>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Creating secondary windows</a:t>
            </a:r>
            <a:endParaRPr lang="en-US" dirty="0">
              <a:solidFill>
                <a:schemeClr val="tx2">
                  <a:tint val="100000"/>
                  <a:satMod val="250000"/>
                </a:schemeClr>
              </a:solidFill>
            </a:endParaRPr>
          </a:p>
        </p:txBody>
      </p:sp>
      <p:sp>
        <p:nvSpPr>
          <p:cNvPr id="54275"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Modeless, does not close when main window closes</a:t>
            </a:r>
          </a:p>
          <a:p>
            <a:pPr eaLnBrk="1" hangingPunct="1"/>
            <a:endParaRPr lang="en-US" smtClean="0"/>
          </a:p>
          <a:p>
            <a:pPr eaLnBrk="1" hangingPunct="1"/>
            <a:r>
              <a:rPr lang="en-US" smtClean="0"/>
              <a:t>Modeless, closes with main window</a:t>
            </a:r>
          </a:p>
          <a:p>
            <a:pPr eaLnBrk="1" hangingPunct="1"/>
            <a:endParaRPr lang="en-US" smtClean="0"/>
          </a:p>
          <a:p>
            <a:pPr eaLnBrk="1" hangingPunct="1"/>
            <a:endParaRPr lang="en-US" smtClean="0"/>
          </a:p>
          <a:p>
            <a:pPr eaLnBrk="1" hangingPunct="1"/>
            <a:r>
              <a:rPr lang="en-US" smtClean="0"/>
              <a:t>Modal</a:t>
            </a:r>
          </a:p>
        </p:txBody>
      </p:sp>
      <p:sp>
        <p:nvSpPr>
          <p:cNvPr id="4" name="Rounded Rectangle 3"/>
          <p:cNvSpPr/>
          <p:nvPr/>
        </p:nvSpPr>
        <p:spPr>
          <a:xfrm>
            <a:off x="838200" y="3200400"/>
            <a:ext cx="6705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dirty="0"/>
              <a:t>Window2 win = new Window2();</a:t>
            </a:r>
          </a:p>
          <a:p>
            <a:pPr fontAlgn="auto">
              <a:spcBef>
                <a:spcPts val="0"/>
              </a:spcBef>
              <a:spcAft>
                <a:spcPts val="0"/>
              </a:spcAft>
              <a:defRPr/>
            </a:pPr>
            <a:r>
              <a:rPr lang="en-US" dirty="0" err="1"/>
              <a:t>win.Show</a:t>
            </a:r>
            <a:r>
              <a:rPr lang="en-US" dirty="0"/>
              <a:t>();</a:t>
            </a:r>
            <a:endParaRPr lang="en-US" dirty="0"/>
          </a:p>
        </p:txBody>
      </p:sp>
      <p:sp>
        <p:nvSpPr>
          <p:cNvPr id="5" name="Rounded Rectangle 4"/>
          <p:cNvSpPr/>
          <p:nvPr/>
        </p:nvSpPr>
        <p:spPr>
          <a:xfrm>
            <a:off x="838200" y="4343400"/>
            <a:ext cx="6705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dirty="0"/>
              <a:t>Window2 win = new Window2();</a:t>
            </a:r>
          </a:p>
          <a:p>
            <a:pPr fontAlgn="auto">
              <a:spcBef>
                <a:spcPts val="0"/>
              </a:spcBef>
              <a:spcAft>
                <a:spcPts val="0"/>
              </a:spcAft>
              <a:defRPr/>
            </a:pPr>
            <a:r>
              <a:rPr lang="en-US" dirty="0" err="1"/>
              <a:t>win.Owner</a:t>
            </a:r>
            <a:r>
              <a:rPr lang="en-US" dirty="0"/>
              <a:t> = this;</a:t>
            </a:r>
          </a:p>
          <a:p>
            <a:pPr fontAlgn="auto">
              <a:spcBef>
                <a:spcPts val="0"/>
              </a:spcBef>
              <a:spcAft>
                <a:spcPts val="0"/>
              </a:spcAft>
              <a:defRPr/>
            </a:pPr>
            <a:r>
              <a:rPr lang="en-US" dirty="0" err="1"/>
              <a:t>win.Show</a:t>
            </a:r>
            <a:r>
              <a:rPr lang="en-US" dirty="0"/>
              <a:t>();</a:t>
            </a:r>
            <a:endParaRPr lang="en-US" dirty="0"/>
          </a:p>
        </p:txBody>
      </p:sp>
      <p:sp>
        <p:nvSpPr>
          <p:cNvPr id="6" name="Rounded Rectangle 5"/>
          <p:cNvSpPr/>
          <p:nvPr/>
        </p:nvSpPr>
        <p:spPr>
          <a:xfrm>
            <a:off x="838200" y="5867400"/>
            <a:ext cx="6705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dirty="0"/>
              <a:t>Window2 win = new Window2();</a:t>
            </a:r>
          </a:p>
          <a:p>
            <a:pPr fontAlgn="auto">
              <a:spcBef>
                <a:spcPts val="0"/>
              </a:spcBef>
              <a:spcAft>
                <a:spcPts val="0"/>
              </a:spcAft>
              <a:defRPr/>
            </a:pPr>
            <a:r>
              <a:rPr lang="en-US" dirty="0" err="1"/>
              <a:t>win.ShowDialog</a:t>
            </a:r>
            <a:r>
              <a:rPr lang="en-US" dirty="0"/>
              <a:t>();</a:t>
            </a:r>
            <a:endParaRPr lang="en-US" dirty="0"/>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Browser-based apps</a:t>
            </a:r>
            <a:endParaRPr lang="en-US" dirty="0">
              <a:solidFill>
                <a:schemeClr val="tx2">
                  <a:tint val="100000"/>
                  <a:satMod val="250000"/>
                </a:schemeClr>
              </a:solidFill>
            </a:endParaRPr>
          </a:p>
        </p:txBody>
      </p:sp>
      <p:sp>
        <p:nvSpPr>
          <p:cNvPr id="55299"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Demo – create XBAP in VS.NET</a:t>
            </a:r>
          </a:p>
          <a:p>
            <a:pPr eaLnBrk="1" hangingPunct="1"/>
            <a:r>
              <a:rPr lang="en-US" smtClean="0"/>
              <a:t>Deployed as ClickOnce always-online</a:t>
            </a:r>
          </a:p>
          <a:p>
            <a:pPr eaLnBrk="1" hangingPunct="1"/>
            <a:r>
              <a:rPr lang="en-US" smtClean="0"/>
              <a:t>Require .NET Framework V3 installed</a:t>
            </a:r>
          </a:p>
          <a:p>
            <a:pPr eaLnBrk="1" hangingPunct="1"/>
            <a:r>
              <a:rPr lang="en-US" smtClean="0"/>
              <a:t>Execute in browser</a:t>
            </a:r>
          </a:p>
          <a:p>
            <a:pPr eaLnBrk="1" hangingPunct="1"/>
            <a:r>
              <a:rPr lang="en-US" smtClean="0"/>
              <a:t>Navigation integrated with browser</a:t>
            </a:r>
          </a:p>
          <a:p>
            <a:pPr eaLnBrk="1" hangingPunct="1"/>
            <a:r>
              <a:rPr lang="en-US" smtClean="0"/>
              <a:t>In 3.5 also supported in Firefox (with IETab)</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eaLnBrk="1" fontAlgn="auto" hangingPunct="1">
              <a:spcAft>
                <a:spcPts val="0"/>
              </a:spcAft>
              <a:defRPr/>
            </a:pPr>
            <a:r>
              <a:rPr lang="en-US" dirty="0" smtClean="0">
                <a:solidFill>
                  <a:schemeClr val="tx2">
                    <a:tint val="100000"/>
                    <a:satMod val="250000"/>
                  </a:schemeClr>
                </a:solidFill>
              </a:rPr>
              <a:t>Features</a:t>
            </a:r>
            <a:endParaRPr lang="en-US" dirty="0">
              <a:solidFill>
                <a:schemeClr val="tx2">
                  <a:tint val="100000"/>
                  <a:satMod val="250000"/>
                </a:schemeClr>
              </a:solidFill>
            </a:endParaRPr>
          </a:p>
        </p:txBody>
      </p:sp>
      <p:sp>
        <p:nvSpPr>
          <p:cNvPr id="3" name="Content Placeholder 2"/>
          <p:cNvSpPr>
            <a:spLocks noGrp="1"/>
          </p:cNvSpPr>
          <p:nvPr>
            <p:ph idx="1"/>
          </p:nvPr>
        </p:nvSpPr>
        <p:spPr>
          <a:xfrm>
            <a:off x="457200" y="1524000"/>
            <a:ext cx="8229600" cy="4770438"/>
          </a:xfrm>
        </p:spPr>
        <p:txBody>
          <a:bodyPr>
            <a:normAutofit fontScale="55000" lnSpcReduction="20000"/>
          </a:bodyPr>
          <a:lstStyle/>
          <a:p>
            <a:pPr marL="320040" indent="-320040" eaLnBrk="1" fontAlgn="auto" hangingPunct="1">
              <a:spcAft>
                <a:spcPts val="0"/>
              </a:spcAft>
              <a:buFont typeface="Wingdings 2"/>
              <a:buChar char=""/>
              <a:defRPr/>
            </a:pPr>
            <a:r>
              <a:rPr lang="en-US" dirty="0" smtClean="0"/>
              <a:t>Programming model</a:t>
            </a:r>
          </a:p>
          <a:p>
            <a:pPr marL="630936" lvl="1" indent="-274320" eaLnBrk="1" fontAlgn="auto" hangingPunct="1">
              <a:spcAft>
                <a:spcPts val="0"/>
              </a:spcAft>
              <a:buFont typeface="Wingdings 2"/>
              <a:buChar char=""/>
              <a:defRPr/>
            </a:pPr>
            <a:r>
              <a:rPr lang="en-US" dirty="0" smtClean="0"/>
              <a:t>Rich: 100s of classes: controls to 3D lights</a:t>
            </a:r>
          </a:p>
          <a:p>
            <a:pPr marL="630936" lvl="1" indent="-274320" eaLnBrk="1" fontAlgn="auto" hangingPunct="1">
              <a:spcAft>
                <a:spcPts val="0"/>
              </a:spcAft>
              <a:buFont typeface="Wingdings 2"/>
              <a:buChar char=""/>
              <a:defRPr/>
            </a:pPr>
            <a:r>
              <a:rPr lang="en-US" dirty="0" smtClean="0"/>
              <a:t>Containment-friendly</a:t>
            </a:r>
          </a:p>
          <a:p>
            <a:pPr marL="630936" lvl="1" indent="-274320" eaLnBrk="1" fontAlgn="auto" hangingPunct="1">
              <a:spcAft>
                <a:spcPts val="0"/>
              </a:spcAft>
              <a:buFont typeface="Wingdings 2"/>
              <a:buChar char=""/>
              <a:defRPr/>
            </a:pPr>
            <a:r>
              <a:rPr lang="en-US" dirty="0" smtClean="0"/>
              <a:t>Expressed as declarative or procedural code</a:t>
            </a:r>
          </a:p>
          <a:p>
            <a:pPr marL="630936" lvl="1" indent="-274320" eaLnBrk="1" fontAlgn="auto" hangingPunct="1">
              <a:spcAft>
                <a:spcPts val="0"/>
              </a:spcAft>
              <a:buFont typeface="Wingdings 2"/>
              <a:buChar char=""/>
              <a:defRPr/>
            </a:pPr>
            <a:r>
              <a:rPr lang="en-US" dirty="0" smtClean="0"/>
              <a:t>Powerful customization capabilities</a:t>
            </a:r>
          </a:p>
          <a:p>
            <a:pPr marL="320040" indent="-320040" eaLnBrk="1" fontAlgn="auto" hangingPunct="1">
              <a:spcAft>
                <a:spcPts val="0"/>
              </a:spcAft>
              <a:buFont typeface="Wingdings 2"/>
              <a:buChar char=""/>
              <a:defRPr/>
            </a:pPr>
            <a:r>
              <a:rPr lang="en-US" dirty="0" smtClean="0"/>
              <a:t>Built-in support for</a:t>
            </a:r>
          </a:p>
          <a:p>
            <a:pPr marL="630936" lvl="1" indent="-274320" eaLnBrk="1" fontAlgn="auto" hangingPunct="1">
              <a:spcAft>
                <a:spcPts val="0"/>
              </a:spcAft>
              <a:buFont typeface="Wingdings 2"/>
              <a:buChar char=""/>
              <a:defRPr/>
            </a:pPr>
            <a:r>
              <a:rPr lang="en-US" dirty="0" smtClean="0"/>
              <a:t>Layout</a:t>
            </a:r>
          </a:p>
          <a:p>
            <a:pPr marL="630936" lvl="1" indent="-274320" eaLnBrk="1" fontAlgn="auto" hangingPunct="1">
              <a:spcAft>
                <a:spcPts val="0"/>
              </a:spcAft>
              <a:buFont typeface="Wingdings 2"/>
              <a:buChar char=""/>
              <a:defRPr/>
            </a:pPr>
            <a:r>
              <a:rPr lang="en-US" dirty="0" smtClean="0"/>
              <a:t>Navigation</a:t>
            </a:r>
          </a:p>
          <a:p>
            <a:pPr marL="630936" lvl="1" indent="-274320" eaLnBrk="1" fontAlgn="auto" hangingPunct="1">
              <a:spcAft>
                <a:spcPts val="0"/>
              </a:spcAft>
              <a:buFont typeface="Wingdings 2"/>
              <a:buChar char=""/>
              <a:defRPr/>
            </a:pPr>
            <a:r>
              <a:rPr lang="en-US" dirty="0" smtClean="0"/>
              <a:t>Data binding</a:t>
            </a:r>
          </a:p>
          <a:p>
            <a:pPr marL="630936" lvl="1" indent="-274320" eaLnBrk="1" fontAlgn="auto" hangingPunct="1">
              <a:spcAft>
                <a:spcPts val="0"/>
              </a:spcAft>
              <a:buFont typeface="Wingdings 2"/>
              <a:buChar char=""/>
              <a:defRPr/>
            </a:pPr>
            <a:r>
              <a:rPr lang="en-US" dirty="0" smtClean="0"/>
              <a:t>Animation</a:t>
            </a:r>
          </a:p>
          <a:p>
            <a:pPr marL="630936" lvl="1" indent="-274320" eaLnBrk="1" fontAlgn="auto" hangingPunct="1">
              <a:spcAft>
                <a:spcPts val="0"/>
              </a:spcAft>
              <a:buFont typeface="Wingdings 2"/>
              <a:buChar char=""/>
              <a:defRPr/>
            </a:pPr>
            <a:r>
              <a:rPr lang="en-US" dirty="0" smtClean="0"/>
              <a:t>Ink</a:t>
            </a:r>
          </a:p>
          <a:p>
            <a:pPr marL="630936" lvl="1" indent="-274320" eaLnBrk="1" fontAlgn="auto" hangingPunct="1">
              <a:spcAft>
                <a:spcPts val="0"/>
              </a:spcAft>
              <a:buFont typeface="Wingdings 2"/>
              <a:buChar char=""/>
              <a:defRPr/>
            </a:pPr>
            <a:r>
              <a:rPr lang="en-US" dirty="0" smtClean="0"/>
              <a:t>Transformation</a:t>
            </a:r>
          </a:p>
          <a:p>
            <a:pPr marL="320040" indent="-320040" eaLnBrk="1" fontAlgn="auto" hangingPunct="1">
              <a:spcAft>
                <a:spcPts val="0"/>
              </a:spcAft>
              <a:buFont typeface="Wingdings 2"/>
              <a:buChar char=""/>
              <a:defRPr/>
            </a:pPr>
            <a:r>
              <a:rPr lang="en-US" dirty="0" err="1" smtClean="0"/>
              <a:t>Interop</a:t>
            </a:r>
            <a:endParaRPr lang="en-US" dirty="0" smtClean="0"/>
          </a:p>
          <a:p>
            <a:pPr marL="630936" lvl="1" indent="-274320" eaLnBrk="1" fontAlgn="auto" hangingPunct="1">
              <a:spcAft>
                <a:spcPts val="0"/>
              </a:spcAft>
              <a:buFont typeface="Wingdings 2"/>
              <a:buChar char=""/>
              <a:defRPr/>
            </a:pPr>
            <a:r>
              <a:rPr lang="en-US" dirty="0" smtClean="0"/>
              <a:t>Bi-directional</a:t>
            </a:r>
          </a:p>
          <a:p>
            <a:pPr marL="630936" lvl="1" indent="-274320" eaLnBrk="1" fontAlgn="auto" hangingPunct="1">
              <a:spcAft>
                <a:spcPts val="0"/>
              </a:spcAft>
              <a:buFont typeface="Wingdings 2"/>
              <a:buChar char=""/>
              <a:defRPr/>
            </a:pPr>
            <a:r>
              <a:rPr lang="en-US" dirty="0" err="1" smtClean="0"/>
              <a:t>WinForms</a:t>
            </a:r>
            <a:r>
              <a:rPr lang="en-US" dirty="0" smtClean="0"/>
              <a:t>, ActiveX, Win32</a:t>
            </a:r>
          </a:p>
          <a:p>
            <a:pPr marL="320040" indent="-320040" eaLnBrk="1" fontAlgn="auto" hangingPunct="1">
              <a:spcAft>
                <a:spcPts val="0"/>
              </a:spcAft>
              <a:buFont typeface="Wingdings 2"/>
              <a:buChar char=""/>
              <a:defRPr/>
            </a:pPr>
            <a:r>
              <a:rPr lang="en-US" dirty="0" smtClean="0"/>
              <a:t>Deployment</a:t>
            </a:r>
          </a:p>
          <a:p>
            <a:pPr marL="630936" lvl="1" indent="-274320" eaLnBrk="1" fontAlgn="auto" hangingPunct="1">
              <a:spcAft>
                <a:spcPts val="0"/>
              </a:spcAft>
              <a:buFont typeface="Wingdings 2"/>
              <a:buChar char=""/>
              <a:defRPr/>
            </a:pPr>
            <a:r>
              <a:rPr lang="en-US" dirty="0" smtClean="0"/>
              <a:t>Push</a:t>
            </a:r>
          </a:p>
          <a:p>
            <a:pPr marL="630936" lvl="1" indent="-274320" eaLnBrk="1" fontAlgn="auto" hangingPunct="1">
              <a:spcAft>
                <a:spcPts val="0"/>
              </a:spcAft>
              <a:buFont typeface="Wingdings 2"/>
              <a:buChar char=""/>
              <a:defRPr/>
            </a:pPr>
            <a:r>
              <a:rPr lang="en-US" dirty="0" smtClean="0"/>
              <a:t>Pull (</a:t>
            </a:r>
            <a:r>
              <a:rPr lang="en-US" dirty="0" err="1" smtClean="0"/>
              <a:t>ClickOnce</a:t>
            </a:r>
            <a:r>
              <a:rPr lang="en-US" dirty="0" smtClean="0"/>
              <a:t>)</a:t>
            </a:r>
          </a:p>
          <a:p>
            <a:pPr marL="630936" lvl="1" indent="-274320" eaLnBrk="1" fontAlgn="auto" hangingPunct="1">
              <a:spcAft>
                <a:spcPts val="0"/>
              </a:spcAft>
              <a:buFont typeface="Wingdings 2"/>
              <a:buChar char=""/>
              <a:defRPr/>
            </a:pPr>
            <a:r>
              <a:rPr lang="en-US" dirty="0" smtClean="0"/>
              <a:t>Browser-based</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Resources</a:t>
            </a:r>
            <a:endParaRPr lang="en-US" dirty="0">
              <a:solidFill>
                <a:schemeClr val="tx2">
                  <a:tint val="100000"/>
                  <a:satMod val="250000"/>
                </a:schemeClr>
              </a:solidFill>
            </a:endParaRPr>
          </a:p>
        </p:txBody>
      </p:sp>
      <p:sp>
        <p:nvSpPr>
          <p:cNvPr id="56323" name="Text Placeholder 2"/>
          <p:cNvSpPr>
            <a:spLocks noGrp="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Compiled as objects into logical tree</a:t>
            </a:r>
          </a:p>
          <a:p>
            <a:pPr lvl="1" eaLnBrk="1" hangingPunct="1"/>
            <a:r>
              <a:rPr lang="en-US" smtClean="0"/>
              <a:t>Brush definitions</a:t>
            </a:r>
          </a:p>
          <a:p>
            <a:pPr lvl="1" eaLnBrk="1" hangingPunct="1"/>
            <a:r>
              <a:rPr lang="en-US" smtClean="0"/>
              <a:t>Style definitions</a:t>
            </a:r>
          </a:p>
          <a:p>
            <a:pPr eaLnBrk="1" hangingPunct="1"/>
            <a:r>
              <a:rPr lang="en-US" smtClean="0"/>
              <a:t>Loaded from data</a:t>
            </a:r>
          </a:p>
          <a:p>
            <a:pPr lvl="1" eaLnBrk="1" hangingPunct="1"/>
            <a:r>
              <a:rPr lang="en-US" smtClean="0"/>
              <a:t>Media files (jpg, gif)</a:t>
            </a:r>
          </a:p>
          <a:p>
            <a:pPr lvl="1" eaLnBrk="1" hangingPunct="1"/>
            <a:r>
              <a:rPr lang="en-US" smtClean="0"/>
              <a:t>Resource dictionaries</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mtClean="0">
                <a:solidFill>
                  <a:schemeClr val="tx2">
                    <a:tint val="100000"/>
                    <a:satMod val="250000"/>
                  </a:schemeClr>
                </a:solidFill>
              </a:rPr>
              <a:t>Data-based resources</a:t>
            </a:r>
            <a:endParaRPr lang="en-US" dirty="0">
              <a:solidFill>
                <a:schemeClr val="tx2">
                  <a:tint val="100000"/>
                  <a:satMod val="250000"/>
                </a:schemeClr>
              </a:solidFill>
            </a:endParaRPr>
          </a:p>
        </p:txBody>
      </p:sp>
      <p:sp>
        <p:nvSpPr>
          <p:cNvPr id="3" name="Text Placeholder 2"/>
          <p:cNvSpPr>
            <a:spLocks noGrp="1"/>
          </p:cNvSpPr>
          <p:nvPr>
            <p:ph type="body" idx="1"/>
          </p:nvPr>
        </p:nvSpPr>
        <p:spPr/>
        <p:txBody>
          <a:bodyPr>
            <a:normAutofit fontScale="70000" lnSpcReduction="20000"/>
          </a:bodyPr>
          <a:lstStyle/>
          <a:p>
            <a:pPr marL="320040" indent="-320040" eaLnBrk="1" fontAlgn="auto" hangingPunct="1">
              <a:spcAft>
                <a:spcPts val="0"/>
              </a:spcAft>
              <a:buFont typeface="Wingdings 2"/>
              <a:buChar char=""/>
              <a:defRPr/>
            </a:pPr>
            <a:r>
              <a:rPr lang="en-US" dirty="0" smtClean="0"/>
              <a:t>Location – controlled by Build Action</a:t>
            </a:r>
          </a:p>
          <a:p>
            <a:pPr marL="630936" lvl="1" indent="-274320" eaLnBrk="1" fontAlgn="auto" hangingPunct="1">
              <a:spcAft>
                <a:spcPts val="0"/>
              </a:spcAft>
              <a:buFont typeface="Wingdings 2"/>
              <a:buChar char=""/>
              <a:defRPr/>
            </a:pPr>
            <a:r>
              <a:rPr lang="en-US" dirty="0" smtClean="0"/>
              <a:t>Resource</a:t>
            </a:r>
          </a:p>
          <a:p>
            <a:pPr marL="923544" lvl="2" indent="-274320" eaLnBrk="1" fontAlgn="auto" hangingPunct="1">
              <a:spcAft>
                <a:spcPts val="0"/>
              </a:spcAft>
              <a:buClr>
                <a:schemeClr val="accent3"/>
              </a:buClr>
              <a:buFont typeface="Wingdings 2"/>
              <a:buChar char=""/>
              <a:defRPr/>
            </a:pPr>
            <a:r>
              <a:rPr lang="en-US" dirty="0" smtClean="0"/>
              <a:t>Embedded in assembly</a:t>
            </a:r>
          </a:p>
          <a:p>
            <a:pPr marL="923544" lvl="2" indent="-274320" eaLnBrk="1" fontAlgn="auto" hangingPunct="1">
              <a:spcAft>
                <a:spcPts val="0"/>
              </a:spcAft>
              <a:buClr>
                <a:schemeClr val="accent3"/>
              </a:buClr>
              <a:buFont typeface="Wingdings 2"/>
              <a:buChar char=""/>
              <a:defRPr/>
            </a:pPr>
            <a:r>
              <a:rPr lang="en-US" dirty="0" smtClean="0"/>
              <a:t>Simple, relative Uri</a:t>
            </a:r>
          </a:p>
          <a:p>
            <a:pPr marL="923544" lvl="2" indent="-274320" eaLnBrk="1" fontAlgn="auto" hangingPunct="1">
              <a:spcAft>
                <a:spcPts val="0"/>
              </a:spcAft>
              <a:buClr>
                <a:schemeClr val="accent3"/>
              </a:buClr>
              <a:buFont typeface="Wingdings 2"/>
              <a:buChar char=""/>
              <a:defRPr/>
            </a:pPr>
            <a:r>
              <a:rPr lang="en-US" dirty="0" smtClean="0"/>
              <a:t>Also accessible through </a:t>
            </a:r>
            <a:r>
              <a:rPr lang="en-US" dirty="0" err="1" smtClean="0"/>
              <a:t>Application.GetResourceStream</a:t>
            </a:r>
            <a:r>
              <a:rPr lang="en-US" dirty="0" smtClean="0"/>
              <a:t>()</a:t>
            </a:r>
          </a:p>
          <a:p>
            <a:pPr marL="630936" lvl="1" indent="-274320" eaLnBrk="1" fontAlgn="auto" hangingPunct="1">
              <a:spcAft>
                <a:spcPts val="0"/>
              </a:spcAft>
              <a:buFont typeface="Wingdings 2"/>
              <a:buChar char=""/>
              <a:defRPr/>
            </a:pPr>
            <a:r>
              <a:rPr lang="en-US" dirty="0" smtClean="0"/>
              <a:t>Content</a:t>
            </a:r>
          </a:p>
          <a:p>
            <a:pPr marL="923544" lvl="2" indent="-274320" eaLnBrk="1" fontAlgn="auto" hangingPunct="1">
              <a:spcAft>
                <a:spcPts val="0"/>
              </a:spcAft>
              <a:buClr>
                <a:schemeClr val="accent3"/>
              </a:buClr>
              <a:buFont typeface="Wingdings 2"/>
              <a:buChar char=""/>
              <a:defRPr/>
            </a:pPr>
            <a:r>
              <a:rPr lang="en-US" dirty="0" smtClean="0"/>
              <a:t>Referenced in assembly, stored outside</a:t>
            </a:r>
          </a:p>
          <a:p>
            <a:pPr marL="923544" lvl="2" indent="-274320" eaLnBrk="1" fontAlgn="auto" hangingPunct="1">
              <a:spcAft>
                <a:spcPts val="0"/>
              </a:spcAft>
              <a:buClr>
                <a:schemeClr val="accent3"/>
              </a:buClr>
              <a:buFont typeface="Wingdings 2"/>
              <a:buChar char=""/>
              <a:defRPr/>
            </a:pPr>
            <a:r>
              <a:rPr lang="en-US" dirty="0" smtClean="0"/>
              <a:t>Useful if more than one assembly uses the same resource</a:t>
            </a:r>
          </a:p>
          <a:p>
            <a:pPr marL="923544" lvl="2" indent="-274320" eaLnBrk="1" fontAlgn="auto" hangingPunct="1">
              <a:spcAft>
                <a:spcPts val="0"/>
              </a:spcAft>
              <a:buClr>
                <a:schemeClr val="accent3"/>
              </a:buClr>
              <a:buFont typeface="Wingdings 2"/>
              <a:buChar char=""/>
              <a:defRPr/>
            </a:pPr>
            <a:r>
              <a:rPr lang="en-US" dirty="0" smtClean="0"/>
              <a:t>Uri relative to root (/)</a:t>
            </a:r>
          </a:p>
          <a:p>
            <a:pPr marL="630936" lvl="1" indent="-274320" eaLnBrk="1" fontAlgn="auto" hangingPunct="1">
              <a:spcAft>
                <a:spcPts val="0"/>
              </a:spcAft>
              <a:buFont typeface="Wingdings 2"/>
              <a:buChar char=""/>
              <a:defRPr/>
            </a:pPr>
            <a:r>
              <a:rPr lang="en-US" dirty="0" smtClean="0"/>
              <a:t>None, Copy Always/If Newer</a:t>
            </a:r>
          </a:p>
          <a:p>
            <a:pPr marL="923544" lvl="2" indent="-274320" eaLnBrk="1" fontAlgn="auto" hangingPunct="1">
              <a:spcAft>
                <a:spcPts val="0"/>
              </a:spcAft>
              <a:buClr>
                <a:schemeClr val="accent3"/>
              </a:buClr>
              <a:buFont typeface="Wingdings 2"/>
              <a:buChar char=""/>
              <a:defRPr/>
            </a:pPr>
            <a:r>
              <a:rPr lang="en-US" dirty="0" smtClean="0"/>
              <a:t>Separate from assembly</a:t>
            </a:r>
          </a:p>
          <a:p>
            <a:pPr marL="923544" lvl="2" indent="-274320" eaLnBrk="1" fontAlgn="auto" hangingPunct="1">
              <a:spcAft>
                <a:spcPts val="0"/>
              </a:spcAft>
              <a:buClr>
                <a:schemeClr val="accent3"/>
              </a:buClr>
              <a:buFont typeface="Wingdings 2"/>
              <a:buChar char=""/>
              <a:defRPr/>
            </a:pPr>
            <a:r>
              <a:rPr lang="en-US" dirty="0" smtClean="0"/>
              <a:t>Requires absolute Uri</a:t>
            </a:r>
          </a:p>
          <a:p>
            <a:pPr marL="320040" indent="-320040" eaLnBrk="1" fontAlgn="auto" hangingPunct="1">
              <a:spcAft>
                <a:spcPts val="0"/>
              </a:spcAft>
              <a:buFont typeface="Wingdings 2"/>
              <a:buChar char=""/>
              <a:defRPr/>
            </a:pPr>
            <a:r>
              <a:rPr lang="en-US" dirty="0" smtClean="0"/>
              <a:t>Referencing – Uri uses XPS format</a:t>
            </a:r>
          </a:p>
          <a:p>
            <a:pPr marL="630936" lvl="1" indent="-274320" eaLnBrk="1" fontAlgn="auto" hangingPunct="1">
              <a:spcAft>
                <a:spcPts val="0"/>
              </a:spcAft>
              <a:buFont typeface="Wingdings 2"/>
              <a:buChar char=""/>
              <a:defRPr/>
            </a:pPr>
            <a:r>
              <a:rPr lang="en-US" dirty="0" smtClean="0"/>
              <a:t>Relative to referencing assembly</a:t>
            </a:r>
          </a:p>
          <a:p>
            <a:pPr marL="630936" lvl="1" indent="-274320" eaLnBrk="1" fontAlgn="auto" hangingPunct="1">
              <a:spcAft>
                <a:spcPts val="0"/>
              </a:spcAft>
              <a:buFont typeface="Wingdings 2"/>
              <a:buChar char=""/>
              <a:defRPr/>
            </a:pPr>
            <a:r>
              <a:rPr lang="en-US" dirty="0" smtClean="0"/>
              <a:t>Absolute</a:t>
            </a:r>
          </a:p>
        </p:txBody>
      </p:sp>
      <p:sp>
        <p:nvSpPr>
          <p:cNvPr id="4" name="TextBox 3"/>
          <p:cNvSpPr txBox="1"/>
          <p:nvPr/>
        </p:nvSpPr>
        <p:spPr>
          <a:xfrm>
            <a:off x="4419600" y="6019800"/>
            <a:ext cx="4495800" cy="523875"/>
          </a:xfrm>
          <a:prstGeom prst="rect">
            <a:avLst/>
          </a:prstGeom>
          <a:noFill/>
          <a:ln>
            <a:solidFill>
              <a:schemeClr val="tx1">
                <a:lumMod val="95000"/>
              </a:schemeClr>
            </a:solidFill>
          </a:ln>
        </p:spPr>
        <p:txBody>
          <a:bodyPr>
            <a:spAutoFit/>
          </a:bodyPr>
          <a:lstStyle/>
          <a:p>
            <a:pPr fontAlgn="auto">
              <a:spcBef>
                <a:spcPts val="0"/>
              </a:spcBef>
              <a:spcAft>
                <a:spcPts val="0"/>
              </a:spcAft>
              <a:defRPr/>
            </a:pPr>
            <a:r>
              <a:rPr lang="en-US" sz="1400" dirty="0">
                <a:latin typeface="+mn-lt"/>
                <a:cs typeface="+mn-cs"/>
              </a:rPr>
              <a:t>Pack://application:,,,/image.gif – for embedded resources</a:t>
            </a:r>
          </a:p>
          <a:p>
            <a:pPr fontAlgn="auto">
              <a:spcBef>
                <a:spcPts val="0"/>
              </a:spcBef>
              <a:spcAft>
                <a:spcPts val="0"/>
              </a:spcAft>
              <a:defRPr/>
            </a:pPr>
            <a:r>
              <a:rPr lang="en-US" sz="1400" dirty="0">
                <a:latin typeface="+mn-lt"/>
                <a:cs typeface="+mn-cs"/>
              </a:rPr>
              <a:t>Pack://siteOfOrigin:,,,/Image.gif -- for loose files</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Typed resources</a:t>
            </a:r>
            <a:endParaRPr lang="en-US" dirty="0">
              <a:solidFill>
                <a:schemeClr val="tx2">
                  <a:tint val="100000"/>
                  <a:satMod val="250000"/>
                </a:schemeClr>
              </a:solidFill>
            </a:endParaRPr>
          </a:p>
        </p:txBody>
      </p:sp>
      <p:sp>
        <p:nvSpPr>
          <p:cNvPr id="3" name="Text Placeholder 2"/>
          <p:cNvSpPr>
            <a:spLocks noGrp="1"/>
          </p:cNvSpPr>
          <p:nvPr>
            <p:ph type="body" idx="1"/>
          </p:nvPr>
        </p:nvSpPr>
        <p:spPr>
          <a:xfrm>
            <a:off x="304800" y="2179638"/>
            <a:ext cx="8382000" cy="4678362"/>
          </a:xfrm>
        </p:spPr>
        <p:txBody>
          <a:bodyPr>
            <a:normAutofit fontScale="92500" lnSpcReduction="20000"/>
          </a:bodyPr>
          <a:lstStyle/>
          <a:p>
            <a:pPr marL="320040" indent="-320040" eaLnBrk="1" fontAlgn="auto" hangingPunct="1">
              <a:spcAft>
                <a:spcPts val="0"/>
              </a:spcAft>
              <a:buFont typeface="Wingdings 2"/>
              <a:buChar char=""/>
              <a:defRPr/>
            </a:pPr>
            <a:r>
              <a:rPr lang="en-US" sz="2400" dirty="0" err="1" smtClean="0"/>
              <a:t>ResourceDictionary</a:t>
            </a:r>
            <a:r>
              <a:rPr lang="en-US" sz="2400" dirty="0" smtClean="0"/>
              <a:t> class and </a:t>
            </a:r>
            <a:r>
              <a:rPr lang="en-US" sz="2400" dirty="0" err="1" smtClean="0"/>
              <a:t>FrameworkElement.Resources</a:t>
            </a:r>
            <a:endParaRPr lang="en-US" sz="2400" dirty="0" smtClean="0"/>
          </a:p>
          <a:p>
            <a:pPr marL="320040" indent="-320040" eaLnBrk="1" fontAlgn="auto" hangingPunct="1">
              <a:spcAft>
                <a:spcPts val="0"/>
              </a:spcAft>
              <a:buFont typeface="Wingdings 2"/>
              <a:buChar char=""/>
              <a:defRPr/>
            </a:pPr>
            <a:endParaRPr lang="en-US" sz="2400" dirty="0" smtClean="0"/>
          </a:p>
          <a:p>
            <a:pPr marL="320040" indent="-320040" eaLnBrk="1" fontAlgn="auto" hangingPunct="1">
              <a:spcAft>
                <a:spcPts val="0"/>
              </a:spcAft>
              <a:buFont typeface="Wingdings 2"/>
              <a:buChar char=""/>
              <a:defRPr/>
            </a:pPr>
            <a:endParaRPr lang="en-US" sz="2400" dirty="0" smtClean="0"/>
          </a:p>
          <a:p>
            <a:pPr marL="320040" indent="-320040" eaLnBrk="1" fontAlgn="auto" hangingPunct="1">
              <a:spcAft>
                <a:spcPts val="0"/>
              </a:spcAft>
              <a:buFont typeface="Wingdings 2"/>
              <a:buChar char=""/>
              <a:defRPr/>
            </a:pPr>
            <a:endParaRPr lang="en-US" sz="2400" dirty="0" smtClean="0"/>
          </a:p>
          <a:p>
            <a:pPr marL="320040" indent="-320040" eaLnBrk="1" fontAlgn="auto" hangingPunct="1">
              <a:spcAft>
                <a:spcPts val="0"/>
              </a:spcAft>
              <a:buFont typeface="Wingdings 2"/>
              <a:buChar char=""/>
              <a:defRPr/>
            </a:pPr>
            <a:endParaRPr lang="en-US" sz="2400" dirty="0" smtClean="0"/>
          </a:p>
          <a:p>
            <a:pPr marL="320040" indent="-320040" eaLnBrk="1" fontAlgn="auto" hangingPunct="1">
              <a:spcAft>
                <a:spcPts val="0"/>
              </a:spcAft>
              <a:buFont typeface="Wingdings 2"/>
              <a:buChar char=""/>
              <a:defRPr/>
            </a:pPr>
            <a:endParaRPr lang="en-US" sz="2400" dirty="0" smtClean="0"/>
          </a:p>
          <a:p>
            <a:pPr marL="320040" indent="-320040" eaLnBrk="1" fontAlgn="auto" hangingPunct="1">
              <a:spcAft>
                <a:spcPts val="0"/>
              </a:spcAft>
              <a:buFont typeface="Wingdings 2"/>
              <a:buChar char=""/>
              <a:defRPr/>
            </a:pPr>
            <a:r>
              <a:rPr lang="en-US" sz="2400" dirty="0" smtClean="0"/>
              <a:t>Dictionary: key, value pair</a:t>
            </a:r>
          </a:p>
          <a:p>
            <a:pPr marL="320040" indent="-320040" eaLnBrk="1" fontAlgn="auto" hangingPunct="1">
              <a:spcAft>
                <a:spcPts val="0"/>
              </a:spcAft>
              <a:buFont typeface="Wingdings 2"/>
              <a:buChar char=""/>
              <a:defRPr/>
            </a:pPr>
            <a:r>
              <a:rPr lang="en-US" sz="2400" dirty="0" smtClean="0"/>
              <a:t>References:</a:t>
            </a:r>
          </a:p>
          <a:p>
            <a:pPr marL="630936" lvl="1" indent="-274320" eaLnBrk="1" fontAlgn="auto" hangingPunct="1">
              <a:spcAft>
                <a:spcPts val="0"/>
              </a:spcAft>
              <a:buFont typeface="Wingdings 2"/>
              <a:buChar char=""/>
              <a:defRPr/>
            </a:pPr>
            <a:r>
              <a:rPr lang="en-US" sz="2000" dirty="0" err="1" smtClean="0"/>
              <a:t>StaticResource</a:t>
            </a:r>
            <a:r>
              <a:rPr lang="en-US" sz="2000" dirty="0" smtClean="0"/>
              <a:t> – retrieved at load only</a:t>
            </a:r>
          </a:p>
          <a:p>
            <a:pPr marL="630936" lvl="1" indent="-274320" eaLnBrk="1" fontAlgn="auto" hangingPunct="1">
              <a:spcAft>
                <a:spcPts val="0"/>
              </a:spcAft>
              <a:buFont typeface="Wingdings 2"/>
              <a:buChar char=""/>
              <a:defRPr/>
            </a:pPr>
            <a:r>
              <a:rPr lang="en-US" sz="2000" dirty="0" smtClean="0"/>
              <a:t>Dynamic Resource – instance may change</a:t>
            </a:r>
          </a:p>
          <a:p>
            <a:pPr marL="320040" indent="-320040" eaLnBrk="1" fontAlgn="auto" hangingPunct="1">
              <a:spcAft>
                <a:spcPts val="0"/>
              </a:spcAft>
              <a:buFont typeface="Wingdings 2"/>
              <a:buChar char=""/>
              <a:defRPr/>
            </a:pPr>
            <a:r>
              <a:rPr lang="en-US" sz="2400" dirty="0" smtClean="0"/>
              <a:t>x:Shared (</a:t>
            </a:r>
            <a:r>
              <a:rPr lang="en-US" sz="2400" dirty="0" err="1" smtClean="0"/>
              <a:t>bool</a:t>
            </a:r>
            <a:r>
              <a:rPr lang="en-US" sz="2400" dirty="0" smtClean="0"/>
              <a:t>) -  create new instance for every reference</a:t>
            </a:r>
          </a:p>
          <a:p>
            <a:pPr marL="320040" indent="-320040" eaLnBrk="1" fontAlgn="auto" hangingPunct="1">
              <a:spcAft>
                <a:spcPts val="0"/>
              </a:spcAft>
              <a:buFont typeface="Wingdings 2"/>
              <a:buChar char=""/>
              <a:defRPr/>
            </a:pPr>
            <a:r>
              <a:rPr lang="en-US" sz="2400" dirty="0" smtClean="0"/>
              <a:t>Resource-only DLLs and </a:t>
            </a:r>
            <a:r>
              <a:rPr lang="en-US" sz="2400" dirty="0" err="1" smtClean="0"/>
              <a:t>ResourceDictionary.Merge</a:t>
            </a:r>
            <a:endParaRPr lang="en-US" sz="2400" dirty="0" smtClean="0"/>
          </a:p>
          <a:p>
            <a:pPr marL="320040" indent="-320040" eaLnBrk="1" fontAlgn="auto" hangingPunct="1">
              <a:spcAft>
                <a:spcPts val="0"/>
              </a:spcAft>
              <a:buFont typeface="Wingdings 2"/>
              <a:buChar char=""/>
              <a:defRPr/>
            </a:pPr>
            <a:r>
              <a:rPr lang="en-US" sz="2400" dirty="0" smtClean="0"/>
              <a:t>Demo how to create a </a:t>
            </a:r>
            <a:r>
              <a:rPr lang="en-US" sz="2400" dirty="0" err="1" smtClean="0"/>
              <a:t>ResourceDictionary</a:t>
            </a:r>
            <a:endParaRPr lang="en-US" sz="2400" dirty="0" smtClean="0"/>
          </a:p>
        </p:txBody>
      </p:sp>
      <p:sp>
        <p:nvSpPr>
          <p:cNvPr id="58372" name="Text Box 5"/>
          <p:cNvSpPr txBox="1">
            <a:spLocks noChangeArrowheads="1"/>
          </p:cNvSpPr>
          <p:nvPr/>
        </p:nvSpPr>
        <p:spPr bwMode="auto">
          <a:xfrm>
            <a:off x="685800" y="2438400"/>
            <a:ext cx="6715125" cy="1754188"/>
          </a:xfrm>
          <a:prstGeom prst="rect">
            <a:avLst/>
          </a:prstGeom>
          <a:solidFill>
            <a:schemeClr val="accent1"/>
          </a:solidFill>
          <a:ln w="9525" algn="ctr">
            <a:noFill/>
            <a:miter lim="800000"/>
            <a:headEnd/>
            <a:tailEnd/>
          </a:ln>
        </p:spPr>
        <p:txBody>
          <a:bodyPr wrap="none">
            <a:spAutoFit/>
          </a:bodyPr>
          <a:lstStyle/>
          <a:p>
            <a:r>
              <a:rPr lang="en-US" b="1" noProof="1">
                <a:latin typeface="Tahoma" pitchFamily="34" charset="0"/>
              </a:rPr>
              <a:t>&lt;Window </a:t>
            </a:r>
            <a:r>
              <a:rPr lang="en-US" b="1">
                <a:latin typeface="Tahoma" pitchFamily="34" charset="0"/>
              </a:rPr>
              <a:t>…</a:t>
            </a:r>
            <a:r>
              <a:rPr lang="en-US" b="1" noProof="1">
                <a:latin typeface="Tahoma" pitchFamily="34" charset="0"/>
              </a:rPr>
              <a:t>  &gt;</a:t>
            </a:r>
            <a:endParaRPr lang="en-US">
              <a:latin typeface="Corbel" pitchFamily="34" charset="0"/>
            </a:endParaRPr>
          </a:p>
          <a:p>
            <a:r>
              <a:rPr lang="en-US" b="1" noProof="1">
                <a:latin typeface="Tahoma" pitchFamily="34" charset="0"/>
              </a:rPr>
              <a:t>  </a:t>
            </a:r>
            <a:r>
              <a:rPr lang="en-US" b="1">
                <a:latin typeface="Tahoma" pitchFamily="34" charset="0"/>
              </a:rPr>
              <a:t> </a:t>
            </a:r>
            <a:r>
              <a:rPr lang="en-US" b="1" noProof="1">
                <a:latin typeface="Tahoma" pitchFamily="34" charset="0"/>
              </a:rPr>
              <a:t>&lt;Window.Resources&gt;</a:t>
            </a:r>
          </a:p>
          <a:p>
            <a:r>
              <a:rPr lang="en-US" b="1" noProof="1">
                <a:latin typeface="Tahoma" pitchFamily="34" charset="0"/>
              </a:rPr>
              <a:t>    </a:t>
            </a:r>
            <a:r>
              <a:rPr lang="en-US" b="1">
                <a:latin typeface="Tahoma" pitchFamily="34" charset="0"/>
              </a:rPr>
              <a:t>  </a:t>
            </a:r>
            <a:r>
              <a:rPr lang="en-US" b="1" noProof="1">
                <a:latin typeface="Tahoma" pitchFamily="34" charset="0"/>
              </a:rPr>
              <a:t>&lt;SolidColorBrush x:Key="MyBrush" Color="Gold"/&gt;</a:t>
            </a:r>
          </a:p>
          <a:p>
            <a:r>
              <a:rPr lang="en-US" b="1" noProof="1">
                <a:latin typeface="Tahoma" pitchFamily="34" charset="0"/>
              </a:rPr>
              <a:t>  </a:t>
            </a:r>
            <a:r>
              <a:rPr lang="en-US" b="1">
                <a:latin typeface="Tahoma" pitchFamily="34" charset="0"/>
              </a:rPr>
              <a:t> </a:t>
            </a:r>
            <a:r>
              <a:rPr lang="en-US" b="1" noProof="1">
                <a:latin typeface="Tahoma" pitchFamily="34" charset="0"/>
              </a:rPr>
              <a:t>&lt;/Window.Resources&gt;</a:t>
            </a:r>
            <a:endParaRPr lang="en-US" b="1">
              <a:latin typeface="Tahoma" pitchFamily="34" charset="0"/>
            </a:endParaRPr>
          </a:p>
          <a:p>
            <a:r>
              <a:rPr lang="en-US" b="1">
                <a:latin typeface="Tahoma" pitchFamily="34" charset="0"/>
              </a:rPr>
              <a:t>  …</a:t>
            </a:r>
          </a:p>
          <a:p>
            <a:r>
              <a:rPr lang="en-US" b="1">
                <a:latin typeface="Tahoma" pitchFamily="34" charset="0"/>
              </a:rPr>
              <a:t>&lt;Rectangle Fill=“{StaticResource MyBrush}”…</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eaLnBrk="1" fontAlgn="auto" hangingPunct="1">
              <a:spcAft>
                <a:spcPts val="0"/>
              </a:spcAft>
              <a:defRPr/>
            </a:pPr>
            <a:r>
              <a:rPr lang="en-GB">
                <a:solidFill>
                  <a:schemeClr val="tx2">
                    <a:tint val="100000"/>
                    <a:satMod val="250000"/>
                  </a:schemeClr>
                </a:solidFill>
              </a:rPr>
              <a:t>Resource Hierarchy</a:t>
            </a:r>
            <a:endParaRPr lang="en-US">
              <a:solidFill>
                <a:schemeClr val="tx2">
                  <a:tint val="100000"/>
                  <a:satMod val="250000"/>
                </a:schemeClr>
              </a:solidFill>
            </a:endParaRPr>
          </a:p>
        </p:txBody>
      </p:sp>
      <p:sp>
        <p:nvSpPr>
          <p:cNvPr id="116739" name="Rectangle 3"/>
          <p:cNvSpPr>
            <a:spLocks noChangeArrowheads="1"/>
          </p:cNvSpPr>
          <p:nvPr/>
        </p:nvSpPr>
        <p:spPr bwMode="auto">
          <a:xfrm>
            <a:off x="609600" y="2384425"/>
            <a:ext cx="2133600" cy="533400"/>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System Resources</a:t>
            </a:r>
            <a:endParaRPr lang="en-US">
              <a:latin typeface="Segoe"/>
            </a:endParaRPr>
          </a:p>
        </p:txBody>
      </p:sp>
      <p:sp>
        <p:nvSpPr>
          <p:cNvPr id="116740" name="Rectangle 4"/>
          <p:cNvSpPr>
            <a:spLocks noChangeArrowheads="1"/>
          </p:cNvSpPr>
          <p:nvPr/>
        </p:nvSpPr>
        <p:spPr bwMode="auto">
          <a:xfrm>
            <a:off x="1828800" y="3222625"/>
            <a:ext cx="1371600" cy="762000"/>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Application</a:t>
            </a:r>
            <a:endParaRPr lang="en-US">
              <a:latin typeface="Corbel" pitchFamily="34" charset="0"/>
            </a:endParaRPr>
          </a:p>
          <a:p>
            <a:pPr algn="ctr" eaLnBrk="0" hangingPunct="0"/>
            <a:r>
              <a:rPr lang="en-GB">
                <a:latin typeface="Segoe"/>
              </a:rPr>
              <a:t> Resources</a:t>
            </a:r>
            <a:endParaRPr lang="en-US">
              <a:latin typeface="Segoe"/>
            </a:endParaRPr>
          </a:p>
        </p:txBody>
      </p:sp>
      <p:sp>
        <p:nvSpPr>
          <p:cNvPr id="116741" name="Rectangle 5"/>
          <p:cNvSpPr>
            <a:spLocks noChangeArrowheads="1"/>
          </p:cNvSpPr>
          <p:nvPr/>
        </p:nvSpPr>
        <p:spPr bwMode="auto">
          <a:xfrm>
            <a:off x="2667000" y="5203825"/>
            <a:ext cx="1219200" cy="685800"/>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Element</a:t>
            </a:r>
            <a:endParaRPr lang="en-US">
              <a:latin typeface="Corbel" pitchFamily="34" charset="0"/>
            </a:endParaRPr>
          </a:p>
          <a:p>
            <a:pPr algn="ctr" eaLnBrk="0" hangingPunct="0"/>
            <a:r>
              <a:rPr lang="en-GB">
                <a:latin typeface="Segoe"/>
              </a:rPr>
              <a:t>Resources</a:t>
            </a:r>
            <a:endParaRPr lang="en-US">
              <a:latin typeface="Segoe"/>
            </a:endParaRPr>
          </a:p>
        </p:txBody>
      </p:sp>
      <p:sp>
        <p:nvSpPr>
          <p:cNvPr id="59398" name="Rectangle 6"/>
          <p:cNvSpPr>
            <a:spLocks noChangeArrowheads="1"/>
          </p:cNvSpPr>
          <p:nvPr/>
        </p:nvSpPr>
        <p:spPr bwMode="auto">
          <a:xfrm>
            <a:off x="1828800" y="6194425"/>
            <a:ext cx="1219200" cy="685800"/>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Element</a:t>
            </a:r>
            <a:endParaRPr lang="en-US">
              <a:latin typeface="Corbel" pitchFamily="34" charset="0"/>
            </a:endParaRPr>
          </a:p>
          <a:p>
            <a:pPr algn="ctr" eaLnBrk="0" hangingPunct="0"/>
            <a:r>
              <a:rPr lang="en-GB">
                <a:latin typeface="Segoe"/>
              </a:rPr>
              <a:t>Resources</a:t>
            </a:r>
            <a:endParaRPr lang="en-US">
              <a:latin typeface="Segoe"/>
            </a:endParaRPr>
          </a:p>
        </p:txBody>
      </p:sp>
      <p:sp>
        <p:nvSpPr>
          <p:cNvPr id="116743" name="Rectangle 7"/>
          <p:cNvSpPr>
            <a:spLocks noChangeArrowheads="1"/>
          </p:cNvSpPr>
          <p:nvPr/>
        </p:nvSpPr>
        <p:spPr bwMode="auto">
          <a:xfrm>
            <a:off x="3429000" y="6194425"/>
            <a:ext cx="1219200" cy="685800"/>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Element</a:t>
            </a:r>
            <a:endParaRPr lang="en-US">
              <a:latin typeface="Corbel" pitchFamily="34" charset="0"/>
            </a:endParaRPr>
          </a:p>
          <a:p>
            <a:pPr algn="ctr" eaLnBrk="0" hangingPunct="0"/>
            <a:r>
              <a:rPr lang="en-GB">
                <a:latin typeface="Segoe"/>
              </a:rPr>
              <a:t>Resources</a:t>
            </a:r>
            <a:endParaRPr lang="en-US">
              <a:latin typeface="Segoe"/>
            </a:endParaRPr>
          </a:p>
        </p:txBody>
      </p:sp>
      <p:grpSp>
        <p:nvGrpSpPr>
          <p:cNvPr id="2" name="Group 8"/>
          <p:cNvGrpSpPr>
            <a:grpSpLocks/>
          </p:cNvGrpSpPr>
          <p:nvPr/>
        </p:nvGrpSpPr>
        <p:grpSpPr bwMode="auto">
          <a:xfrm>
            <a:off x="2438400" y="5889625"/>
            <a:ext cx="1600200" cy="304800"/>
            <a:chOff x="1536" y="3120"/>
            <a:chExt cx="1008" cy="192"/>
          </a:xfrm>
        </p:grpSpPr>
        <p:sp>
          <p:nvSpPr>
            <p:cNvPr id="59422" name="Line 9"/>
            <p:cNvSpPr>
              <a:spLocks noChangeShapeType="1"/>
            </p:cNvSpPr>
            <p:nvPr/>
          </p:nvSpPr>
          <p:spPr bwMode="auto">
            <a:xfrm flipV="1">
              <a:off x="1536" y="3216"/>
              <a:ext cx="0" cy="96"/>
            </a:xfrm>
            <a:prstGeom prst="line">
              <a:avLst/>
            </a:prstGeom>
            <a:noFill/>
            <a:ln w="9525" algn="ctr">
              <a:solidFill>
                <a:schemeClr val="tx1"/>
              </a:solidFill>
              <a:round/>
              <a:headEnd/>
              <a:tailEnd/>
            </a:ln>
          </p:spPr>
          <p:txBody>
            <a:bodyPr/>
            <a:lstStyle/>
            <a:p>
              <a:endParaRPr lang="en-US"/>
            </a:p>
          </p:txBody>
        </p:sp>
        <p:sp>
          <p:nvSpPr>
            <p:cNvPr id="59423" name="Line 10"/>
            <p:cNvSpPr>
              <a:spLocks noChangeShapeType="1"/>
            </p:cNvSpPr>
            <p:nvPr/>
          </p:nvSpPr>
          <p:spPr bwMode="auto">
            <a:xfrm>
              <a:off x="1536" y="3216"/>
              <a:ext cx="1008" cy="0"/>
            </a:xfrm>
            <a:prstGeom prst="line">
              <a:avLst/>
            </a:prstGeom>
            <a:noFill/>
            <a:ln w="9525" algn="ctr">
              <a:solidFill>
                <a:schemeClr val="tx1"/>
              </a:solidFill>
              <a:round/>
              <a:headEnd/>
              <a:tailEnd/>
            </a:ln>
          </p:spPr>
          <p:txBody>
            <a:bodyPr/>
            <a:lstStyle/>
            <a:p>
              <a:endParaRPr lang="en-US"/>
            </a:p>
          </p:txBody>
        </p:sp>
        <p:sp>
          <p:nvSpPr>
            <p:cNvPr id="59424" name="Line 11"/>
            <p:cNvSpPr>
              <a:spLocks noChangeShapeType="1"/>
            </p:cNvSpPr>
            <p:nvPr/>
          </p:nvSpPr>
          <p:spPr bwMode="auto">
            <a:xfrm>
              <a:off x="2544" y="3216"/>
              <a:ext cx="0" cy="96"/>
            </a:xfrm>
            <a:prstGeom prst="line">
              <a:avLst/>
            </a:prstGeom>
            <a:noFill/>
            <a:ln w="9525" algn="ctr">
              <a:solidFill>
                <a:schemeClr val="tx1"/>
              </a:solidFill>
              <a:round/>
              <a:headEnd/>
              <a:tailEnd/>
            </a:ln>
          </p:spPr>
          <p:txBody>
            <a:bodyPr/>
            <a:lstStyle/>
            <a:p>
              <a:endParaRPr lang="en-US"/>
            </a:p>
          </p:txBody>
        </p:sp>
        <p:sp>
          <p:nvSpPr>
            <p:cNvPr id="59425" name="Line 12"/>
            <p:cNvSpPr>
              <a:spLocks noChangeShapeType="1"/>
            </p:cNvSpPr>
            <p:nvPr/>
          </p:nvSpPr>
          <p:spPr bwMode="auto">
            <a:xfrm>
              <a:off x="2064" y="3120"/>
              <a:ext cx="0" cy="96"/>
            </a:xfrm>
            <a:prstGeom prst="line">
              <a:avLst/>
            </a:prstGeom>
            <a:noFill/>
            <a:ln w="9525" algn="ctr">
              <a:solidFill>
                <a:schemeClr val="tx1"/>
              </a:solidFill>
              <a:round/>
              <a:headEnd/>
              <a:tailEnd/>
            </a:ln>
          </p:spPr>
          <p:txBody>
            <a:bodyPr/>
            <a:lstStyle/>
            <a:p>
              <a:endParaRPr lang="en-US"/>
            </a:p>
          </p:txBody>
        </p:sp>
      </p:grpSp>
      <p:grpSp>
        <p:nvGrpSpPr>
          <p:cNvPr id="3" name="Group 13"/>
          <p:cNvGrpSpPr>
            <a:grpSpLocks/>
          </p:cNvGrpSpPr>
          <p:nvPr/>
        </p:nvGrpSpPr>
        <p:grpSpPr bwMode="auto">
          <a:xfrm>
            <a:off x="2514600" y="4289425"/>
            <a:ext cx="1447800" cy="914400"/>
            <a:chOff x="1584" y="2112"/>
            <a:chExt cx="912" cy="576"/>
          </a:xfrm>
        </p:grpSpPr>
        <p:sp>
          <p:nvSpPr>
            <p:cNvPr id="59420" name="Rectangle 14"/>
            <p:cNvSpPr>
              <a:spLocks noChangeArrowheads="1"/>
            </p:cNvSpPr>
            <p:nvPr/>
          </p:nvSpPr>
          <p:spPr bwMode="auto">
            <a:xfrm>
              <a:off x="1584" y="2112"/>
              <a:ext cx="912" cy="432"/>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Window/Page</a:t>
              </a:r>
              <a:endParaRPr lang="en-US">
                <a:latin typeface="Corbel" pitchFamily="34" charset="0"/>
              </a:endParaRPr>
            </a:p>
            <a:p>
              <a:pPr algn="ctr" eaLnBrk="0" hangingPunct="0"/>
              <a:r>
                <a:rPr lang="en-GB">
                  <a:latin typeface="Segoe"/>
                </a:rPr>
                <a:t>Resources</a:t>
              </a:r>
              <a:endParaRPr lang="en-US">
                <a:latin typeface="Segoe"/>
              </a:endParaRPr>
            </a:p>
          </p:txBody>
        </p:sp>
        <p:sp>
          <p:nvSpPr>
            <p:cNvPr id="59421" name="Line 15"/>
            <p:cNvSpPr>
              <a:spLocks noChangeShapeType="1"/>
            </p:cNvSpPr>
            <p:nvPr/>
          </p:nvSpPr>
          <p:spPr bwMode="auto">
            <a:xfrm flipV="1">
              <a:off x="2064" y="2544"/>
              <a:ext cx="0" cy="144"/>
            </a:xfrm>
            <a:prstGeom prst="line">
              <a:avLst/>
            </a:prstGeom>
            <a:noFill/>
            <a:ln w="9525" algn="ctr">
              <a:solidFill>
                <a:schemeClr val="tx1"/>
              </a:solidFill>
              <a:round/>
              <a:headEnd/>
              <a:tailEnd/>
            </a:ln>
          </p:spPr>
          <p:txBody>
            <a:bodyPr/>
            <a:lstStyle/>
            <a:p>
              <a:endParaRPr lang="en-US"/>
            </a:p>
          </p:txBody>
        </p:sp>
      </p:grpSp>
      <p:grpSp>
        <p:nvGrpSpPr>
          <p:cNvPr id="4" name="Group 16"/>
          <p:cNvGrpSpPr>
            <a:grpSpLocks/>
          </p:cNvGrpSpPr>
          <p:nvPr/>
        </p:nvGrpSpPr>
        <p:grpSpPr bwMode="auto">
          <a:xfrm>
            <a:off x="1371600" y="3984625"/>
            <a:ext cx="1905000" cy="304800"/>
            <a:chOff x="864" y="1920"/>
            <a:chExt cx="1200" cy="192"/>
          </a:xfrm>
        </p:grpSpPr>
        <p:sp>
          <p:nvSpPr>
            <p:cNvPr id="59416" name="Line 17"/>
            <p:cNvSpPr>
              <a:spLocks noChangeShapeType="1"/>
            </p:cNvSpPr>
            <p:nvPr/>
          </p:nvSpPr>
          <p:spPr bwMode="auto">
            <a:xfrm flipV="1">
              <a:off x="864" y="2016"/>
              <a:ext cx="0" cy="96"/>
            </a:xfrm>
            <a:prstGeom prst="line">
              <a:avLst/>
            </a:prstGeom>
            <a:noFill/>
            <a:ln w="9525" algn="ctr">
              <a:solidFill>
                <a:schemeClr val="tx1"/>
              </a:solidFill>
              <a:round/>
              <a:headEnd/>
              <a:tailEnd/>
            </a:ln>
          </p:spPr>
          <p:txBody>
            <a:bodyPr/>
            <a:lstStyle/>
            <a:p>
              <a:endParaRPr lang="en-US"/>
            </a:p>
          </p:txBody>
        </p:sp>
        <p:sp>
          <p:nvSpPr>
            <p:cNvPr id="59417" name="Line 18"/>
            <p:cNvSpPr>
              <a:spLocks noChangeShapeType="1"/>
            </p:cNvSpPr>
            <p:nvPr/>
          </p:nvSpPr>
          <p:spPr bwMode="auto">
            <a:xfrm>
              <a:off x="2064" y="2016"/>
              <a:ext cx="0" cy="96"/>
            </a:xfrm>
            <a:prstGeom prst="line">
              <a:avLst/>
            </a:prstGeom>
            <a:noFill/>
            <a:ln w="9525" algn="ctr">
              <a:solidFill>
                <a:schemeClr val="tx1"/>
              </a:solidFill>
              <a:round/>
              <a:headEnd/>
              <a:tailEnd/>
            </a:ln>
          </p:spPr>
          <p:txBody>
            <a:bodyPr/>
            <a:lstStyle/>
            <a:p>
              <a:endParaRPr lang="en-US"/>
            </a:p>
          </p:txBody>
        </p:sp>
        <p:sp>
          <p:nvSpPr>
            <p:cNvPr id="59418" name="Line 19"/>
            <p:cNvSpPr>
              <a:spLocks noChangeShapeType="1"/>
            </p:cNvSpPr>
            <p:nvPr/>
          </p:nvSpPr>
          <p:spPr bwMode="auto">
            <a:xfrm>
              <a:off x="864" y="2016"/>
              <a:ext cx="1200" cy="0"/>
            </a:xfrm>
            <a:prstGeom prst="line">
              <a:avLst/>
            </a:prstGeom>
            <a:noFill/>
            <a:ln w="9525" algn="ctr">
              <a:solidFill>
                <a:schemeClr val="tx1"/>
              </a:solidFill>
              <a:round/>
              <a:headEnd/>
              <a:tailEnd/>
            </a:ln>
          </p:spPr>
          <p:txBody>
            <a:bodyPr/>
            <a:lstStyle/>
            <a:p>
              <a:endParaRPr lang="en-US"/>
            </a:p>
          </p:txBody>
        </p:sp>
        <p:sp>
          <p:nvSpPr>
            <p:cNvPr id="59419" name="Line 20"/>
            <p:cNvSpPr>
              <a:spLocks noChangeShapeType="1"/>
            </p:cNvSpPr>
            <p:nvPr/>
          </p:nvSpPr>
          <p:spPr bwMode="auto">
            <a:xfrm flipV="1">
              <a:off x="1584" y="1920"/>
              <a:ext cx="0" cy="96"/>
            </a:xfrm>
            <a:prstGeom prst="line">
              <a:avLst/>
            </a:prstGeom>
            <a:noFill/>
            <a:ln w="9525" algn="ctr">
              <a:solidFill>
                <a:schemeClr val="tx1"/>
              </a:solidFill>
              <a:round/>
              <a:headEnd/>
              <a:tailEnd/>
            </a:ln>
          </p:spPr>
          <p:txBody>
            <a:bodyPr/>
            <a:lstStyle/>
            <a:p>
              <a:endParaRPr lang="en-US"/>
            </a:p>
          </p:txBody>
        </p:sp>
      </p:grpSp>
      <p:grpSp>
        <p:nvGrpSpPr>
          <p:cNvPr id="5" name="Group 21"/>
          <p:cNvGrpSpPr>
            <a:grpSpLocks/>
          </p:cNvGrpSpPr>
          <p:nvPr/>
        </p:nvGrpSpPr>
        <p:grpSpPr bwMode="auto">
          <a:xfrm>
            <a:off x="304800" y="4289425"/>
            <a:ext cx="1828800" cy="1600200"/>
            <a:chOff x="192" y="2112"/>
            <a:chExt cx="1152" cy="1008"/>
          </a:xfrm>
        </p:grpSpPr>
        <p:sp>
          <p:nvSpPr>
            <p:cNvPr id="59413" name="Rectangle 22"/>
            <p:cNvSpPr>
              <a:spLocks noChangeArrowheads="1"/>
            </p:cNvSpPr>
            <p:nvPr/>
          </p:nvSpPr>
          <p:spPr bwMode="auto">
            <a:xfrm>
              <a:off x="432" y="2112"/>
              <a:ext cx="912" cy="432"/>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Window/Page</a:t>
              </a:r>
              <a:endParaRPr lang="en-US">
                <a:latin typeface="Corbel" pitchFamily="34" charset="0"/>
              </a:endParaRPr>
            </a:p>
            <a:p>
              <a:pPr algn="ctr" eaLnBrk="0" hangingPunct="0"/>
              <a:r>
                <a:rPr lang="en-GB">
                  <a:latin typeface="Segoe"/>
                </a:rPr>
                <a:t>Resources</a:t>
              </a:r>
              <a:endParaRPr lang="en-US">
                <a:latin typeface="Segoe"/>
              </a:endParaRPr>
            </a:p>
          </p:txBody>
        </p:sp>
        <p:sp>
          <p:nvSpPr>
            <p:cNvPr id="59414" name="Rectangle 23"/>
            <p:cNvSpPr>
              <a:spLocks noChangeArrowheads="1"/>
            </p:cNvSpPr>
            <p:nvPr/>
          </p:nvSpPr>
          <p:spPr bwMode="auto">
            <a:xfrm>
              <a:off x="192" y="2688"/>
              <a:ext cx="768" cy="432"/>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Element</a:t>
              </a:r>
              <a:endParaRPr lang="en-US">
                <a:latin typeface="Corbel" pitchFamily="34" charset="0"/>
              </a:endParaRPr>
            </a:p>
            <a:p>
              <a:pPr algn="ctr" eaLnBrk="0" hangingPunct="0"/>
              <a:r>
                <a:rPr lang="en-GB">
                  <a:latin typeface="Segoe"/>
                </a:rPr>
                <a:t>Resources</a:t>
              </a:r>
              <a:endParaRPr lang="en-US">
                <a:latin typeface="Segoe"/>
              </a:endParaRPr>
            </a:p>
          </p:txBody>
        </p:sp>
        <p:sp>
          <p:nvSpPr>
            <p:cNvPr id="59415" name="Line 24"/>
            <p:cNvSpPr>
              <a:spLocks noChangeShapeType="1"/>
            </p:cNvSpPr>
            <p:nvPr/>
          </p:nvSpPr>
          <p:spPr bwMode="auto">
            <a:xfrm>
              <a:off x="672" y="2544"/>
              <a:ext cx="0" cy="144"/>
            </a:xfrm>
            <a:prstGeom prst="line">
              <a:avLst/>
            </a:prstGeom>
            <a:noFill/>
            <a:ln w="9525" algn="ctr">
              <a:solidFill>
                <a:schemeClr val="tx1"/>
              </a:solidFill>
              <a:round/>
              <a:headEnd/>
              <a:tailEnd/>
            </a:ln>
          </p:spPr>
          <p:txBody>
            <a:bodyPr/>
            <a:lstStyle/>
            <a:p>
              <a:endParaRPr lang="en-US"/>
            </a:p>
          </p:txBody>
        </p:sp>
      </p:grpSp>
      <p:sp>
        <p:nvSpPr>
          <p:cNvPr id="116761" name="Rectangle 25"/>
          <p:cNvSpPr>
            <a:spLocks noChangeArrowheads="1"/>
          </p:cNvSpPr>
          <p:nvPr/>
        </p:nvSpPr>
        <p:spPr bwMode="auto">
          <a:xfrm>
            <a:off x="228600" y="3222625"/>
            <a:ext cx="1371600" cy="762000"/>
          </a:xfrm>
          <a:prstGeom prst="rect">
            <a:avLst/>
          </a:prstGeom>
          <a:solidFill>
            <a:schemeClr val="accent1"/>
          </a:solidFill>
          <a:ln w="9525" algn="ctr">
            <a:solidFill>
              <a:schemeClr val="tx1"/>
            </a:solidFill>
            <a:miter lim="800000"/>
            <a:headEnd/>
            <a:tailEnd/>
          </a:ln>
        </p:spPr>
        <p:txBody>
          <a:bodyPr wrap="none" anchor="ctr"/>
          <a:lstStyle/>
          <a:p>
            <a:pPr algn="ctr" eaLnBrk="0" hangingPunct="0"/>
            <a:r>
              <a:rPr lang="en-GB">
                <a:latin typeface="Segoe"/>
              </a:rPr>
              <a:t>Application</a:t>
            </a:r>
            <a:endParaRPr lang="en-US">
              <a:latin typeface="Corbel" pitchFamily="34" charset="0"/>
            </a:endParaRPr>
          </a:p>
          <a:p>
            <a:pPr algn="ctr" eaLnBrk="0" hangingPunct="0"/>
            <a:r>
              <a:rPr lang="en-GB">
                <a:latin typeface="Segoe"/>
              </a:rPr>
              <a:t> Resources</a:t>
            </a:r>
            <a:endParaRPr lang="en-US">
              <a:latin typeface="Segoe"/>
            </a:endParaRPr>
          </a:p>
        </p:txBody>
      </p:sp>
      <p:grpSp>
        <p:nvGrpSpPr>
          <p:cNvPr id="6" name="Group 26"/>
          <p:cNvGrpSpPr>
            <a:grpSpLocks/>
          </p:cNvGrpSpPr>
          <p:nvPr/>
        </p:nvGrpSpPr>
        <p:grpSpPr bwMode="auto">
          <a:xfrm>
            <a:off x="1676400" y="2917825"/>
            <a:ext cx="838200" cy="304800"/>
            <a:chOff x="1056" y="1248"/>
            <a:chExt cx="528" cy="192"/>
          </a:xfrm>
        </p:grpSpPr>
        <p:sp>
          <p:nvSpPr>
            <p:cNvPr id="59410" name="Line 27"/>
            <p:cNvSpPr>
              <a:spLocks noChangeShapeType="1"/>
            </p:cNvSpPr>
            <p:nvPr/>
          </p:nvSpPr>
          <p:spPr bwMode="auto">
            <a:xfrm>
              <a:off x="1584" y="1344"/>
              <a:ext cx="0" cy="96"/>
            </a:xfrm>
            <a:prstGeom prst="line">
              <a:avLst/>
            </a:prstGeom>
            <a:noFill/>
            <a:ln w="9525" algn="ctr">
              <a:solidFill>
                <a:schemeClr val="tx1"/>
              </a:solidFill>
              <a:round/>
              <a:headEnd/>
              <a:tailEnd/>
            </a:ln>
          </p:spPr>
          <p:txBody>
            <a:bodyPr/>
            <a:lstStyle/>
            <a:p>
              <a:endParaRPr lang="en-US"/>
            </a:p>
          </p:txBody>
        </p:sp>
        <p:sp>
          <p:nvSpPr>
            <p:cNvPr id="59411" name="Line 28"/>
            <p:cNvSpPr>
              <a:spLocks noChangeShapeType="1"/>
            </p:cNvSpPr>
            <p:nvPr/>
          </p:nvSpPr>
          <p:spPr bwMode="auto">
            <a:xfrm flipV="1">
              <a:off x="1056" y="1248"/>
              <a:ext cx="0" cy="96"/>
            </a:xfrm>
            <a:prstGeom prst="line">
              <a:avLst/>
            </a:prstGeom>
            <a:noFill/>
            <a:ln w="9525" algn="ctr">
              <a:solidFill>
                <a:schemeClr val="tx1"/>
              </a:solidFill>
              <a:round/>
              <a:headEnd/>
              <a:tailEnd/>
            </a:ln>
          </p:spPr>
          <p:txBody>
            <a:bodyPr/>
            <a:lstStyle/>
            <a:p>
              <a:endParaRPr lang="en-US"/>
            </a:p>
          </p:txBody>
        </p:sp>
        <p:sp>
          <p:nvSpPr>
            <p:cNvPr id="59412" name="Line 29"/>
            <p:cNvSpPr>
              <a:spLocks noChangeShapeType="1"/>
            </p:cNvSpPr>
            <p:nvPr/>
          </p:nvSpPr>
          <p:spPr bwMode="auto">
            <a:xfrm flipH="1">
              <a:off x="1056" y="1344"/>
              <a:ext cx="528" cy="0"/>
            </a:xfrm>
            <a:prstGeom prst="line">
              <a:avLst/>
            </a:prstGeom>
            <a:noFill/>
            <a:ln w="9525" algn="ctr">
              <a:solidFill>
                <a:schemeClr val="tx1"/>
              </a:solidFill>
              <a:round/>
              <a:headEnd/>
              <a:tailEnd/>
            </a:ln>
          </p:spPr>
          <p:txBody>
            <a:bodyPr/>
            <a:lstStyle/>
            <a:p>
              <a:endParaRPr lang="en-US"/>
            </a:p>
          </p:txBody>
        </p:sp>
      </p:grpSp>
      <p:grpSp>
        <p:nvGrpSpPr>
          <p:cNvPr id="7" name="Group 30"/>
          <p:cNvGrpSpPr>
            <a:grpSpLocks/>
          </p:cNvGrpSpPr>
          <p:nvPr/>
        </p:nvGrpSpPr>
        <p:grpSpPr bwMode="auto">
          <a:xfrm>
            <a:off x="838200" y="3070225"/>
            <a:ext cx="838200" cy="152400"/>
            <a:chOff x="528" y="1344"/>
            <a:chExt cx="528" cy="96"/>
          </a:xfrm>
        </p:grpSpPr>
        <p:sp>
          <p:nvSpPr>
            <p:cNvPr id="59408" name="Line 31"/>
            <p:cNvSpPr>
              <a:spLocks noChangeShapeType="1"/>
            </p:cNvSpPr>
            <p:nvPr/>
          </p:nvSpPr>
          <p:spPr bwMode="auto">
            <a:xfrm flipV="1">
              <a:off x="528" y="1344"/>
              <a:ext cx="0" cy="96"/>
            </a:xfrm>
            <a:prstGeom prst="line">
              <a:avLst/>
            </a:prstGeom>
            <a:noFill/>
            <a:ln w="9525" algn="ctr">
              <a:solidFill>
                <a:schemeClr val="tx1"/>
              </a:solidFill>
              <a:round/>
              <a:headEnd/>
              <a:tailEnd/>
            </a:ln>
          </p:spPr>
          <p:txBody>
            <a:bodyPr/>
            <a:lstStyle/>
            <a:p>
              <a:endParaRPr lang="en-US"/>
            </a:p>
          </p:txBody>
        </p:sp>
        <p:sp>
          <p:nvSpPr>
            <p:cNvPr id="59409" name="Line 32"/>
            <p:cNvSpPr>
              <a:spLocks noChangeShapeType="1"/>
            </p:cNvSpPr>
            <p:nvPr/>
          </p:nvSpPr>
          <p:spPr bwMode="auto">
            <a:xfrm>
              <a:off x="528" y="1344"/>
              <a:ext cx="528" cy="0"/>
            </a:xfrm>
            <a:prstGeom prst="line">
              <a:avLst/>
            </a:prstGeom>
            <a:noFill/>
            <a:ln w="9525" algn="ctr">
              <a:solidFill>
                <a:schemeClr val="tx1"/>
              </a:solidFill>
              <a:round/>
              <a:headEnd/>
              <a:tailEnd/>
            </a:ln>
          </p:spPr>
          <p:txBody>
            <a:bodyPr/>
            <a:lstStyle/>
            <a:p>
              <a:endParaRPr lang="en-US"/>
            </a:p>
          </p:txBody>
        </p:sp>
      </p:grpSp>
      <p:sp>
        <p:nvSpPr>
          <p:cNvPr id="116769" name="Rectangle 33"/>
          <p:cNvSpPr>
            <a:spLocks noChangeArrowheads="1"/>
          </p:cNvSpPr>
          <p:nvPr/>
        </p:nvSpPr>
        <p:spPr bwMode="auto">
          <a:xfrm>
            <a:off x="4953000" y="2309813"/>
            <a:ext cx="3810000" cy="4538662"/>
          </a:xfrm>
          <a:prstGeom prst="rect">
            <a:avLst/>
          </a:prstGeom>
          <a:solidFill>
            <a:schemeClr val="accent1">
              <a:alpha val="12157"/>
            </a:schemeClr>
          </a:solidFill>
          <a:ln w="9525" algn="ctr">
            <a:noFill/>
            <a:miter lim="800000"/>
            <a:headEnd/>
            <a:tailEnd/>
          </a:ln>
        </p:spPr>
        <p:txBody>
          <a:bodyPr>
            <a:spAutoFit/>
          </a:bodyPr>
          <a:lstStyle/>
          <a:p>
            <a:pPr marL="342900" indent="-342900"/>
            <a:r>
              <a:rPr lang="en-US" sz="1700">
                <a:latin typeface="Consolas" pitchFamily="49" charset="0"/>
              </a:rPr>
              <a:t>&lt;Window&gt;</a:t>
            </a:r>
            <a:endParaRPr lang="en-US">
              <a:latin typeface="Corbel" pitchFamily="34" charset="0"/>
            </a:endParaRPr>
          </a:p>
          <a:p>
            <a:pPr marL="342900" indent="-342900"/>
            <a:r>
              <a:rPr lang="en-US" sz="1700">
                <a:latin typeface="Consolas" pitchFamily="49" charset="0"/>
              </a:rPr>
              <a:t>  &lt;Window.Resources&gt;</a:t>
            </a:r>
          </a:p>
          <a:p>
            <a:pPr marL="342900" indent="-342900"/>
            <a:r>
              <a:rPr lang="en-US" sz="1700">
                <a:latin typeface="Consolas" pitchFamily="49" charset="0"/>
              </a:rPr>
              <a:t>    ...</a:t>
            </a:r>
          </a:p>
          <a:p>
            <a:pPr marL="342900" indent="-342900"/>
            <a:r>
              <a:rPr lang="en-US" sz="1700">
                <a:latin typeface="Consolas" pitchFamily="49" charset="0"/>
              </a:rPr>
              <a:t>  &lt;/Window.Resources&gt;</a:t>
            </a:r>
          </a:p>
          <a:p>
            <a:pPr marL="342900" indent="-342900"/>
            <a:endParaRPr lang="en-US" sz="1700">
              <a:latin typeface="Consolas" pitchFamily="49" charset="0"/>
            </a:endParaRPr>
          </a:p>
          <a:p>
            <a:pPr marL="342900" indent="-342900"/>
            <a:r>
              <a:rPr lang="en-US" sz="1700">
                <a:latin typeface="Consolas" pitchFamily="49" charset="0"/>
              </a:rPr>
              <a:t>  &lt;Grid&gt;</a:t>
            </a:r>
          </a:p>
          <a:p>
            <a:pPr marL="342900" indent="-342900"/>
            <a:r>
              <a:rPr lang="en-US" sz="1700">
                <a:latin typeface="Consolas" pitchFamily="49" charset="0"/>
              </a:rPr>
              <a:t>    &lt;Grid.Resources&gt;</a:t>
            </a:r>
          </a:p>
          <a:p>
            <a:pPr marL="342900" indent="-342900"/>
            <a:r>
              <a:rPr lang="en-US" sz="1700">
                <a:latin typeface="Consolas" pitchFamily="49" charset="0"/>
              </a:rPr>
              <a:t>      ...</a:t>
            </a:r>
          </a:p>
          <a:p>
            <a:pPr marL="342900" indent="-342900"/>
            <a:r>
              <a:rPr lang="en-US" sz="1700">
                <a:latin typeface="Consolas" pitchFamily="49" charset="0"/>
              </a:rPr>
              <a:t>    &lt;/Grid.Resources&gt;</a:t>
            </a:r>
          </a:p>
          <a:p>
            <a:pPr marL="342900" indent="-342900"/>
            <a:endParaRPr lang="en-US" sz="1700">
              <a:latin typeface="Consolas" pitchFamily="49" charset="0"/>
            </a:endParaRPr>
          </a:p>
          <a:p>
            <a:pPr marL="342900" indent="-342900"/>
            <a:r>
              <a:rPr lang="en-US" sz="1700">
                <a:latin typeface="Consolas" pitchFamily="49" charset="0"/>
              </a:rPr>
              <a:t>    &lt;ListBox&gt;</a:t>
            </a:r>
          </a:p>
          <a:p>
            <a:pPr marL="342900" indent="-342900"/>
            <a:r>
              <a:rPr lang="en-US" sz="1700">
                <a:latin typeface="Consolas" pitchFamily="49" charset="0"/>
              </a:rPr>
              <a:t>      &lt;ListBox.Resources&gt;</a:t>
            </a:r>
          </a:p>
          <a:p>
            <a:pPr marL="342900" indent="-342900"/>
            <a:r>
              <a:rPr lang="en-US" sz="1700">
                <a:latin typeface="Consolas" pitchFamily="49" charset="0"/>
              </a:rPr>
              <a:t>      ...</a:t>
            </a:r>
          </a:p>
          <a:p>
            <a:pPr marL="342900" indent="-342900"/>
            <a:r>
              <a:rPr lang="en-US" sz="1700">
                <a:latin typeface="Consolas" pitchFamily="49" charset="0"/>
              </a:rPr>
              <a:t>      &lt;/ListBox.Resources&gt;</a:t>
            </a:r>
          </a:p>
          <a:p>
            <a:pPr marL="342900" indent="-342900"/>
            <a:r>
              <a:rPr lang="en-US" sz="1700">
                <a:latin typeface="Consolas" pitchFamily="49" charset="0"/>
              </a:rPr>
              <a:t>    &lt;/ListBox&gt;</a:t>
            </a:r>
          </a:p>
          <a:p>
            <a:pPr marL="342900" indent="-342900"/>
            <a:r>
              <a:rPr lang="en-US" sz="1700">
                <a:latin typeface="Consolas" pitchFamily="49" charset="0"/>
              </a:rPr>
              <a:t>  &lt;/Grid&gt;</a:t>
            </a:r>
          </a:p>
          <a:p>
            <a:pPr marL="342900" indent="-342900"/>
            <a:r>
              <a:rPr lang="en-US" sz="1700">
                <a:latin typeface="Consolas" pitchFamily="49" charset="0"/>
              </a:rPr>
              <a:t>&lt;/Window&gt;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6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6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6769">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6769">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6769">
                                            <p:txEl>
                                              <p:pRg st="15" end="1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674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674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6769">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6769">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6769">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6769">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6769">
                                            <p:txEl>
                                              <p:pRg st="16" end="1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674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1676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67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animBg="1"/>
      <p:bldP spid="116740" grpId="0" animBg="1"/>
      <p:bldP spid="116741" grpId="0" animBg="1"/>
      <p:bldP spid="116743" grpId="0" animBg="1"/>
      <p:bldP spid="116761"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fontAlgn="auto" hangingPunct="1">
              <a:spcAft>
                <a:spcPts val="0"/>
              </a:spcAft>
              <a:defRPr/>
            </a:pPr>
            <a:r>
              <a:rPr lang="en-GB">
                <a:solidFill>
                  <a:schemeClr val="tx2">
                    <a:tint val="100000"/>
                    <a:satMod val="250000"/>
                  </a:schemeClr>
                </a:solidFill>
              </a:rPr>
              <a:t>Application Resources</a:t>
            </a:r>
            <a:endParaRPr lang="en-US">
              <a:solidFill>
                <a:schemeClr val="tx2">
                  <a:tint val="100000"/>
                  <a:satMod val="250000"/>
                </a:schemeClr>
              </a:solidFill>
            </a:endParaRPr>
          </a:p>
        </p:txBody>
      </p:sp>
      <p:sp>
        <p:nvSpPr>
          <p:cNvPr id="60419"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GB" smtClean="0"/>
              <a:t>Common styles</a:t>
            </a:r>
            <a:endParaRPr lang="en-US" smtClean="0"/>
          </a:p>
          <a:p>
            <a:pPr eaLnBrk="1" hangingPunct="1"/>
            <a:r>
              <a:rPr lang="en-GB" smtClean="0"/>
              <a:t>Shared graphics</a:t>
            </a:r>
            <a:endParaRPr lang="en-US" smtClean="0"/>
          </a:p>
        </p:txBody>
      </p:sp>
      <p:sp>
        <p:nvSpPr>
          <p:cNvPr id="60420" name="Rectangle 4"/>
          <p:cNvSpPr>
            <a:spLocks noChangeArrowheads="1"/>
          </p:cNvSpPr>
          <p:nvPr/>
        </p:nvSpPr>
        <p:spPr bwMode="auto">
          <a:xfrm>
            <a:off x="304800" y="3581400"/>
            <a:ext cx="8382000" cy="2708275"/>
          </a:xfrm>
          <a:prstGeom prst="rect">
            <a:avLst/>
          </a:prstGeom>
          <a:solidFill>
            <a:schemeClr val="accent1">
              <a:alpha val="12157"/>
            </a:schemeClr>
          </a:solidFill>
          <a:ln w="9525" algn="ctr">
            <a:noFill/>
            <a:miter lim="800000"/>
            <a:headEnd/>
            <a:tailEnd/>
          </a:ln>
        </p:spPr>
        <p:txBody>
          <a:bodyPr>
            <a:spAutoFit/>
          </a:bodyPr>
          <a:lstStyle/>
          <a:p>
            <a:pPr marL="342900" indent="-342900"/>
            <a:r>
              <a:rPr lang="en-US" sz="1700">
                <a:latin typeface="Consolas" pitchFamily="49" charset="0"/>
              </a:rPr>
              <a:t>&lt;Application x:Class="ResourcePlay.MyApp"</a:t>
            </a:r>
            <a:endParaRPr lang="en-US">
              <a:latin typeface="Corbel" pitchFamily="34" charset="0"/>
            </a:endParaRPr>
          </a:p>
          <a:p>
            <a:pPr marL="342900" indent="-342900"/>
            <a:r>
              <a:rPr lang="en-US" sz="1700">
                <a:latin typeface="Consolas" pitchFamily="49" charset="0"/>
              </a:rPr>
              <a:t>    xmlns="http://schemas.microsoft.com/winfx/avalon/2005"</a:t>
            </a:r>
          </a:p>
          <a:p>
            <a:pPr marL="342900" indent="-342900"/>
            <a:r>
              <a:rPr lang="en-US" sz="1700">
                <a:latin typeface="Consolas" pitchFamily="49" charset="0"/>
              </a:rPr>
              <a:t>    xmlns:x="http://schemas.microsoft.com/winfx/xaml/2005"&gt;</a:t>
            </a:r>
          </a:p>
          <a:p>
            <a:pPr marL="342900" indent="-342900"/>
            <a:endParaRPr lang="en-US" sz="1700">
              <a:latin typeface="Consolas" pitchFamily="49" charset="0"/>
            </a:endParaRPr>
          </a:p>
          <a:p>
            <a:pPr marL="342900" indent="-342900"/>
            <a:r>
              <a:rPr lang="en-US" sz="1700">
                <a:latin typeface="Consolas" pitchFamily="49" charset="0"/>
              </a:rPr>
              <a:t>  &lt;Application.Resources&gt;</a:t>
            </a:r>
          </a:p>
          <a:p>
            <a:pPr marL="342900" indent="-342900"/>
            <a:r>
              <a:rPr lang="en-US" sz="1700">
                <a:latin typeface="Consolas" pitchFamily="49" charset="0"/>
              </a:rPr>
              <a:t>    &lt;Style x:Key="dapper"&gt;</a:t>
            </a:r>
          </a:p>
          <a:p>
            <a:pPr marL="342900" indent="-342900"/>
            <a:r>
              <a:rPr lang="en-US" sz="1700">
                <a:latin typeface="Consolas" pitchFamily="49" charset="0"/>
              </a:rPr>
              <a:t>      </a:t>
            </a:r>
            <a:r>
              <a:rPr lang="en-US" sz="1600" b="1">
                <a:latin typeface="Tahoma" pitchFamily="34" charset="0"/>
              </a:rPr>
              <a:t> </a:t>
            </a:r>
            <a:r>
              <a:rPr lang="en-US" sz="1600" b="1" noProof="1">
                <a:latin typeface="Tahoma" pitchFamily="34" charset="0"/>
              </a:rPr>
              <a:t>&lt;SolidColorBrush x:Key="MyBrush" Color="Gold"/&gt;</a:t>
            </a:r>
            <a:endParaRPr lang="en-US" sz="1700">
              <a:latin typeface="Consolas" pitchFamily="49" charset="0"/>
            </a:endParaRPr>
          </a:p>
          <a:p>
            <a:pPr marL="342900" indent="-342900"/>
            <a:r>
              <a:rPr lang="en-US" sz="1700">
                <a:latin typeface="Consolas" pitchFamily="49" charset="0"/>
              </a:rPr>
              <a:t>    &lt;/Style&gt;</a:t>
            </a:r>
          </a:p>
          <a:p>
            <a:pPr marL="342900" indent="-342900"/>
            <a:r>
              <a:rPr lang="en-US" sz="1700">
                <a:latin typeface="Consolas" pitchFamily="49" charset="0"/>
              </a:rPr>
              <a:t>  &lt;/Application.Resources&gt;</a:t>
            </a:r>
          </a:p>
          <a:p>
            <a:pPr marL="342900" indent="-342900"/>
            <a:r>
              <a:rPr lang="en-US" sz="1700">
                <a:latin typeface="Consolas" pitchFamily="49" charset="0"/>
              </a:rPr>
              <a:t>&lt;/Application&gt;</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fontAlgn="auto" hangingPunct="1">
              <a:spcAft>
                <a:spcPts val="0"/>
              </a:spcAft>
              <a:defRPr/>
            </a:pPr>
            <a:r>
              <a:rPr lang="en-GB">
                <a:solidFill>
                  <a:schemeClr val="tx2">
                    <a:tint val="100000"/>
                    <a:satMod val="250000"/>
                  </a:schemeClr>
                </a:solidFill>
              </a:rPr>
              <a:t>Page/Window Resources</a:t>
            </a:r>
            <a:endParaRPr lang="en-US">
              <a:solidFill>
                <a:schemeClr val="tx2">
                  <a:tint val="100000"/>
                  <a:satMod val="250000"/>
                </a:schemeClr>
              </a:solidFill>
            </a:endParaRPr>
          </a:p>
        </p:txBody>
      </p:sp>
      <p:sp>
        <p:nvSpPr>
          <p:cNvPr id="61443"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GB" smtClean="0"/>
              <a:t>Utility elements</a:t>
            </a:r>
            <a:endParaRPr lang="en-US" smtClean="0"/>
          </a:p>
          <a:p>
            <a:pPr lvl="1" eaLnBrk="1" hangingPunct="1"/>
            <a:r>
              <a:rPr lang="en-GB" smtClean="0"/>
              <a:t>Data sources</a:t>
            </a:r>
          </a:p>
          <a:p>
            <a:pPr lvl="1" eaLnBrk="1" hangingPunct="1"/>
            <a:r>
              <a:rPr lang="en-GB" smtClean="0"/>
              <a:t>Converters</a:t>
            </a:r>
          </a:p>
          <a:p>
            <a:pPr eaLnBrk="1" hangingPunct="1"/>
            <a:endParaRPr lang="en-GB" smtClean="0"/>
          </a:p>
          <a:p>
            <a:pPr eaLnBrk="1" hangingPunct="1"/>
            <a:r>
              <a:rPr lang="en-GB" smtClean="0"/>
              <a:t>Page-specific templates</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eaLnBrk="1" fontAlgn="auto" hangingPunct="1">
              <a:spcAft>
                <a:spcPts val="0"/>
              </a:spcAft>
              <a:defRPr/>
            </a:pPr>
            <a:r>
              <a:rPr lang="en-GB">
                <a:solidFill>
                  <a:schemeClr val="tx2">
                    <a:tint val="100000"/>
                    <a:satMod val="250000"/>
                  </a:schemeClr>
                </a:solidFill>
              </a:rPr>
              <a:t>Element-Specific Resources</a:t>
            </a:r>
            <a:endParaRPr lang="en-US">
              <a:solidFill>
                <a:schemeClr val="tx2">
                  <a:tint val="100000"/>
                  <a:satMod val="250000"/>
                </a:schemeClr>
              </a:solidFill>
            </a:endParaRPr>
          </a:p>
        </p:txBody>
      </p:sp>
      <p:sp>
        <p:nvSpPr>
          <p:cNvPr id="62467"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GB" smtClean="0"/>
              <a:t>Locally-scoped Styles</a:t>
            </a:r>
            <a:endParaRPr lang="en-US" smtClean="0"/>
          </a:p>
        </p:txBody>
      </p:sp>
      <p:sp>
        <p:nvSpPr>
          <p:cNvPr id="62468" name="Rectangle 4"/>
          <p:cNvSpPr>
            <a:spLocks noChangeArrowheads="1"/>
          </p:cNvSpPr>
          <p:nvPr/>
        </p:nvSpPr>
        <p:spPr bwMode="auto">
          <a:xfrm>
            <a:off x="1066800" y="3124200"/>
            <a:ext cx="6553200" cy="3000375"/>
          </a:xfrm>
          <a:prstGeom prst="rect">
            <a:avLst/>
          </a:prstGeom>
          <a:solidFill>
            <a:schemeClr val="accent1">
              <a:alpha val="12157"/>
            </a:schemeClr>
          </a:solidFill>
          <a:ln w="9525" algn="ctr">
            <a:noFill/>
            <a:miter lim="800000"/>
            <a:headEnd/>
            <a:tailEnd/>
          </a:ln>
        </p:spPr>
        <p:txBody>
          <a:bodyPr>
            <a:spAutoFit/>
          </a:bodyPr>
          <a:lstStyle/>
          <a:p>
            <a:pPr marL="342900" indent="-342900"/>
            <a:r>
              <a:rPr lang="en-US" sz="1700">
                <a:latin typeface="Consolas" pitchFamily="49" charset="0"/>
              </a:rPr>
              <a:t>&lt;Window ...&gt;</a:t>
            </a:r>
            <a:endParaRPr lang="en-US">
              <a:latin typeface="Corbel" pitchFamily="34" charset="0"/>
            </a:endParaRPr>
          </a:p>
          <a:p>
            <a:pPr marL="342900" indent="-342900"/>
            <a:r>
              <a:rPr lang="en-US" sz="1700">
                <a:latin typeface="Consolas" pitchFamily="49" charset="0"/>
              </a:rPr>
              <a:t>  ...</a:t>
            </a:r>
          </a:p>
          <a:p>
            <a:pPr marL="342900" indent="-342900"/>
            <a:r>
              <a:rPr lang="en-US" sz="1700">
                <a:latin typeface="Consolas" pitchFamily="49" charset="0"/>
              </a:rPr>
              <a:t>  &lt;Grid&gt;</a:t>
            </a:r>
          </a:p>
          <a:p>
            <a:pPr marL="342900" indent="-342900"/>
            <a:r>
              <a:rPr lang="en-US" sz="1700">
                <a:latin typeface="Consolas" pitchFamily="49" charset="0"/>
              </a:rPr>
              <a:t>    &lt;Grid.Resources&gt;</a:t>
            </a:r>
          </a:p>
          <a:p>
            <a:pPr marL="342900" indent="-342900"/>
            <a:r>
              <a:rPr lang="en-US" sz="1700">
                <a:latin typeface="Consolas" pitchFamily="49" charset="0"/>
              </a:rPr>
              <a:t>      </a:t>
            </a:r>
            <a:r>
              <a:rPr lang="en-US" sz="1600" b="1">
                <a:latin typeface="Tahoma" pitchFamily="34" charset="0"/>
              </a:rPr>
              <a:t> </a:t>
            </a:r>
            <a:r>
              <a:rPr lang="en-US" sz="1600" b="1" noProof="1">
                <a:latin typeface="Tahoma" pitchFamily="34" charset="0"/>
              </a:rPr>
              <a:t>&lt;SolidColorBrush x:Key="MyBrush" Color="Gold"/&gt;</a:t>
            </a:r>
            <a:r>
              <a:rPr lang="en-US" sz="1700">
                <a:latin typeface="Consolas" pitchFamily="49" charset="0"/>
              </a:rPr>
              <a:t>    &lt;/Grid.Resources&gt;</a:t>
            </a:r>
          </a:p>
          <a:p>
            <a:pPr marL="342900" indent="-342900"/>
            <a:endParaRPr lang="en-US" sz="1700">
              <a:latin typeface="Consolas" pitchFamily="49" charset="0"/>
            </a:endParaRPr>
          </a:p>
          <a:p>
            <a:pPr marL="342900" indent="-342900"/>
            <a:r>
              <a:rPr lang="en-US" sz="1700">
                <a:latin typeface="Consolas" pitchFamily="49" charset="0"/>
              </a:rPr>
              <a:t>    ...</a:t>
            </a:r>
          </a:p>
          <a:p>
            <a:pPr marL="342900" indent="-342900"/>
            <a:r>
              <a:rPr lang="en-US" sz="1700">
                <a:latin typeface="Consolas" pitchFamily="49" charset="0"/>
              </a:rPr>
              <a:t>  &lt;/Grid&gt;</a:t>
            </a:r>
          </a:p>
          <a:p>
            <a:pPr marL="342900" indent="-342900"/>
            <a:r>
              <a:rPr lang="en-US" sz="1700">
                <a:latin typeface="Consolas" pitchFamily="49" charset="0"/>
              </a:rPr>
              <a:t>  ...</a:t>
            </a:r>
          </a:p>
          <a:p>
            <a:pPr marL="342900" indent="-342900"/>
            <a:r>
              <a:rPr lang="en-US" sz="1700">
                <a:latin typeface="Consolas" pitchFamily="49" charset="0"/>
              </a:rPr>
              <a:t>&lt;/Window&gt;</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hape 184321"/>
          <p:cNvSpPr>
            <a:spLocks/>
          </p:cNvSpPr>
          <p:nvPr/>
        </p:nvSpPr>
        <p:spPr bwMode="hidden">
          <a:xfrm flipH="1">
            <a:off x="200025" y="4195763"/>
            <a:ext cx="2917825" cy="1231900"/>
          </a:xfrm>
          <a:custGeom>
            <a:avLst/>
            <a:gdLst/>
            <a:ahLst/>
            <a:cxnLst>
              <a:cxn ang="0">
                <a:pos x="18" y="686"/>
              </a:cxn>
              <a:cxn ang="0">
                <a:pos x="4279" y="0"/>
              </a:cxn>
              <a:cxn ang="0">
                <a:pos x="5293" y="18"/>
              </a:cxn>
              <a:cxn ang="0">
                <a:pos x="5412" y="786"/>
              </a:cxn>
              <a:cxn ang="0">
                <a:pos x="0" y="786"/>
              </a:cxn>
              <a:cxn ang="0">
                <a:pos x="18" y="686"/>
              </a:cxn>
            </a:cxnLst>
            <a:rect l="0" t="0" r="0" b="0"/>
            <a:pathLst>
              <a:path w="5412" h="786">
                <a:moveTo>
                  <a:pt x="18" y="686"/>
                </a:moveTo>
                <a:lnTo>
                  <a:pt x="4279" y="0"/>
                </a:lnTo>
                <a:lnTo>
                  <a:pt x="5293" y="18"/>
                </a:lnTo>
                <a:lnTo>
                  <a:pt x="5412" y="786"/>
                </a:lnTo>
                <a:lnTo>
                  <a:pt x="0" y="786"/>
                </a:lnTo>
                <a:lnTo>
                  <a:pt x="18" y="686"/>
                </a:lnTo>
                <a:close/>
              </a:path>
            </a:pathLst>
          </a:custGeom>
          <a:gradFill rotWithShape="1">
            <a:gsLst>
              <a:gs pos="0">
                <a:schemeClr val="hlink">
                  <a:alpha val="73000"/>
                </a:schemeClr>
              </a:gs>
              <a:gs pos="100000">
                <a:schemeClr val="hlink">
                  <a:gamma/>
                  <a:tint val="48627"/>
                  <a:invGamma/>
                  <a:alpha val="0"/>
                </a:schemeClr>
              </a:gs>
            </a:gsLst>
            <a:lin ang="5400000" scaled="1"/>
          </a:gradFill>
          <a:ln w="12700" cap="flat" cmpd="sng" algn="ctr">
            <a:noFill/>
            <a:prstDash val="solid"/>
            <a:round/>
            <a:headEnd type="none" w="med" len="med"/>
            <a:tailEnd type="none" w="med" len="med"/>
          </a:ln>
          <a:effectLst/>
        </p:spPr>
        <p:txBody>
          <a:bodyPr anchor="ctr"/>
          <a:lstStyle/>
          <a:p>
            <a:pPr fontAlgn="auto">
              <a:spcBef>
                <a:spcPts val="0"/>
              </a:spcBef>
              <a:spcAft>
                <a:spcPts val="0"/>
              </a:spcAft>
              <a:defRPr/>
            </a:pPr>
            <a:endParaRPr lang="en-US">
              <a:latin typeface="+mn-lt"/>
              <a:cs typeface="+mn-cs"/>
            </a:endParaRPr>
          </a:p>
        </p:txBody>
      </p:sp>
      <p:sp>
        <p:nvSpPr>
          <p:cNvPr id="184324" name="Text Placeholder 184323"/>
          <p:cNvSpPr>
            <a:spLocks noGrp="1" noChangeArrowheads="1"/>
          </p:cNvSpPr>
          <p:nvPr>
            <p:ph type="body" idx="4294967295"/>
          </p:nvPr>
        </p:nvSpPr>
        <p:spPr>
          <a:xfrm>
            <a:off x="755650" y="1371600"/>
            <a:ext cx="8388350" cy="2590800"/>
          </a:xfrm>
        </p:spPr>
        <p:txBody>
          <a:bodyPr>
            <a:normAutofit fontScale="92500" lnSpcReduction="20000"/>
          </a:bodyPr>
          <a:lstStyle/>
          <a:p>
            <a:pPr marL="320040" indent="-320040" eaLnBrk="1" fontAlgn="auto" hangingPunct="1">
              <a:spcAft>
                <a:spcPts val="0"/>
              </a:spcAft>
              <a:buFont typeface="Wingdings 2"/>
              <a:buChar char=""/>
              <a:defRPr/>
            </a:pPr>
            <a:r>
              <a:rPr lang="en-US" sz="2000" dirty="0" smtClean="0"/>
              <a:t>.NET code - process</a:t>
            </a:r>
          </a:p>
          <a:p>
            <a:pPr marL="630936" lvl="1" indent="-274320" eaLnBrk="1" fontAlgn="auto" hangingPunct="1">
              <a:spcAft>
                <a:spcPts val="0"/>
              </a:spcAft>
              <a:buFont typeface="Wingdings 2"/>
              <a:buChar char=""/>
              <a:defRPr/>
            </a:pPr>
            <a:r>
              <a:rPr lang="en-US" sz="1600" dirty="0" smtClean="0"/>
              <a:t>Instantiate and manipulate all classes</a:t>
            </a:r>
          </a:p>
          <a:p>
            <a:pPr marL="630936" lvl="1" indent="-274320" eaLnBrk="1" fontAlgn="auto" hangingPunct="1">
              <a:spcAft>
                <a:spcPts val="0"/>
              </a:spcAft>
              <a:buFont typeface="Wingdings 2"/>
              <a:buChar char=""/>
              <a:defRPr/>
            </a:pPr>
            <a:r>
              <a:rPr lang="en-US" sz="1600" dirty="0" smtClean="0"/>
              <a:t>Provide procedural event code</a:t>
            </a:r>
          </a:p>
          <a:p>
            <a:pPr marL="630936" lvl="1" indent="-274320" eaLnBrk="1" fontAlgn="auto" hangingPunct="1">
              <a:spcAft>
                <a:spcPts val="0"/>
              </a:spcAft>
              <a:buFont typeface="Wingdings 2"/>
              <a:buChar char=""/>
              <a:defRPr/>
            </a:pPr>
            <a:r>
              <a:rPr lang="en-US" sz="1600" dirty="0" smtClean="0"/>
              <a:t>Reference XAML instantiated classes</a:t>
            </a:r>
          </a:p>
          <a:p>
            <a:pPr marL="630936" lvl="1" indent="-274320" eaLnBrk="1" fontAlgn="auto" hangingPunct="1">
              <a:spcAft>
                <a:spcPts val="0"/>
              </a:spcAft>
              <a:buFont typeface="Wingdings 2"/>
              <a:buChar char=""/>
              <a:defRPr/>
            </a:pPr>
            <a:r>
              <a:rPr lang="en-US" sz="1600" dirty="0" smtClean="0"/>
              <a:t>Strong on sequence</a:t>
            </a:r>
          </a:p>
          <a:p>
            <a:pPr marL="320040" indent="-320040" eaLnBrk="1" fontAlgn="auto" hangingPunct="1">
              <a:spcAft>
                <a:spcPts val="0"/>
              </a:spcAft>
              <a:buFont typeface="Wingdings 2"/>
              <a:buChar char=""/>
              <a:defRPr/>
            </a:pPr>
            <a:r>
              <a:rPr lang="en-US" sz="2000" dirty="0" smtClean="0"/>
              <a:t>XAML - design</a:t>
            </a:r>
            <a:endParaRPr lang="en-US" dirty="0"/>
          </a:p>
          <a:p>
            <a:pPr marL="630936" lvl="1" indent="-274320" eaLnBrk="1" fontAlgn="auto" hangingPunct="1">
              <a:spcAft>
                <a:spcPts val="0"/>
              </a:spcAft>
              <a:buFont typeface="Wingdings 2"/>
              <a:buChar char=""/>
              <a:defRPr/>
            </a:pPr>
            <a:r>
              <a:rPr lang="en-US" sz="1800" dirty="0" smtClean="0"/>
              <a:t>Instantiate some CLR classes</a:t>
            </a:r>
            <a:endParaRPr lang="en-US" sz="1800" dirty="0"/>
          </a:p>
          <a:p>
            <a:pPr marL="630936" lvl="1" indent="-274320" eaLnBrk="1" fontAlgn="auto" hangingPunct="1">
              <a:spcAft>
                <a:spcPts val="0"/>
              </a:spcAft>
              <a:buFont typeface="Wingdings 2"/>
              <a:buChar char=""/>
              <a:defRPr/>
            </a:pPr>
            <a:r>
              <a:rPr lang="en-US" sz="1800" dirty="0" smtClean="0"/>
              <a:t>Assign property values</a:t>
            </a:r>
          </a:p>
          <a:p>
            <a:pPr marL="630936" lvl="1" indent="-274320" eaLnBrk="1" fontAlgn="auto" hangingPunct="1">
              <a:spcAft>
                <a:spcPts val="0"/>
              </a:spcAft>
              <a:buFont typeface="Wingdings 2"/>
              <a:buChar char=""/>
              <a:defRPr/>
            </a:pPr>
            <a:r>
              <a:rPr lang="en-US" sz="1800" dirty="0" smtClean="0"/>
              <a:t>Reference  other existing (in XAML or code) instances</a:t>
            </a:r>
          </a:p>
          <a:p>
            <a:pPr marL="630936" lvl="1" indent="-274320" eaLnBrk="1" fontAlgn="auto" hangingPunct="1">
              <a:spcAft>
                <a:spcPts val="0"/>
              </a:spcAft>
              <a:buFont typeface="Wingdings 2"/>
              <a:buChar char=""/>
              <a:defRPr/>
            </a:pPr>
            <a:r>
              <a:rPr lang="en-US" sz="1800" dirty="0" smtClean="0"/>
              <a:t>Strong on containment</a:t>
            </a:r>
            <a:endParaRPr lang="en-US" sz="1800" dirty="0"/>
          </a:p>
        </p:txBody>
      </p:sp>
      <p:pic>
        <p:nvPicPr>
          <p:cNvPr id="184331" name="Rectangle 184330"/>
          <p:cNvPicPr>
            <a:picLocks noChangeAspect="1" noChangeArrowheads="1"/>
          </p:cNvPicPr>
          <p:nvPr/>
        </p:nvPicPr>
        <p:blipFill>
          <a:blip r:embed="rId3" cstate="print"/>
          <a:srcRect/>
          <a:stretch>
            <a:fillRect/>
          </a:stretch>
        </p:blipFill>
        <p:spPr bwMode="invGray">
          <a:xfrm>
            <a:off x="3817938" y="3992563"/>
            <a:ext cx="5230812" cy="476250"/>
          </a:xfrm>
          <a:prstGeom prst="rect">
            <a:avLst/>
          </a:prstGeom>
          <a:noFill/>
          <a:ln w="9525" algn="ctr">
            <a:noFill/>
            <a:miter lim="800000"/>
            <a:headEnd/>
            <a:tailEnd/>
          </a:ln>
        </p:spPr>
      </p:pic>
      <p:sp>
        <p:nvSpPr>
          <p:cNvPr id="184329" name="Shape 184328"/>
          <p:cNvSpPr>
            <a:spLocks/>
          </p:cNvSpPr>
          <p:nvPr/>
        </p:nvSpPr>
        <p:spPr bwMode="hidden">
          <a:xfrm flipH="1">
            <a:off x="171450" y="4121150"/>
            <a:ext cx="8591550" cy="1247775"/>
          </a:xfrm>
          <a:custGeom>
            <a:avLst/>
            <a:gdLst/>
            <a:ahLst/>
            <a:cxnLst>
              <a:cxn ang="0">
                <a:pos x="18" y="686"/>
              </a:cxn>
              <a:cxn ang="0">
                <a:pos x="4279" y="0"/>
              </a:cxn>
              <a:cxn ang="0">
                <a:pos x="5293" y="18"/>
              </a:cxn>
              <a:cxn ang="0">
                <a:pos x="5412" y="786"/>
              </a:cxn>
              <a:cxn ang="0">
                <a:pos x="0" y="786"/>
              </a:cxn>
              <a:cxn ang="0">
                <a:pos x="18" y="686"/>
              </a:cxn>
            </a:cxnLst>
            <a:rect l="0" t="0" r="0" b="0"/>
            <a:pathLst>
              <a:path w="5412" h="786">
                <a:moveTo>
                  <a:pt x="18" y="686"/>
                </a:moveTo>
                <a:lnTo>
                  <a:pt x="4279" y="0"/>
                </a:lnTo>
                <a:lnTo>
                  <a:pt x="5293" y="18"/>
                </a:lnTo>
                <a:lnTo>
                  <a:pt x="5412" y="786"/>
                </a:lnTo>
                <a:lnTo>
                  <a:pt x="0" y="786"/>
                </a:lnTo>
                <a:lnTo>
                  <a:pt x="18" y="686"/>
                </a:lnTo>
                <a:close/>
              </a:path>
            </a:pathLst>
          </a:custGeom>
          <a:gradFill rotWithShape="1">
            <a:gsLst>
              <a:gs pos="0">
                <a:schemeClr val="hlink">
                  <a:alpha val="73000"/>
                </a:schemeClr>
              </a:gs>
              <a:gs pos="100000">
                <a:schemeClr val="hlink">
                  <a:gamma/>
                  <a:tint val="48627"/>
                  <a:invGamma/>
                  <a:alpha val="0"/>
                </a:schemeClr>
              </a:gs>
            </a:gsLst>
            <a:lin ang="5400000" scaled="1"/>
          </a:gradFill>
          <a:ln w="12700" cap="flat" cmpd="sng" algn="ctr">
            <a:noFill/>
            <a:prstDash val="solid"/>
            <a:round/>
            <a:headEnd type="none" w="med" len="med"/>
            <a:tailEnd type="none" w="med" len="med"/>
          </a:ln>
          <a:effectLst/>
        </p:spPr>
        <p:txBody>
          <a:bodyPr anchor="ctr"/>
          <a:lstStyle/>
          <a:p>
            <a:pPr fontAlgn="auto">
              <a:spcBef>
                <a:spcPts val="0"/>
              </a:spcBef>
              <a:spcAft>
                <a:spcPts val="0"/>
              </a:spcAft>
              <a:defRPr/>
            </a:pPr>
            <a:endParaRPr lang="en-US">
              <a:latin typeface="+mn-lt"/>
              <a:cs typeface="+mn-cs"/>
            </a:endParaRPr>
          </a:p>
        </p:txBody>
      </p:sp>
      <p:grpSp>
        <p:nvGrpSpPr>
          <p:cNvPr id="2" name="Group 17"/>
          <p:cNvGrpSpPr>
            <a:grpSpLocks/>
          </p:cNvGrpSpPr>
          <p:nvPr/>
        </p:nvGrpSpPr>
        <p:grpSpPr bwMode="auto">
          <a:xfrm>
            <a:off x="139700" y="4789488"/>
            <a:ext cx="2868613" cy="2068512"/>
            <a:chOff x="88" y="3017"/>
            <a:chExt cx="1807" cy="1303"/>
          </a:xfrm>
        </p:grpSpPr>
        <p:grpSp>
          <p:nvGrpSpPr>
            <p:cNvPr id="11298" name="Group 18"/>
            <p:cNvGrpSpPr>
              <a:grpSpLocks/>
            </p:cNvGrpSpPr>
            <p:nvPr/>
          </p:nvGrpSpPr>
          <p:grpSpPr bwMode="auto">
            <a:xfrm>
              <a:off x="88" y="3219"/>
              <a:ext cx="1807" cy="1101"/>
              <a:chOff x="88" y="3219"/>
              <a:chExt cx="1807" cy="1101"/>
            </a:xfrm>
          </p:grpSpPr>
          <p:pic>
            <p:nvPicPr>
              <p:cNvPr id="11300" name="Rectangle 184338"/>
              <p:cNvPicPr>
                <a:picLocks noChangeAspect="1" noChangeArrowheads="1"/>
              </p:cNvPicPr>
              <p:nvPr/>
            </p:nvPicPr>
            <p:blipFill>
              <a:blip r:embed="rId4" cstate="print"/>
              <a:srcRect/>
              <a:stretch>
                <a:fillRect/>
              </a:stretch>
            </p:blipFill>
            <p:spPr bwMode="blackGray">
              <a:xfrm>
                <a:off x="88" y="3219"/>
                <a:ext cx="1807" cy="1101"/>
              </a:xfrm>
              <a:prstGeom prst="rect">
                <a:avLst/>
              </a:prstGeom>
              <a:noFill/>
              <a:ln w="9525" algn="ctr">
                <a:noFill/>
                <a:miter lim="800000"/>
                <a:headEnd/>
                <a:tailEnd/>
              </a:ln>
            </p:spPr>
          </p:pic>
          <p:sp>
            <p:nvSpPr>
              <p:cNvPr id="11301" name="Rectangle 184339"/>
              <p:cNvSpPr>
                <a:spLocks noChangeArrowheads="1"/>
              </p:cNvSpPr>
              <p:nvPr/>
            </p:nvSpPr>
            <p:spPr bwMode="blackGray">
              <a:xfrm>
                <a:off x="216" y="3474"/>
                <a:ext cx="1669" cy="756"/>
              </a:xfrm>
              <a:prstGeom prst="rect">
                <a:avLst/>
              </a:prstGeom>
              <a:noFill/>
              <a:ln w="12700" algn="ctr">
                <a:noFill/>
                <a:miter lim="800000"/>
                <a:headEnd/>
                <a:tailEnd/>
              </a:ln>
            </p:spPr>
            <p:txBody>
              <a:bodyPr>
                <a:spAutoFit/>
              </a:bodyPr>
              <a:lstStyle/>
              <a:p>
                <a:r>
                  <a:rPr lang="en-US" sz="1200" b="1">
                    <a:solidFill>
                      <a:schemeClr val="bg2"/>
                    </a:solidFill>
                    <a:latin typeface="Segoe"/>
                  </a:rPr>
                  <a:t>&lt;Button Width="100“ Name=“b1”&gt; OK</a:t>
                </a:r>
                <a:endParaRPr lang="en-US">
                  <a:latin typeface="Corbel" pitchFamily="34" charset="0"/>
                </a:endParaRPr>
              </a:p>
              <a:p>
                <a:r>
                  <a:rPr lang="en-US" sz="1200" b="1">
                    <a:solidFill>
                      <a:schemeClr val="bg2"/>
                    </a:solidFill>
                    <a:latin typeface="Segoe"/>
                  </a:rPr>
                  <a:t>  &lt;Button.Background&gt;</a:t>
                </a:r>
              </a:p>
              <a:p>
                <a:r>
                  <a:rPr lang="en-US" sz="1200" b="1">
                    <a:solidFill>
                      <a:schemeClr val="bg2"/>
                    </a:solidFill>
                    <a:latin typeface="Segoe"/>
                  </a:rPr>
                  <a:t>    LightBlue</a:t>
                </a:r>
              </a:p>
              <a:p>
                <a:r>
                  <a:rPr lang="en-US" sz="1200" b="1">
                    <a:solidFill>
                      <a:schemeClr val="bg2"/>
                    </a:solidFill>
                    <a:latin typeface="Segoe"/>
                  </a:rPr>
                  <a:t>  &lt;/Button.Background&gt;</a:t>
                </a:r>
              </a:p>
              <a:p>
                <a:r>
                  <a:rPr lang="en-US" sz="1200" b="1">
                    <a:solidFill>
                      <a:schemeClr val="bg2"/>
                    </a:solidFill>
                    <a:latin typeface="Segoe"/>
                  </a:rPr>
                  <a:t>&lt;/Button&gt;</a:t>
                </a:r>
              </a:p>
            </p:txBody>
          </p:sp>
        </p:grpSp>
        <p:pic>
          <p:nvPicPr>
            <p:cNvPr id="11299" name="Rectangle 184340"/>
            <p:cNvPicPr>
              <a:picLocks noChangeAspect="1" noChangeArrowheads="1"/>
            </p:cNvPicPr>
            <p:nvPr/>
          </p:nvPicPr>
          <p:blipFill>
            <a:blip r:embed="rId5" cstate="print"/>
            <a:srcRect/>
            <a:stretch>
              <a:fillRect/>
            </a:stretch>
          </p:blipFill>
          <p:spPr bwMode="blackGray">
            <a:xfrm>
              <a:off x="142" y="3017"/>
              <a:ext cx="1016" cy="316"/>
            </a:xfrm>
            <a:prstGeom prst="rect">
              <a:avLst/>
            </a:prstGeom>
            <a:noFill/>
            <a:ln w="9525" algn="ctr">
              <a:noFill/>
              <a:miter lim="800000"/>
              <a:headEnd/>
              <a:tailEnd/>
            </a:ln>
          </p:spPr>
        </p:pic>
      </p:grpSp>
      <p:grpSp>
        <p:nvGrpSpPr>
          <p:cNvPr id="4" name="Group 12"/>
          <p:cNvGrpSpPr>
            <a:grpSpLocks/>
          </p:cNvGrpSpPr>
          <p:nvPr/>
        </p:nvGrpSpPr>
        <p:grpSpPr bwMode="auto">
          <a:xfrm>
            <a:off x="3108325" y="4819650"/>
            <a:ext cx="2903538" cy="2038350"/>
            <a:chOff x="1958" y="3036"/>
            <a:chExt cx="1829" cy="1284"/>
          </a:xfrm>
        </p:grpSpPr>
        <p:grpSp>
          <p:nvGrpSpPr>
            <p:cNvPr id="11294" name="Group 13"/>
            <p:cNvGrpSpPr>
              <a:grpSpLocks/>
            </p:cNvGrpSpPr>
            <p:nvPr/>
          </p:nvGrpSpPr>
          <p:grpSpPr bwMode="auto">
            <a:xfrm>
              <a:off x="1958" y="3219"/>
              <a:ext cx="1829" cy="1101"/>
              <a:chOff x="1958" y="3219"/>
              <a:chExt cx="1829" cy="1101"/>
            </a:xfrm>
          </p:grpSpPr>
          <p:pic>
            <p:nvPicPr>
              <p:cNvPr id="11296" name="Rectangle 184333"/>
              <p:cNvPicPr>
                <a:picLocks noChangeAspect="1" noChangeArrowheads="1"/>
              </p:cNvPicPr>
              <p:nvPr/>
            </p:nvPicPr>
            <p:blipFill>
              <a:blip r:embed="rId4" cstate="print"/>
              <a:srcRect/>
              <a:stretch>
                <a:fillRect/>
              </a:stretch>
            </p:blipFill>
            <p:spPr bwMode="blackGray">
              <a:xfrm>
                <a:off x="1958" y="3219"/>
                <a:ext cx="1807" cy="1101"/>
              </a:xfrm>
              <a:prstGeom prst="rect">
                <a:avLst/>
              </a:prstGeom>
              <a:noFill/>
              <a:ln w="9525" algn="ctr">
                <a:noFill/>
                <a:miter lim="800000"/>
                <a:headEnd/>
                <a:tailEnd/>
              </a:ln>
            </p:spPr>
          </p:pic>
          <p:sp>
            <p:nvSpPr>
              <p:cNvPr id="11297" name="Rectangle 184334"/>
              <p:cNvSpPr>
                <a:spLocks noChangeArrowheads="1"/>
              </p:cNvSpPr>
              <p:nvPr/>
            </p:nvSpPr>
            <p:spPr bwMode="blackGray">
              <a:xfrm>
                <a:off x="1990" y="3474"/>
                <a:ext cx="1797" cy="633"/>
              </a:xfrm>
              <a:prstGeom prst="rect">
                <a:avLst/>
              </a:prstGeom>
              <a:noFill/>
              <a:ln w="12700" algn="ctr">
                <a:noFill/>
                <a:miter lim="800000"/>
                <a:headEnd/>
                <a:tailEnd/>
              </a:ln>
            </p:spPr>
            <p:txBody>
              <a:bodyPr>
                <a:spAutoFit/>
              </a:bodyPr>
              <a:lstStyle/>
              <a:p>
                <a:r>
                  <a:rPr lang="en-US" sz="1200" b="1">
                    <a:solidFill>
                      <a:schemeClr val="bg2"/>
                    </a:solidFill>
                    <a:latin typeface="Segoe"/>
                  </a:rPr>
                  <a:t>Button b1 = new Button();</a:t>
                </a:r>
                <a:endParaRPr lang="en-US">
                  <a:latin typeface="Corbel" pitchFamily="34" charset="0"/>
                </a:endParaRPr>
              </a:p>
              <a:p>
                <a:r>
                  <a:rPr lang="en-US" sz="1200" b="1">
                    <a:solidFill>
                      <a:schemeClr val="bg2"/>
                    </a:solidFill>
                    <a:latin typeface="Segoe"/>
                  </a:rPr>
                  <a:t>b1.Content = "OK";</a:t>
                </a:r>
              </a:p>
              <a:p>
                <a:r>
                  <a:rPr lang="en-US" sz="1200" b="1">
                    <a:solidFill>
                      <a:schemeClr val="bg2"/>
                    </a:solidFill>
                    <a:latin typeface="Segoe"/>
                  </a:rPr>
                  <a:t>b1.Background = new SolidColorBrush(Colors.LightBlue);</a:t>
                </a:r>
              </a:p>
              <a:p>
                <a:r>
                  <a:rPr lang="en-US" sz="1200" b="1">
                    <a:solidFill>
                      <a:schemeClr val="bg2"/>
                    </a:solidFill>
                    <a:latin typeface="Segoe"/>
                  </a:rPr>
                  <a:t>b1.Width = 100;</a:t>
                </a:r>
              </a:p>
            </p:txBody>
          </p:sp>
        </p:grpSp>
        <p:pic>
          <p:nvPicPr>
            <p:cNvPr id="11295" name="Rectangle 184335"/>
            <p:cNvPicPr>
              <a:picLocks noChangeAspect="1" noChangeArrowheads="1"/>
            </p:cNvPicPr>
            <p:nvPr/>
          </p:nvPicPr>
          <p:blipFill>
            <a:blip r:embed="rId6" cstate="print"/>
            <a:srcRect/>
            <a:stretch>
              <a:fillRect/>
            </a:stretch>
          </p:blipFill>
          <p:spPr bwMode="blackGray">
            <a:xfrm>
              <a:off x="2035" y="3036"/>
              <a:ext cx="474" cy="316"/>
            </a:xfrm>
            <a:prstGeom prst="rect">
              <a:avLst/>
            </a:prstGeom>
            <a:noFill/>
            <a:ln w="9525" algn="ctr">
              <a:noFill/>
              <a:miter lim="800000"/>
              <a:headEnd/>
              <a:tailEnd/>
            </a:ln>
          </p:spPr>
        </p:pic>
      </p:grpSp>
      <p:grpSp>
        <p:nvGrpSpPr>
          <p:cNvPr id="6" name="Group 22"/>
          <p:cNvGrpSpPr>
            <a:grpSpLocks/>
          </p:cNvGrpSpPr>
          <p:nvPr/>
        </p:nvGrpSpPr>
        <p:grpSpPr bwMode="auto">
          <a:xfrm>
            <a:off x="6019800" y="4819650"/>
            <a:ext cx="2928938" cy="2038350"/>
            <a:chOff x="3845" y="3036"/>
            <a:chExt cx="1845" cy="1284"/>
          </a:xfrm>
        </p:grpSpPr>
        <p:grpSp>
          <p:nvGrpSpPr>
            <p:cNvPr id="11290" name="Group 23"/>
            <p:cNvGrpSpPr>
              <a:grpSpLocks/>
            </p:cNvGrpSpPr>
            <p:nvPr/>
          </p:nvGrpSpPr>
          <p:grpSpPr bwMode="auto">
            <a:xfrm>
              <a:off x="3845" y="3219"/>
              <a:ext cx="1845" cy="1101"/>
              <a:chOff x="3845" y="3219"/>
              <a:chExt cx="1845" cy="1101"/>
            </a:xfrm>
          </p:grpSpPr>
          <p:pic>
            <p:nvPicPr>
              <p:cNvPr id="11292" name="Rectangle 184343"/>
              <p:cNvPicPr>
                <a:picLocks noChangeAspect="1" noChangeArrowheads="1"/>
              </p:cNvPicPr>
              <p:nvPr/>
            </p:nvPicPr>
            <p:blipFill>
              <a:blip r:embed="rId4" cstate="print"/>
              <a:srcRect/>
              <a:stretch>
                <a:fillRect/>
              </a:stretch>
            </p:blipFill>
            <p:spPr bwMode="blackGray">
              <a:xfrm>
                <a:off x="3845" y="3219"/>
                <a:ext cx="1807" cy="1101"/>
              </a:xfrm>
              <a:prstGeom prst="rect">
                <a:avLst/>
              </a:prstGeom>
              <a:noFill/>
              <a:ln w="9525" algn="ctr">
                <a:noFill/>
                <a:miter lim="800000"/>
                <a:headEnd/>
                <a:tailEnd/>
              </a:ln>
            </p:spPr>
          </p:pic>
          <p:sp>
            <p:nvSpPr>
              <p:cNvPr id="11293" name="Rectangle 184344"/>
              <p:cNvSpPr>
                <a:spLocks noChangeArrowheads="1"/>
              </p:cNvSpPr>
              <p:nvPr/>
            </p:nvSpPr>
            <p:spPr bwMode="blackGray">
              <a:xfrm>
                <a:off x="3884" y="3474"/>
                <a:ext cx="1806" cy="633"/>
              </a:xfrm>
              <a:prstGeom prst="rect">
                <a:avLst/>
              </a:prstGeom>
              <a:noFill/>
              <a:ln w="12700" algn="ctr">
                <a:noFill/>
                <a:miter lim="800000"/>
                <a:headEnd/>
                <a:tailEnd/>
              </a:ln>
            </p:spPr>
            <p:txBody>
              <a:bodyPr>
                <a:spAutoFit/>
              </a:bodyPr>
              <a:lstStyle/>
              <a:p>
                <a:r>
                  <a:rPr lang="en-US" sz="1200" b="1">
                    <a:solidFill>
                      <a:schemeClr val="bg2"/>
                    </a:solidFill>
                    <a:latin typeface="Segoe"/>
                  </a:rPr>
                  <a:t>Dim b1 As New Button</a:t>
                </a:r>
                <a:endParaRPr lang="en-US">
                  <a:latin typeface="Corbel" pitchFamily="34" charset="0"/>
                </a:endParaRPr>
              </a:p>
              <a:p>
                <a:r>
                  <a:rPr lang="en-US" sz="1200" b="1">
                    <a:solidFill>
                      <a:schemeClr val="bg2"/>
                    </a:solidFill>
                    <a:latin typeface="Segoe"/>
                  </a:rPr>
                  <a:t>b1.Content = "OK"</a:t>
                </a:r>
              </a:p>
              <a:p>
                <a:r>
                  <a:rPr lang="en-US" sz="1200" b="1">
                    <a:solidFill>
                      <a:schemeClr val="bg2"/>
                    </a:solidFill>
                    <a:latin typeface="Segoe"/>
                  </a:rPr>
                  <a:t>b1.Background = New _</a:t>
                </a:r>
                <a:br>
                  <a:rPr lang="en-US" sz="1200" b="1">
                    <a:solidFill>
                      <a:schemeClr val="bg2"/>
                    </a:solidFill>
                    <a:latin typeface="Segoe"/>
                  </a:rPr>
                </a:br>
                <a:r>
                  <a:rPr lang="en-US" sz="1200" b="1">
                    <a:solidFill>
                      <a:schemeClr val="bg2"/>
                    </a:solidFill>
                    <a:latin typeface="Segoe"/>
                  </a:rPr>
                  <a:t>    SolidColorBrush(Colors.LightBlue)</a:t>
                </a:r>
              </a:p>
              <a:p>
                <a:r>
                  <a:rPr lang="en-US" sz="1200" b="1">
                    <a:solidFill>
                      <a:schemeClr val="bg2"/>
                    </a:solidFill>
                    <a:latin typeface="Segoe"/>
                  </a:rPr>
                  <a:t>b1.Width = 100</a:t>
                </a:r>
              </a:p>
            </p:txBody>
          </p:sp>
        </p:grpSp>
        <p:pic>
          <p:nvPicPr>
            <p:cNvPr id="11291" name="Rectangle 184345"/>
            <p:cNvPicPr>
              <a:picLocks noChangeAspect="1" noChangeArrowheads="1"/>
            </p:cNvPicPr>
            <p:nvPr/>
          </p:nvPicPr>
          <p:blipFill>
            <a:blip r:embed="rId7" cstate="print"/>
            <a:srcRect/>
            <a:stretch>
              <a:fillRect/>
            </a:stretch>
          </p:blipFill>
          <p:spPr bwMode="blackGray">
            <a:xfrm>
              <a:off x="3875" y="3036"/>
              <a:ext cx="1152" cy="323"/>
            </a:xfrm>
            <a:prstGeom prst="rect">
              <a:avLst/>
            </a:prstGeom>
            <a:noFill/>
            <a:ln w="9525" algn="ctr">
              <a:noFill/>
              <a:miter lim="800000"/>
              <a:headEnd/>
              <a:tailEnd/>
            </a:ln>
          </p:spPr>
        </p:pic>
      </p:grpSp>
      <p:pic>
        <p:nvPicPr>
          <p:cNvPr id="184330" name="Rectangle 184329"/>
          <p:cNvPicPr>
            <a:picLocks noChangeAspect="1" noChangeArrowheads="1"/>
          </p:cNvPicPr>
          <p:nvPr/>
        </p:nvPicPr>
        <p:blipFill>
          <a:blip r:embed="rId8" cstate="print"/>
          <a:srcRect/>
          <a:stretch>
            <a:fillRect/>
          </a:stretch>
        </p:blipFill>
        <p:spPr bwMode="auto">
          <a:xfrm>
            <a:off x="30163" y="3748088"/>
            <a:ext cx="2163762" cy="1011237"/>
          </a:xfrm>
          <a:prstGeom prst="rect">
            <a:avLst/>
          </a:prstGeom>
          <a:noFill/>
          <a:ln w="9525" algn="ctr">
            <a:noFill/>
            <a:miter lim="800000"/>
            <a:headEnd/>
            <a:tailEnd/>
          </a:ln>
        </p:spPr>
      </p:pic>
      <p:sp>
        <p:nvSpPr>
          <p:cNvPr id="25" name="Title 1"/>
          <p:cNvSpPr txBox="1">
            <a:spLocks/>
          </p:cNvSpPr>
          <p:nvPr/>
        </p:nvSpPr>
        <p:spPr>
          <a:xfrm>
            <a:off x="457200" y="228600"/>
            <a:ext cx="8229600" cy="1143000"/>
          </a:xfrm>
          <a:prstGeom prst="rect">
            <a:avLst/>
          </a:prstGeom>
        </p:spPr>
        <p:txBody>
          <a:bodyPr>
            <a:normAutofit fontScale="97500"/>
          </a:bodyPr>
          <a:lstStyle/>
          <a:p>
            <a:pPr fontAlgn="auto">
              <a:spcBef>
                <a:spcPts val="0"/>
              </a:spcBef>
              <a:spcAft>
                <a:spcPts val="0"/>
              </a:spcAft>
              <a:defRPr/>
            </a:pPr>
            <a:r>
              <a:rPr lang="en-US" sz="4800" b="1"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rPr>
              <a:t>Procedural and declarative</a:t>
            </a:r>
            <a:endParaRPr lang="en-US" dirty="0">
              <a:latin typeface="+mn-lt"/>
              <a:cs typeface="+mn-cs"/>
            </a:endParaRPr>
          </a:p>
        </p:txBody>
      </p:sp>
      <p:grpSp>
        <p:nvGrpSpPr>
          <p:cNvPr id="8" name="Group 17"/>
          <p:cNvGrpSpPr>
            <a:grpSpLocks/>
          </p:cNvGrpSpPr>
          <p:nvPr/>
        </p:nvGrpSpPr>
        <p:grpSpPr bwMode="auto">
          <a:xfrm>
            <a:off x="152400" y="4789488"/>
            <a:ext cx="2868613" cy="2068512"/>
            <a:chOff x="88" y="3017"/>
            <a:chExt cx="1807" cy="1303"/>
          </a:xfrm>
        </p:grpSpPr>
        <p:grpSp>
          <p:nvGrpSpPr>
            <p:cNvPr id="11286" name="Group 18"/>
            <p:cNvGrpSpPr>
              <a:grpSpLocks/>
            </p:cNvGrpSpPr>
            <p:nvPr/>
          </p:nvGrpSpPr>
          <p:grpSpPr bwMode="auto">
            <a:xfrm>
              <a:off x="88" y="3219"/>
              <a:ext cx="1807" cy="1101"/>
              <a:chOff x="88" y="3219"/>
              <a:chExt cx="1807" cy="1101"/>
            </a:xfrm>
          </p:grpSpPr>
          <p:pic>
            <p:nvPicPr>
              <p:cNvPr id="11288" name="Rectangle 184338"/>
              <p:cNvPicPr>
                <a:picLocks noChangeAspect="1" noChangeArrowheads="1"/>
              </p:cNvPicPr>
              <p:nvPr/>
            </p:nvPicPr>
            <p:blipFill>
              <a:blip r:embed="rId4" cstate="print"/>
              <a:srcRect/>
              <a:stretch>
                <a:fillRect/>
              </a:stretch>
            </p:blipFill>
            <p:spPr bwMode="blackGray">
              <a:xfrm>
                <a:off x="88" y="3219"/>
                <a:ext cx="1807" cy="1101"/>
              </a:xfrm>
              <a:prstGeom prst="rect">
                <a:avLst/>
              </a:prstGeom>
              <a:noFill/>
              <a:ln w="9525" algn="ctr">
                <a:noFill/>
                <a:miter lim="800000"/>
                <a:headEnd/>
                <a:tailEnd/>
              </a:ln>
            </p:spPr>
          </p:pic>
          <p:sp>
            <p:nvSpPr>
              <p:cNvPr id="11289" name="Rectangle 32"/>
              <p:cNvSpPr>
                <a:spLocks noChangeArrowheads="1"/>
              </p:cNvSpPr>
              <p:nvPr/>
            </p:nvSpPr>
            <p:spPr bwMode="blackGray">
              <a:xfrm>
                <a:off x="216" y="3474"/>
                <a:ext cx="1669" cy="174"/>
              </a:xfrm>
              <a:prstGeom prst="rect">
                <a:avLst/>
              </a:prstGeom>
              <a:noFill/>
              <a:ln w="12700" algn="ctr">
                <a:noFill/>
                <a:miter lim="800000"/>
                <a:headEnd/>
                <a:tailEnd/>
              </a:ln>
            </p:spPr>
            <p:txBody>
              <a:bodyPr>
                <a:spAutoFit/>
              </a:bodyPr>
              <a:lstStyle/>
              <a:p>
                <a:r>
                  <a:rPr lang="en-US" sz="1200" b="1">
                    <a:solidFill>
                      <a:schemeClr val="bg2"/>
                    </a:solidFill>
                    <a:latin typeface="Segoe"/>
                  </a:rPr>
                  <a:t>&lt;Button Name=“b1” /&gt;</a:t>
                </a:r>
              </a:p>
            </p:txBody>
          </p:sp>
        </p:grpSp>
        <p:pic>
          <p:nvPicPr>
            <p:cNvPr id="11287" name="Rectangle 184340"/>
            <p:cNvPicPr>
              <a:picLocks noChangeAspect="1" noChangeArrowheads="1"/>
            </p:cNvPicPr>
            <p:nvPr/>
          </p:nvPicPr>
          <p:blipFill>
            <a:blip r:embed="rId5" cstate="print"/>
            <a:srcRect/>
            <a:stretch>
              <a:fillRect/>
            </a:stretch>
          </p:blipFill>
          <p:spPr bwMode="blackGray">
            <a:xfrm>
              <a:off x="142" y="3017"/>
              <a:ext cx="1016" cy="316"/>
            </a:xfrm>
            <a:prstGeom prst="rect">
              <a:avLst/>
            </a:prstGeom>
            <a:noFill/>
            <a:ln w="9525" algn="ctr">
              <a:noFill/>
              <a:miter lim="800000"/>
              <a:headEnd/>
              <a:tailEnd/>
            </a:ln>
          </p:spPr>
        </p:pic>
      </p:grpSp>
      <p:grpSp>
        <p:nvGrpSpPr>
          <p:cNvPr id="10" name="Group 12"/>
          <p:cNvGrpSpPr>
            <a:grpSpLocks/>
          </p:cNvGrpSpPr>
          <p:nvPr/>
        </p:nvGrpSpPr>
        <p:grpSpPr bwMode="auto">
          <a:xfrm>
            <a:off x="3124200" y="4819650"/>
            <a:ext cx="2903538" cy="2038350"/>
            <a:chOff x="1958" y="3036"/>
            <a:chExt cx="1829" cy="1284"/>
          </a:xfrm>
        </p:grpSpPr>
        <p:grpSp>
          <p:nvGrpSpPr>
            <p:cNvPr id="11282" name="Group 13"/>
            <p:cNvGrpSpPr>
              <a:grpSpLocks/>
            </p:cNvGrpSpPr>
            <p:nvPr/>
          </p:nvGrpSpPr>
          <p:grpSpPr bwMode="auto">
            <a:xfrm>
              <a:off x="1958" y="3219"/>
              <a:ext cx="1829" cy="1101"/>
              <a:chOff x="1958" y="3219"/>
              <a:chExt cx="1829" cy="1101"/>
            </a:xfrm>
          </p:grpSpPr>
          <p:pic>
            <p:nvPicPr>
              <p:cNvPr id="11284" name="Rectangle 184333"/>
              <p:cNvPicPr>
                <a:picLocks noChangeAspect="1" noChangeArrowheads="1"/>
              </p:cNvPicPr>
              <p:nvPr/>
            </p:nvPicPr>
            <p:blipFill>
              <a:blip r:embed="rId4" cstate="print"/>
              <a:srcRect/>
              <a:stretch>
                <a:fillRect/>
              </a:stretch>
            </p:blipFill>
            <p:spPr bwMode="blackGray">
              <a:xfrm>
                <a:off x="1958" y="3219"/>
                <a:ext cx="1807" cy="1101"/>
              </a:xfrm>
              <a:prstGeom prst="rect">
                <a:avLst/>
              </a:prstGeom>
              <a:noFill/>
              <a:ln w="9525" algn="ctr">
                <a:noFill/>
                <a:miter lim="800000"/>
                <a:headEnd/>
                <a:tailEnd/>
              </a:ln>
            </p:spPr>
          </p:pic>
          <p:sp>
            <p:nvSpPr>
              <p:cNvPr id="11285" name="Rectangle 37"/>
              <p:cNvSpPr>
                <a:spLocks noChangeArrowheads="1"/>
              </p:cNvSpPr>
              <p:nvPr/>
            </p:nvSpPr>
            <p:spPr bwMode="blackGray">
              <a:xfrm>
                <a:off x="1990" y="3474"/>
                <a:ext cx="1797" cy="698"/>
              </a:xfrm>
              <a:prstGeom prst="rect">
                <a:avLst/>
              </a:prstGeom>
              <a:noFill/>
              <a:ln w="12700" algn="ctr">
                <a:noFill/>
                <a:miter lim="800000"/>
                <a:headEnd/>
                <a:tailEnd/>
              </a:ln>
            </p:spPr>
            <p:txBody>
              <a:bodyPr>
                <a:spAutoFit/>
              </a:bodyPr>
              <a:lstStyle/>
              <a:p>
                <a:endParaRPr lang="en-US">
                  <a:latin typeface="Corbel" pitchFamily="34" charset="0"/>
                </a:endParaRPr>
              </a:p>
              <a:p>
                <a:r>
                  <a:rPr lang="en-US" sz="1200" b="1">
                    <a:solidFill>
                      <a:schemeClr val="bg2"/>
                    </a:solidFill>
                    <a:latin typeface="Segoe"/>
                  </a:rPr>
                  <a:t>b1.Content = "OK";</a:t>
                </a:r>
              </a:p>
              <a:p>
                <a:r>
                  <a:rPr lang="en-US" sz="1200" b="1">
                    <a:solidFill>
                      <a:schemeClr val="bg2"/>
                    </a:solidFill>
                    <a:latin typeface="Segoe"/>
                  </a:rPr>
                  <a:t>b1.Background = new SolidColorBrush(Colors.LightBlue);</a:t>
                </a:r>
              </a:p>
              <a:p>
                <a:r>
                  <a:rPr lang="en-US" sz="1200" b="1">
                    <a:solidFill>
                      <a:schemeClr val="bg2"/>
                    </a:solidFill>
                    <a:latin typeface="Segoe"/>
                  </a:rPr>
                  <a:t>b1.Width = 100;</a:t>
                </a:r>
              </a:p>
            </p:txBody>
          </p:sp>
        </p:grpSp>
        <p:pic>
          <p:nvPicPr>
            <p:cNvPr id="11283" name="Rectangle 184335"/>
            <p:cNvPicPr>
              <a:picLocks noChangeAspect="1" noChangeArrowheads="1"/>
            </p:cNvPicPr>
            <p:nvPr/>
          </p:nvPicPr>
          <p:blipFill>
            <a:blip r:embed="rId6" cstate="print"/>
            <a:srcRect/>
            <a:stretch>
              <a:fillRect/>
            </a:stretch>
          </p:blipFill>
          <p:spPr bwMode="blackGray">
            <a:xfrm>
              <a:off x="2035" y="3036"/>
              <a:ext cx="474" cy="316"/>
            </a:xfrm>
            <a:prstGeom prst="rect">
              <a:avLst/>
            </a:prstGeom>
            <a:noFill/>
            <a:ln w="9525" algn="ctr">
              <a:noFill/>
              <a:miter lim="800000"/>
              <a:headEnd/>
              <a:tailEnd/>
            </a:ln>
          </p:spPr>
        </p:pic>
      </p:grpSp>
      <p:grpSp>
        <p:nvGrpSpPr>
          <p:cNvPr id="12" name="Group 22"/>
          <p:cNvGrpSpPr>
            <a:grpSpLocks/>
          </p:cNvGrpSpPr>
          <p:nvPr/>
        </p:nvGrpSpPr>
        <p:grpSpPr bwMode="auto">
          <a:xfrm>
            <a:off x="6019800" y="4819650"/>
            <a:ext cx="2928938" cy="2038350"/>
            <a:chOff x="3845" y="3036"/>
            <a:chExt cx="1845" cy="1284"/>
          </a:xfrm>
        </p:grpSpPr>
        <p:grpSp>
          <p:nvGrpSpPr>
            <p:cNvPr id="11278" name="Group 23"/>
            <p:cNvGrpSpPr>
              <a:grpSpLocks/>
            </p:cNvGrpSpPr>
            <p:nvPr/>
          </p:nvGrpSpPr>
          <p:grpSpPr bwMode="auto">
            <a:xfrm>
              <a:off x="3845" y="3219"/>
              <a:ext cx="1845" cy="1101"/>
              <a:chOff x="3845" y="3219"/>
              <a:chExt cx="1845" cy="1101"/>
            </a:xfrm>
          </p:grpSpPr>
          <p:pic>
            <p:nvPicPr>
              <p:cNvPr id="11280" name="Rectangle 184343"/>
              <p:cNvPicPr>
                <a:picLocks noChangeAspect="1" noChangeArrowheads="1"/>
              </p:cNvPicPr>
              <p:nvPr/>
            </p:nvPicPr>
            <p:blipFill>
              <a:blip r:embed="rId4" cstate="print"/>
              <a:srcRect/>
              <a:stretch>
                <a:fillRect/>
              </a:stretch>
            </p:blipFill>
            <p:spPr bwMode="blackGray">
              <a:xfrm>
                <a:off x="3845" y="3219"/>
                <a:ext cx="1807" cy="1101"/>
              </a:xfrm>
              <a:prstGeom prst="rect">
                <a:avLst/>
              </a:prstGeom>
              <a:noFill/>
              <a:ln w="9525" algn="ctr">
                <a:noFill/>
                <a:miter lim="800000"/>
                <a:headEnd/>
                <a:tailEnd/>
              </a:ln>
            </p:spPr>
          </p:pic>
          <p:sp>
            <p:nvSpPr>
              <p:cNvPr id="11281" name="Rectangle 42"/>
              <p:cNvSpPr>
                <a:spLocks noChangeArrowheads="1"/>
              </p:cNvSpPr>
              <p:nvPr/>
            </p:nvSpPr>
            <p:spPr bwMode="blackGray">
              <a:xfrm>
                <a:off x="3884" y="3474"/>
                <a:ext cx="1806" cy="756"/>
              </a:xfrm>
              <a:prstGeom prst="rect">
                <a:avLst/>
              </a:prstGeom>
              <a:noFill/>
              <a:ln w="12700" algn="ctr">
                <a:noFill/>
                <a:miter lim="800000"/>
                <a:headEnd/>
                <a:tailEnd/>
              </a:ln>
            </p:spPr>
            <p:txBody>
              <a:bodyPr>
                <a:spAutoFit/>
              </a:bodyPr>
              <a:lstStyle/>
              <a:p>
                <a:endParaRPr lang="en-US" sz="1200" b="1">
                  <a:solidFill>
                    <a:schemeClr val="bg2"/>
                  </a:solidFill>
                  <a:latin typeface="Segoe"/>
                </a:endParaRPr>
              </a:p>
              <a:p>
                <a:r>
                  <a:rPr lang="en-US" sz="1200" b="1">
                    <a:solidFill>
                      <a:schemeClr val="bg2"/>
                    </a:solidFill>
                    <a:latin typeface="Segoe"/>
                  </a:rPr>
                  <a:t>b1.Content = "OK"</a:t>
                </a:r>
              </a:p>
              <a:p>
                <a:r>
                  <a:rPr lang="en-US" sz="1200" b="1">
                    <a:solidFill>
                      <a:schemeClr val="bg2"/>
                    </a:solidFill>
                    <a:latin typeface="Segoe"/>
                  </a:rPr>
                  <a:t>b1.Background = New _</a:t>
                </a:r>
                <a:br>
                  <a:rPr lang="en-US" sz="1200" b="1">
                    <a:solidFill>
                      <a:schemeClr val="bg2"/>
                    </a:solidFill>
                    <a:latin typeface="Segoe"/>
                  </a:rPr>
                </a:br>
                <a:r>
                  <a:rPr lang="en-US" sz="1200" b="1">
                    <a:solidFill>
                      <a:schemeClr val="bg2"/>
                    </a:solidFill>
                    <a:latin typeface="Segoe"/>
                  </a:rPr>
                  <a:t>    SolidColorBrush(Colors.LightBlue)</a:t>
                </a:r>
              </a:p>
              <a:p>
                <a:r>
                  <a:rPr lang="en-US" sz="1200" b="1">
                    <a:solidFill>
                      <a:schemeClr val="bg2"/>
                    </a:solidFill>
                    <a:latin typeface="Segoe"/>
                  </a:rPr>
                  <a:t>b1.Width = 100</a:t>
                </a:r>
              </a:p>
            </p:txBody>
          </p:sp>
        </p:grpSp>
        <p:pic>
          <p:nvPicPr>
            <p:cNvPr id="11279" name="Rectangle 184345"/>
            <p:cNvPicPr>
              <a:picLocks noChangeAspect="1" noChangeArrowheads="1"/>
            </p:cNvPicPr>
            <p:nvPr/>
          </p:nvPicPr>
          <p:blipFill>
            <a:blip r:embed="rId7" cstate="print"/>
            <a:srcRect/>
            <a:stretch>
              <a:fillRect/>
            </a:stretch>
          </p:blipFill>
          <p:spPr bwMode="blackGray">
            <a:xfrm>
              <a:off x="3875" y="3036"/>
              <a:ext cx="1152" cy="323"/>
            </a:xfrm>
            <a:prstGeom prst="rect">
              <a:avLst/>
            </a:prstGeom>
            <a:noFill/>
            <a:ln w="9525" algn="ctr">
              <a:noFill/>
              <a:miter lim="800000"/>
              <a:headEnd/>
              <a:tailEnd/>
            </a:ln>
          </p:spPr>
        </p:pic>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24">
                                            <p:txEl>
                                              <p:pRg st="0" end="0"/>
                                            </p:txEl>
                                          </p:spTgt>
                                        </p:tgtEl>
                                        <p:attrNameLst>
                                          <p:attrName>style.visibility</p:attrName>
                                        </p:attrNameLst>
                                      </p:cBhvr>
                                      <p:to>
                                        <p:strVal val="visible"/>
                                      </p:to>
                                    </p:set>
                                    <p:animEffect transition="in" filter="fade">
                                      <p:cBhvr>
                                        <p:cTn id="7" dur="2000"/>
                                        <p:tgtEl>
                                          <p:spTgt spid="18432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324">
                                            <p:txEl>
                                              <p:pRg st="1" end="1"/>
                                            </p:txEl>
                                          </p:spTgt>
                                        </p:tgtEl>
                                        <p:attrNameLst>
                                          <p:attrName>style.visibility</p:attrName>
                                        </p:attrNameLst>
                                      </p:cBhvr>
                                      <p:to>
                                        <p:strVal val="visible"/>
                                      </p:to>
                                    </p:set>
                                    <p:animEffect transition="in" filter="fade">
                                      <p:cBhvr>
                                        <p:cTn id="10" dur="2000"/>
                                        <p:tgtEl>
                                          <p:spTgt spid="18432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4324">
                                            <p:txEl>
                                              <p:pRg st="2" end="2"/>
                                            </p:txEl>
                                          </p:spTgt>
                                        </p:tgtEl>
                                        <p:attrNameLst>
                                          <p:attrName>style.visibility</p:attrName>
                                        </p:attrNameLst>
                                      </p:cBhvr>
                                      <p:to>
                                        <p:strVal val="visible"/>
                                      </p:to>
                                    </p:set>
                                    <p:animEffect transition="in" filter="fade">
                                      <p:cBhvr>
                                        <p:cTn id="13" dur="2000"/>
                                        <p:tgtEl>
                                          <p:spTgt spid="18432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4324">
                                            <p:txEl>
                                              <p:pRg st="3" end="3"/>
                                            </p:txEl>
                                          </p:spTgt>
                                        </p:tgtEl>
                                        <p:attrNameLst>
                                          <p:attrName>style.visibility</p:attrName>
                                        </p:attrNameLst>
                                      </p:cBhvr>
                                      <p:to>
                                        <p:strVal val="visible"/>
                                      </p:to>
                                    </p:set>
                                    <p:animEffect transition="in" filter="fade">
                                      <p:cBhvr>
                                        <p:cTn id="16" dur="2000"/>
                                        <p:tgtEl>
                                          <p:spTgt spid="18432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4324">
                                            <p:txEl>
                                              <p:pRg st="4" end="4"/>
                                            </p:txEl>
                                          </p:spTgt>
                                        </p:tgtEl>
                                        <p:attrNameLst>
                                          <p:attrName>style.visibility</p:attrName>
                                        </p:attrNameLst>
                                      </p:cBhvr>
                                      <p:to>
                                        <p:strVal val="visible"/>
                                      </p:to>
                                    </p:set>
                                    <p:animEffect transition="in" filter="fade">
                                      <p:cBhvr>
                                        <p:cTn id="19" dur="2000"/>
                                        <p:tgtEl>
                                          <p:spTgt spid="18432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4324">
                                            <p:txEl>
                                              <p:pRg st="5" end="5"/>
                                            </p:txEl>
                                          </p:spTgt>
                                        </p:tgtEl>
                                        <p:attrNameLst>
                                          <p:attrName>style.visibility</p:attrName>
                                        </p:attrNameLst>
                                      </p:cBhvr>
                                      <p:to>
                                        <p:strVal val="visible"/>
                                      </p:to>
                                    </p:set>
                                    <p:animEffect transition="in" filter="fade">
                                      <p:cBhvr>
                                        <p:cTn id="22" dur="2000"/>
                                        <p:tgtEl>
                                          <p:spTgt spid="184324">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84324">
                                            <p:txEl>
                                              <p:pRg st="6" end="6"/>
                                            </p:txEl>
                                          </p:spTgt>
                                        </p:tgtEl>
                                        <p:attrNameLst>
                                          <p:attrName>style.visibility</p:attrName>
                                        </p:attrNameLst>
                                      </p:cBhvr>
                                      <p:to>
                                        <p:strVal val="visible"/>
                                      </p:to>
                                    </p:set>
                                    <p:animEffect transition="in" filter="fade">
                                      <p:cBhvr>
                                        <p:cTn id="25" dur="2000"/>
                                        <p:tgtEl>
                                          <p:spTgt spid="184324">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84324">
                                            <p:txEl>
                                              <p:pRg st="7" end="7"/>
                                            </p:txEl>
                                          </p:spTgt>
                                        </p:tgtEl>
                                        <p:attrNameLst>
                                          <p:attrName>style.visibility</p:attrName>
                                        </p:attrNameLst>
                                      </p:cBhvr>
                                      <p:to>
                                        <p:strVal val="visible"/>
                                      </p:to>
                                    </p:set>
                                    <p:animEffect transition="in" filter="fade">
                                      <p:cBhvr>
                                        <p:cTn id="28" dur="2000"/>
                                        <p:tgtEl>
                                          <p:spTgt spid="184324">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84324">
                                            <p:txEl>
                                              <p:pRg st="8" end="8"/>
                                            </p:txEl>
                                          </p:spTgt>
                                        </p:tgtEl>
                                        <p:attrNameLst>
                                          <p:attrName>style.visibility</p:attrName>
                                        </p:attrNameLst>
                                      </p:cBhvr>
                                      <p:to>
                                        <p:strVal val="visible"/>
                                      </p:to>
                                    </p:set>
                                    <p:animEffect transition="in" filter="fade">
                                      <p:cBhvr>
                                        <p:cTn id="31" dur="2000"/>
                                        <p:tgtEl>
                                          <p:spTgt spid="184324">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84324">
                                            <p:txEl>
                                              <p:pRg st="9" end="9"/>
                                            </p:txEl>
                                          </p:spTgt>
                                        </p:tgtEl>
                                        <p:attrNameLst>
                                          <p:attrName>style.visibility</p:attrName>
                                        </p:attrNameLst>
                                      </p:cBhvr>
                                      <p:to>
                                        <p:strVal val="visible"/>
                                      </p:to>
                                    </p:set>
                                    <p:animEffect transition="in" filter="fade">
                                      <p:cBhvr>
                                        <p:cTn id="34" dur="2000"/>
                                        <p:tgtEl>
                                          <p:spTgt spid="184324">
                                            <p:txEl>
                                              <p:pRg st="9" end="9"/>
                                            </p:txEl>
                                          </p:spTgt>
                                        </p:tgtEl>
                                      </p:cBhvr>
                                    </p:animEffect>
                                  </p:childTnLst>
                                </p:cTn>
                              </p:par>
                            </p:childTnLst>
                          </p:cTn>
                        </p:par>
                        <p:par>
                          <p:cTn id="35" fill="hold">
                            <p:stCondLst>
                              <p:cond delay="2000"/>
                            </p:stCondLst>
                            <p:childTnLst>
                              <p:par>
                                <p:cTn id="36" presetID="10" presetClass="entr" presetSubtype="0" fill="hold" nodeType="after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fade">
                                      <p:cBhvr>
                                        <p:cTn id="38" dur="2000"/>
                                        <p:tgtEl>
                                          <p:spTgt spid="2"/>
                                        </p:tgtEl>
                                      </p:cBhvr>
                                    </p:animEffect>
                                  </p:childTnLst>
                                </p:cTn>
                              </p:par>
                            </p:childTnLst>
                          </p:cTn>
                        </p:par>
                        <p:par>
                          <p:cTn id="39" fill="hold">
                            <p:stCondLst>
                              <p:cond delay="4000"/>
                            </p:stCondLst>
                            <p:childTnLst>
                              <p:par>
                                <p:cTn id="40" presetID="22" presetClass="entr" presetSubtype="4" fill="hold" nodeType="afterEffect">
                                  <p:stCondLst>
                                    <p:cond delay="0"/>
                                  </p:stCondLst>
                                  <p:childTnLst>
                                    <p:set>
                                      <p:cBhvr>
                                        <p:cTn id="41" dur="1" fill="hold">
                                          <p:stCondLst>
                                            <p:cond delay="0"/>
                                          </p:stCondLst>
                                        </p:cTn>
                                        <p:tgtEl>
                                          <p:spTgt spid="184322"/>
                                        </p:tgtEl>
                                        <p:attrNameLst>
                                          <p:attrName>style.visibility</p:attrName>
                                        </p:attrNameLst>
                                      </p:cBhvr>
                                      <p:to>
                                        <p:strVal val="visible"/>
                                      </p:to>
                                    </p:set>
                                    <p:animEffect transition="in" filter="wipe(down)">
                                      <p:cBhvr>
                                        <p:cTn id="42" dur="1000"/>
                                        <p:tgtEl>
                                          <p:spTgt spid="184322"/>
                                        </p:tgtEl>
                                      </p:cBhvr>
                                    </p:animEffect>
                                  </p:childTnLst>
                                </p:cTn>
                              </p:par>
                            </p:childTnLst>
                          </p:cTn>
                        </p:par>
                        <p:par>
                          <p:cTn id="43" fill="hold">
                            <p:stCondLst>
                              <p:cond delay="5000"/>
                            </p:stCondLst>
                            <p:childTnLst>
                              <p:par>
                                <p:cTn id="44" presetID="10" presetClass="entr" presetSubtype="0" fill="hold" nodeType="afterEffect">
                                  <p:stCondLst>
                                    <p:cond delay="0"/>
                                  </p:stCondLst>
                                  <p:childTnLst>
                                    <p:set>
                                      <p:cBhvr>
                                        <p:cTn id="45" dur="1" fill="hold">
                                          <p:stCondLst>
                                            <p:cond delay="0"/>
                                          </p:stCondLst>
                                        </p:cTn>
                                        <p:tgtEl>
                                          <p:spTgt spid="184330"/>
                                        </p:tgtEl>
                                        <p:attrNameLst>
                                          <p:attrName>style.visibility</p:attrName>
                                        </p:attrNameLst>
                                      </p:cBhvr>
                                      <p:to>
                                        <p:strVal val="visible"/>
                                      </p:to>
                                    </p:set>
                                    <p:animEffect transition="in" filter="fade">
                                      <p:cBhvr>
                                        <p:cTn id="46" dur="500"/>
                                        <p:tgtEl>
                                          <p:spTgt spid="18433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84331"/>
                                        </p:tgtEl>
                                        <p:attrNameLst>
                                          <p:attrName>style.visibility</p:attrName>
                                        </p:attrNameLst>
                                      </p:cBhvr>
                                      <p:to>
                                        <p:strVal val="visible"/>
                                      </p:to>
                                    </p:set>
                                    <p:animEffect transition="in" filter="fade">
                                      <p:cBhvr>
                                        <p:cTn id="51" dur="1000"/>
                                        <p:tgtEl>
                                          <p:spTgt spid="184331"/>
                                        </p:tgtEl>
                                      </p:cBhvr>
                                    </p:animEffect>
                                  </p:childTnLst>
                                </p:cTn>
                              </p:par>
                              <p:par>
                                <p:cTn id="52" presetID="10" presetClass="entr" presetSubtype="0" fill="hold" nodeType="with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fade">
                                      <p:cBhvr>
                                        <p:cTn id="54" dur="2000"/>
                                        <p:tgtEl>
                                          <p:spTgt spid="4"/>
                                        </p:tgtEl>
                                      </p:cBhvr>
                                    </p:animEffect>
                                  </p:childTnLst>
                                </p:cTn>
                              </p:par>
                              <p:par>
                                <p:cTn id="55" presetID="10" presetClass="entr" presetSubtype="0" fill="hold"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2000"/>
                                        <p:tgtEl>
                                          <p:spTgt spid="6"/>
                                        </p:tgtEl>
                                      </p:cBhvr>
                                    </p:animEffect>
                                  </p:childTnLst>
                                </p:cTn>
                              </p:par>
                            </p:childTnLst>
                          </p:cTn>
                        </p:par>
                        <p:par>
                          <p:cTn id="58" fill="hold">
                            <p:stCondLst>
                              <p:cond delay="2000"/>
                            </p:stCondLst>
                            <p:childTnLst>
                              <p:par>
                                <p:cTn id="59" presetID="22" presetClass="entr" presetSubtype="1" fill="hold" nodeType="afterEffect">
                                  <p:stCondLst>
                                    <p:cond delay="0"/>
                                  </p:stCondLst>
                                  <p:childTnLst>
                                    <p:set>
                                      <p:cBhvr>
                                        <p:cTn id="60" dur="1" fill="hold">
                                          <p:stCondLst>
                                            <p:cond delay="0"/>
                                          </p:stCondLst>
                                        </p:cTn>
                                        <p:tgtEl>
                                          <p:spTgt spid="184329"/>
                                        </p:tgtEl>
                                        <p:attrNameLst>
                                          <p:attrName>style.visibility</p:attrName>
                                        </p:attrNameLst>
                                      </p:cBhvr>
                                      <p:to>
                                        <p:strVal val="visible"/>
                                      </p:to>
                                    </p:set>
                                    <p:animEffect transition="in" filter="wipe(up)">
                                      <p:cBhvr>
                                        <p:cTn id="61" dur="500"/>
                                        <p:tgtEl>
                                          <p:spTgt spid="184329"/>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fade">
                                      <p:cBhvr>
                                        <p:cTn id="66" dur="2000"/>
                                        <p:tgtEl>
                                          <p:spTgt spid="8"/>
                                        </p:tgtEl>
                                      </p:cBhvr>
                                    </p:animEffect>
                                  </p:childTnLst>
                                </p:cTn>
                              </p:par>
                              <p:par>
                                <p:cTn id="67" presetID="10" presetClass="entr" presetSubtype="0" fill="hold" nodeType="with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fade">
                                      <p:cBhvr>
                                        <p:cTn id="69" dur="2000"/>
                                        <p:tgtEl>
                                          <p:spTgt spid="10"/>
                                        </p:tgtEl>
                                      </p:cBhvr>
                                    </p:animEffect>
                                  </p:childTnLst>
                                </p:cTn>
                              </p:par>
                              <p:par>
                                <p:cTn id="70" presetID="10" presetClass="entr" presetSubtype="0" fill="hold" nodeType="with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fade">
                                      <p:cBhvr>
                                        <p:cTn id="7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4"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eaLnBrk="1" fontAlgn="auto" hangingPunct="1">
              <a:spcAft>
                <a:spcPts val="0"/>
              </a:spcAft>
              <a:defRPr/>
            </a:pPr>
            <a:r>
              <a:rPr lang="en-US" dirty="0" smtClean="0">
                <a:solidFill>
                  <a:schemeClr val="tx2">
                    <a:tint val="100000"/>
                    <a:satMod val="250000"/>
                  </a:schemeClr>
                </a:solidFill>
              </a:rPr>
              <a:t>Future WPF Features	</a:t>
            </a:r>
            <a:endParaRPr lang="en-US" dirty="0">
              <a:solidFill>
                <a:schemeClr val="tx2">
                  <a:tint val="100000"/>
                  <a:satMod val="250000"/>
                </a:schemeClr>
              </a:solidFill>
            </a:endParaRPr>
          </a:p>
        </p:txBody>
      </p:sp>
      <p:sp>
        <p:nvSpPr>
          <p:cNvPr id="3" name="Content Placeholder 2"/>
          <p:cNvSpPr>
            <a:spLocks noGrp="1"/>
          </p:cNvSpPr>
          <p:nvPr>
            <p:ph idx="1"/>
          </p:nvPr>
        </p:nvSpPr>
        <p:spPr>
          <a:xfrm>
            <a:off x="457200" y="1524000"/>
            <a:ext cx="8229600" cy="4770438"/>
          </a:xfrm>
        </p:spPr>
        <p:txBody>
          <a:bodyPr>
            <a:normAutofit lnSpcReduction="10000"/>
          </a:bodyPr>
          <a:lstStyle/>
          <a:p>
            <a:pPr marL="320040" indent="-320040" eaLnBrk="1" fontAlgn="auto" hangingPunct="1">
              <a:spcAft>
                <a:spcPts val="0"/>
              </a:spcAft>
              <a:buFont typeface="Wingdings 2"/>
              <a:buChar char=""/>
              <a:defRPr/>
            </a:pPr>
            <a:r>
              <a:rPr lang="en-US" sz="2800" dirty="0" err="1" smtClean="0"/>
              <a:t>DataGrid</a:t>
            </a:r>
            <a:r>
              <a:rPr lang="en-US" sz="2800" dirty="0" smtClean="0"/>
              <a:t> (!)</a:t>
            </a:r>
          </a:p>
          <a:p>
            <a:pPr marL="630936" lvl="1" indent="-274320" eaLnBrk="1" fontAlgn="auto" hangingPunct="1">
              <a:spcAft>
                <a:spcPts val="0"/>
              </a:spcAft>
              <a:buFont typeface="Wingdings 2"/>
              <a:buChar char=""/>
              <a:defRPr/>
            </a:pPr>
            <a:r>
              <a:rPr lang="en-US" sz="2400" dirty="0" smtClean="0"/>
              <a:t>Ribbon, Date controls, </a:t>
            </a:r>
            <a:r>
              <a:rPr lang="en-US" sz="2400" dirty="0" err="1" smtClean="0"/>
              <a:t>MaskedTextBox</a:t>
            </a:r>
            <a:r>
              <a:rPr lang="en-US" sz="2400" dirty="0" smtClean="0"/>
              <a:t>…</a:t>
            </a:r>
          </a:p>
          <a:p>
            <a:pPr marL="320040" indent="-320040" eaLnBrk="1" fontAlgn="auto" hangingPunct="1">
              <a:spcAft>
                <a:spcPts val="0"/>
              </a:spcAft>
              <a:buFont typeface="Wingdings 2"/>
              <a:buChar char=""/>
              <a:defRPr/>
            </a:pPr>
            <a:r>
              <a:rPr lang="en-US" sz="2800" dirty="0" smtClean="0"/>
              <a:t>Text rendering</a:t>
            </a:r>
          </a:p>
          <a:p>
            <a:pPr marL="630936" lvl="1" indent="-274320" eaLnBrk="1" fontAlgn="auto" hangingPunct="1">
              <a:spcAft>
                <a:spcPts val="0"/>
              </a:spcAft>
              <a:buFont typeface="Wingdings 2"/>
              <a:buChar char=""/>
              <a:defRPr/>
            </a:pPr>
            <a:r>
              <a:rPr lang="en-US" sz="2400" dirty="0" smtClean="0"/>
              <a:t>East Asian rendering</a:t>
            </a:r>
          </a:p>
          <a:p>
            <a:pPr marL="320040" indent="-320040" eaLnBrk="1" fontAlgn="auto" hangingPunct="1">
              <a:spcAft>
                <a:spcPts val="0"/>
              </a:spcAft>
              <a:buFont typeface="Wingdings 2"/>
              <a:buChar char=""/>
              <a:defRPr/>
            </a:pPr>
            <a:r>
              <a:rPr lang="en-US" sz="2800" dirty="0" smtClean="0"/>
              <a:t>Video</a:t>
            </a:r>
          </a:p>
          <a:p>
            <a:pPr marL="630936" lvl="1" indent="-274320" eaLnBrk="1" fontAlgn="auto" hangingPunct="1">
              <a:spcAft>
                <a:spcPts val="0"/>
              </a:spcAft>
              <a:buFont typeface="Wingdings 2"/>
              <a:buChar char=""/>
              <a:defRPr/>
            </a:pPr>
            <a:r>
              <a:rPr lang="en-US" sz="2400" dirty="0" smtClean="0"/>
              <a:t>Quality, Stability, Performance</a:t>
            </a:r>
          </a:p>
          <a:p>
            <a:pPr marL="320040" indent="-320040" eaLnBrk="1" fontAlgn="auto" hangingPunct="1">
              <a:spcAft>
                <a:spcPts val="0"/>
              </a:spcAft>
              <a:buFont typeface="Wingdings 2"/>
              <a:buChar char=""/>
              <a:defRPr/>
            </a:pPr>
            <a:r>
              <a:rPr lang="en-US" sz="2800" dirty="0" smtClean="0"/>
              <a:t>Deployment</a:t>
            </a:r>
          </a:p>
          <a:p>
            <a:pPr marL="630936" lvl="1" indent="-274320" eaLnBrk="1" fontAlgn="auto" hangingPunct="1">
              <a:spcAft>
                <a:spcPts val="0"/>
              </a:spcAft>
              <a:buFont typeface="Wingdings 2"/>
              <a:buChar char=""/>
              <a:defRPr/>
            </a:pPr>
            <a:r>
              <a:rPr lang="en-US" sz="2400" dirty="0" smtClean="0"/>
              <a:t>Framework install is too big, takes too long, fails too often</a:t>
            </a:r>
          </a:p>
          <a:p>
            <a:pPr marL="320040" indent="-320040" eaLnBrk="1" fontAlgn="auto" hangingPunct="1">
              <a:spcAft>
                <a:spcPts val="0"/>
              </a:spcAft>
              <a:buFont typeface="Wingdings 2"/>
              <a:buChar char=""/>
              <a:defRPr/>
            </a:pPr>
            <a:r>
              <a:rPr lang="en-US" sz="2800" dirty="0" smtClean="0"/>
              <a:t>App Cold Start: Too slow</a:t>
            </a:r>
          </a:p>
          <a:p>
            <a:pPr marL="320040" indent="-320040" eaLnBrk="1" fontAlgn="auto" hangingPunct="1">
              <a:spcAft>
                <a:spcPts val="0"/>
              </a:spcAft>
              <a:buFont typeface="Wingdings 2"/>
              <a:buChar char=""/>
              <a:defRPr/>
            </a:pPr>
            <a:r>
              <a:rPr lang="en-US" sz="2800" dirty="0" smtClean="0"/>
              <a:t>Bitmap Effects</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tint val="100000"/>
                    <a:satMod val="250000"/>
                  </a:schemeClr>
                </a:solidFill>
              </a:rPr>
              <a:t>Layout system</a:t>
            </a:r>
            <a:endParaRPr lang="en-US" dirty="0">
              <a:solidFill>
                <a:schemeClr val="tx2">
                  <a:tint val="100000"/>
                  <a:satMod val="250000"/>
                </a:schemeClr>
              </a:solidFill>
            </a:endParaRPr>
          </a:p>
        </p:txBody>
      </p:sp>
      <p:sp>
        <p:nvSpPr>
          <p:cNvPr id="3" name="Text Placeholder 2"/>
          <p:cNvSpPr>
            <a:spLocks noGrp="1"/>
          </p:cNvSpPr>
          <p:nvPr>
            <p:ph type="body" idx="1"/>
          </p:nvPr>
        </p:nvSpPr>
        <p:spPr/>
        <p:txBody>
          <a:bodyPr>
            <a:normAutofit fontScale="92500" lnSpcReduction="10000"/>
          </a:bodyPr>
          <a:lstStyle/>
          <a:p>
            <a:pPr marL="320040" indent="-320040" eaLnBrk="1" fontAlgn="auto" hangingPunct="1">
              <a:spcAft>
                <a:spcPts val="0"/>
              </a:spcAft>
              <a:buFont typeface="Wingdings 2"/>
              <a:buChar char=""/>
              <a:defRPr/>
            </a:pPr>
            <a:r>
              <a:rPr lang="en-US" dirty="0" smtClean="0"/>
              <a:t>Negotiation between parent and children</a:t>
            </a:r>
          </a:p>
          <a:p>
            <a:pPr marL="320040" indent="-320040" eaLnBrk="1" fontAlgn="auto" hangingPunct="1">
              <a:spcAft>
                <a:spcPts val="0"/>
              </a:spcAft>
              <a:buFont typeface="Wingdings 2"/>
              <a:buChar char=""/>
              <a:defRPr/>
            </a:pPr>
            <a:r>
              <a:rPr lang="en-US" dirty="0" smtClean="0"/>
              <a:t>Coordinates expressed as double</a:t>
            </a:r>
          </a:p>
          <a:p>
            <a:pPr marL="320040" indent="-320040" eaLnBrk="1" fontAlgn="auto" hangingPunct="1">
              <a:spcAft>
                <a:spcPts val="0"/>
              </a:spcAft>
              <a:buFont typeface="Wingdings 2"/>
              <a:buChar char=""/>
              <a:defRPr/>
            </a:pPr>
            <a:r>
              <a:rPr lang="en-US" dirty="0" smtClean="0"/>
              <a:t>Generally, controls size to content</a:t>
            </a:r>
          </a:p>
          <a:p>
            <a:pPr marL="320040" indent="-320040" eaLnBrk="1" fontAlgn="auto" hangingPunct="1">
              <a:spcAft>
                <a:spcPts val="0"/>
              </a:spcAft>
              <a:buFont typeface="Wingdings 2"/>
              <a:buChar char=""/>
              <a:defRPr/>
            </a:pPr>
            <a:r>
              <a:rPr lang="en-US" dirty="0" smtClean="0"/>
              <a:t>User can specify:</a:t>
            </a:r>
          </a:p>
          <a:p>
            <a:pPr marL="630936" lvl="1" indent="-274320" eaLnBrk="1" fontAlgn="auto" hangingPunct="1">
              <a:spcAft>
                <a:spcPts val="0"/>
              </a:spcAft>
              <a:buFont typeface="Wingdings 2"/>
              <a:buChar char=""/>
              <a:defRPr/>
            </a:pPr>
            <a:r>
              <a:rPr lang="en-US" dirty="0" smtClean="0"/>
              <a:t>min/max/actual size</a:t>
            </a:r>
          </a:p>
          <a:p>
            <a:pPr marL="630936" lvl="1" indent="-274320" eaLnBrk="1" fontAlgn="auto" hangingPunct="1">
              <a:spcAft>
                <a:spcPts val="0"/>
              </a:spcAft>
              <a:buFont typeface="Wingdings 2"/>
              <a:buChar char=""/>
              <a:defRPr/>
            </a:pPr>
            <a:r>
              <a:rPr lang="en-US" dirty="0" smtClean="0"/>
              <a:t>Margins (outside area)</a:t>
            </a:r>
          </a:p>
          <a:p>
            <a:pPr marL="630936" lvl="1" indent="-274320" eaLnBrk="1" fontAlgn="auto" hangingPunct="1">
              <a:spcAft>
                <a:spcPts val="0"/>
              </a:spcAft>
              <a:buFont typeface="Wingdings 2"/>
              <a:buChar char=""/>
              <a:defRPr/>
            </a:pPr>
            <a:r>
              <a:rPr lang="en-US" dirty="0" smtClean="0"/>
              <a:t>Padding (inside area)</a:t>
            </a:r>
          </a:p>
          <a:p>
            <a:pPr marL="630936" lvl="1" indent="-274320" eaLnBrk="1" fontAlgn="auto" hangingPunct="1">
              <a:spcAft>
                <a:spcPts val="0"/>
              </a:spcAft>
              <a:buFont typeface="Wingdings 2"/>
              <a:buChar char=""/>
              <a:defRPr/>
            </a:pPr>
            <a:r>
              <a:rPr lang="en-US" dirty="0" smtClean="0"/>
              <a:t>Horizontal/Vertical alignment</a:t>
            </a:r>
          </a:p>
          <a:p>
            <a:pPr marL="320040" indent="-320040" eaLnBrk="1" fontAlgn="auto" hangingPunct="1">
              <a:spcAft>
                <a:spcPts val="0"/>
              </a:spcAft>
              <a:buFont typeface="Wingdings 2"/>
              <a:buChar char=""/>
              <a:defRPr/>
            </a:pPr>
            <a:r>
              <a:rPr lang="en-US" dirty="0" smtClean="0"/>
              <a:t>The less is fixed, the better (</a:t>
            </a:r>
            <a:r>
              <a:rPr lang="en-US" dirty="0" err="1" smtClean="0"/>
              <a:t>Double.NaN</a:t>
            </a:r>
            <a:r>
              <a:rPr lang="en-US" dirty="0" smtClean="0"/>
              <a:t>)</a:t>
            </a:r>
          </a:p>
          <a:p>
            <a:pPr marL="630936" lvl="1" indent="-274320" eaLnBrk="1" fontAlgn="auto" hangingPunct="1">
              <a:spcAft>
                <a:spcPts val="0"/>
              </a:spcAft>
              <a:buFont typeface="Wingdings 2"/>
              <a:buChar char=""/>
              <a:defRPr/>
            </a:pP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en-US">
                <a:solidFill>
                  <a:schemeClr val="tx2">
                    <a:tint val="100000"/>
                    <a:satMod val="250000"/>
                  </a:schemeClr>
                </a:solidFill>
              </a:rPr>
              <a:t>Layout controls</a:t>
            </a:r>
          </a:p>
        </p:txBody>
      </p:sp>
      <p:sp>
        <p:nvSpPr>
          <p:cNvPr id="14339" name="Rectangle 3"/>
          <p:cNvSpPr>
            <a:spLocks noGrp="1" noChangeArrowheads="1"/>
          </p:cNvSpPr>
          <p:nvPr>
            <p:ph type="body" idx="1"/>
          </p:nvPr>
        </p:nvSpPr>
        <p:spPr bwMode="auto"/>
        <p:txBody>
          <a:bodyPr wrap="square" tIns="45720" rIns="91440" bIns="45720" numCol="1" anchor="t" anchorCtr="0" compatLnSpc="1">
            <a:prstTxWarp prst="textNoShape">
              <a:avLst/>
            </a:prstTxWarp>
          </a:bodyPr>
          <a:lstStyle/>
          <a:p>
            <a:pPr eaLnBrk="1" hangingPunct="1"/>
            <a:r>
              <a:rPr lang="en-US" smtClean="0"/>
              <a:t>Canvas</a:t>
            </a:r>
          </a:p>
          <a:p>
            <a:pPr eaLnBrk="1" hangingPunct="1"/>
            <a:r>
              <a:rPr lang="en-US" smtClean="0"/>
              <a:t>DockPanel</a:t>
            </a:r>
          </a:p>
          <a:p>
            <a:pPr eaLnBrk="1" hangingPunct="1"/>
            <a:r>
              <a:rPr lang="en-US" smtClean="0"/>
              <a:t>Grid</a:t>
            </a:r>
          </a:p>
          <a:p>
            <a:pPr eaLnBrk="1" hangingPunct="1"/>
            <a:r>
              <a:rPr lang="en-US" smtClean="0"/>
              <a:t>UniformGrid</a:t>
            </a:r>
          </a:p>
          <a:p>
            <a:pPr eaLnBrk="1" hangingPunct="1"/>
            <a:r>
              <a:rPr lang="en-US" smtClean="0"/>
              <a:t>StackPanel</a:t>
            </a:r>
          </a:p>
          <a:p>
            <a:pPr eaLnBrk="1" hangingPunct="1"/>
            <a:r>
              <a:rPr lang="en-US" smtClean="0"/>
              <a:t>WrapPanel</a:t>
            </a:r>
          </a:p>
          <a:p>
            <a:pPr eaLnBrk="1" hangingPunct="1"/>
            <a:r>
              <a:rPr lang="en-US" smtClean="0"/>
              <a:t>See though by default (note: no mouse events)</a:t>
            </a:r>
          </a:p>
          <a:p>
            <a:pPr eaLnBrk="1" hangingPunct="1"/>
            <a:endParaRPr lang="en-US"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4444"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52400"/>
            <a:contourClr>
              <a:schemeClr val="phClr"/>
            </a:contourClr>
          </a:sp3d>
        </a:effectStyle>
      </a:effectStyleLst>
      <a:bgFillStyleLst>
        <a:solidFill>
          <a:schemeClr val="phClr"/>
        </a:solidFill>
        <a:gradFill rotWithShape="1">
          <a:gsLst>
            <a:gs pos="5000">
              <a:schemeClr val="phClr">
                <a:tint val="1000"/>
                <a:satMod val="1500000"/>
              </a:schemeClr>
            </a:gs>
            <a:gs pos="5000">
              <a:schemeClr val="phClr">
                <a:tint val="40000"/>
                <a:satMod val="1800000"/>
              </a:schemeClr>
            </a:gs>
            <a:gs pos="90000">
              <a:schemeClr val="phClr">
                <a:shade val="18000"/>
                <a:satMod val="275000"/>
              </a:schemeClr>
            </a:gs>
          </a:gsLst>
          <a:path path="circle">
            <a:fillToRect l="10000" t="8000" r="155000" b="200000"/>
          </a:path>
        </a:gradFill>
        <a:gradFill rotWithShape="1">
          <a:gsLst>
            <a:gs pos="0">
              <a:schemeClr val="phClr">
                <a:tint val="45000"/>
                <a:satMod val="1500000"/>
              </a:schemeClr>
            </a:gs>
            <a:gs pos="1000">
              <a:schemeClr val="phClr">
                <a:tint val="45000"/>
                <a:satMod val="1400000"/>
              </a:schemeClr>
            </a:gs>
            <a:gs pos="90000">
              <a:schemeClr val="phClr">
                <a:shade val="18000"/>
                <a:satMod val="275000"/>
              </a:schemeClr>
            </a:gs>
          </a:gsLst>
          <a:path path="circle">
            <a:fillToRect l="100000" t="100000" r="135000" b="145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Deluxe</Template>
  <TotalTime>7805</TotalTime>
  <Words>4642</Words>
  <Application>Microsoft Office PowerPoint</Application>
  <PresentationFormat>On-screen Show (4:3)</PresentationFormat>
  <Paragraphs>795</Paragraphs>
  <Slides>56</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56</vt:i4>
      </vt:variant>
    </vt:vector>
  </HeadingPairs>
  <TitlesOfParts>
    <vt:vector size="64" baseType="lpstr">
      <vt:lpstr>Corbel</vt:lpstr>
      <vt:lpstr>Arial</vt:lpstr>
      <vt:lpstr>Wingdings 2</vt:lpstr>
      <vt:lpstr>Calibri</vt:lpstr>
      <vt:lpstr>Segoe</vt:lpstr>
      <vt:lpstr>Tahoma</vt:lpstr>
      <vt:lpstr>Consolas</vt:lpstr>
      <vt:lpstr>Deluxe</vt:lpstr>
      <vt:lpstr>Windows Presentation Foundation (WPF)</vt:lpstr>
      <vt:lpstr>Benefits of WPF</vt:lpstr>
      <vt:lpstr>WPF at a glance</vt:lpstr>
      <vt:lpstr>Framework choice</vt:lpstr>
      <vt:lpstr>Features</vt:lpstr>
      <vt:lpstr>Slide 6</vt:lpstr>
      <vt:lpstr>Future WPF Features </vt:lpstr>
      <vt:lpstr>Layout system</vt:lpstr>
      <vt:lpstr>Layout controls</vt:lpstr>
      <vt:lpstr>Layout controls specials</vt:lpstr>
      <vt:lpstr>Common features</vt:lpstr>
      <vt:lpstr>Core classes</vt:lpstr>
      <vt:lpstr>Content models</vt:lpstr>
      <vt:lpstr>Content controls</vt:lpstr>
      <vt:lpstr>Headered content controls</vt:lpstr>
      <vt:lpstr>Headered items controls</vt:lpstr>
      <vt:lpstr>Items controls</vt:lpstr>
      <vt:lpstr>Text and ink controls</vt:lpstr>
      <vt:lpstr>Decorators</vt:lpstr>
      <vt:lpstr>Adorners</vt:lpstr>
      <vt:lpstr>Properties</vt:lpstr>
      <vt:lpstr>Property setting – direct</vt:lpstr>
      <vt:lpstr>Property setting – direct (attached)</vt:lpstr>
      <vt:lpstr>Property setting - databinding</vt:lpstr>
      <vt:lpstr>Property propagation</vt:lpstr>
      <vt:lpstr>Events</vt:lpstr>
      <vt:lpstr>Events</vt:lpstr>
      <vt:lpstr>Event propagation</vt:lpstr>
      <vt:lpstr>Commands</vt:lpstr>
      <vt:lpstr>Command pattern</vt:lpstr>
      <vt:lpstr>Implementing commands</vt:lpstr>
      <vt:lpstr>Text Handling</vt:lpstr>
      <vt:lpstr>Customization</vt:lpstr>
      <vt:lpstr>Workflow overview</vt:lpstr>
      <vt:lpstr>Main components</vt:lpstr>
      <vt:lpstr>Roles</vt:lpstr>
      <vt:lpstr>Roles and tools</vt:lpstr>
      <vt:lpstr>Limitations/usage notes - Blend</vt:lpstr>
      <vt:lpstr>Blend limitations</vt:lpstr>
      <vt:lpstr>WPF Application Components</vt:lpstr>
      <vt:lpstr>Lifecycle components</vt:lpstr>
      <vt:lpstr>XAML basics</vt:lpstr>
      <vt:lpstr>XAML basics: x:Name extension</vt:lpstr>
      <vt:lpstr>Deployment</vt:lpstr>
      <vt:lpstr>Execution</vt:lpstr>
      <vt:lpstr>VS.NET Application types</vt:lpstr>
      <vt:lpstr>Common application features</vt:lpstr>
      <vt:lpstr>Creating secondary windows</vt:lpstr>
      <vt:lpstr>Browser-based apps</vt:lpstr>
      <vt:lpstr>Resources</vt:lpstr>
      <vt:lpstr>Data-based resources</vt:lpstr>
      <vt:lpstr>Typed resources</vt:lpstr>
      <vt:lpstr>Resource Hierarchy</vt:lpstr>
      <vt:lpstr>Application Resources</vt:lpstr>
      <vt:lpstr>Page/Window Resources</vt:lpstr>
      <vt:lpstr>Element-Specific 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presentations foundation</dc:title>
  <dc:creator>Korondy, John</dc:creator>
  <cp:lastModifiedBy>John Korondy</cp:lastModifiedBy>
  <cp:revision>430</cp:revision>
  <dcterms:created xsi:type="dcterms:W3CDTF">2006-03-24T22:56:21Z</dcterms:created>
  <dcterms:modified xsi:type="dcterms:W3CDTF">2009-09-16T14:01:02Z</dcterms:modified>
</cp:coreProperties>
</file>