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34432E5-5751-49A9-A0F6-58819BF58BA3}" type="datetimeFigureOut">
              <a:rPr lang="en-US" smtClean="0"/>
              <a:t>9/28/2009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051354-C3C3-4C0E-8881-DE96C7DE857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32E5-5751-49A9-A0F6-58819BF58BA3}" type="datetimeFigureOut">
              <a:rPr lang="en-US" smtClean="0"/>
              <a:t>9/28/2009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51354-C3C3-4C0E-8881-DE96C7DE8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34432E5-5751-49A9-A0F6-58819BF58BA3}" type="datetimeFigureOut">
              <a:rPr lang="en-US" smtClean="0"/>
              <a:t>9/28/2009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F051354-C3C3-4C0E-8881-DE96C7DE857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32E5-5751-49A9-A0F6-58819BF58BA3}" type="datetimeFigureOut">
              <a:rPr lang="en-US" smtClean="0"/>
              <a:t>9/28/2009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F051354-C3C3-4C0E-8881-DE96C7DE857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32E5-5751-49A9-A0F6-58819BF58BA3}" type="datetimeFigureOut">
              <a:rPr lang="en-US" smtClean="0"/>
              <a:t>9/28/2009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F051354-C3C3-4C0E-8881-DE96C7DE857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34432E5-5751-49A9-A0F6-58819BF58BA3}" type="datetimeFigureOut">
              <a:rPr lang="en-US" smtClean="0"/>
              <a:t>9/28/2009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F051354-C3C3-4C0E-8881-DE96C7DE857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34432E5-5751-49A9-A0F6-58819BF58BA3}" type="datetimeFigureOut">
              <a:rPr lang="en-US" smtClean="0"/>
              <a:t>9/28/2009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F051354-C3C3-4C0E-8881-DE96C7DE857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32E5-5751-49A9-A0F6-58819BF58BA3}" type="datetimeFigureOut">
              <a:rPr lang="en-US" smtClean="0"/>
              <a:t>9/28/2009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F051354-C3C3-4C0E-8881-DE96C7DE8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32E5-5751-49A9-A0F6-58819BF58BA3}" type="datetimeFigureOut">
              <a:rPr lang="en-US" smtClean="0"/>
              <a:t>9/28/2009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051354-C3C3-4C0E-8881-DE96C7DE8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32E5-5751-49A9-A0F6-58819BF58BA3}" type="datetimeFigureOut">
              <a:rPr lang="en-US" smtClean="0"/>
              <a:t>9/28/2009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F051354-C3C3-4C0E-8881-DE96C7DE857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34432E5-5751-49A9-A0F6-58819BF58BA3}" type="datetimeFigureOut">
              <a:rPr lang="en-US" smtClean="0"/>
              <a:t>9/28/2009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F051354-C3C3-4C0E-8881-DE96C7DE857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34432E5-5751-49A9-A0F6-58819BF58BA3}" type="datetimeFigureOut">
              <a:rPr lang="en-US" smtClean="0"/>
              <a:t>9/28/2009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F051354-C3C3-4C0E-8881-DE96C7DE857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Layout of Page Elements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September </a:t>
            </a:r>
            <a:r>
              <a:rPr lang="en-US" dirty="0" smtClean="0"/>
              <a:t>28</a:t>
            </a:r>
            <a:r>
              <a:rPr lang="en-US" baseline="30000" dirty="0" smtClean="0"/>
              <a:t>th</a:t>
            </a:r>
            <a:r>
              <a:rPr lang="en-US" dirty="0" smtClean="0"/>
              <a:t>,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Center Stage</a:t>
            </a:r>
            <a:endParaRPr lang="en-US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200"/>
            <a:ext cx="7924800" cy="5025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Center Stage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Place the most important UI element into the largest subsection of the window</a:t>
            </a:r>
          </a:p>
          <a:p>
            <a:r>
              <a:rPr lang="en-US" dirty="0" smtClean="0"/>
              <a:t>Arrange secondary content and tools around it in smaller panels</a:t>
            </a:r>
          </a:p>
          <a:p>
            <a:r>
              <a:rPr lang="en-US" dirty="0" smtClean="0"/>
              <a:t>Best used when the application’s primary job is to edit a document or object, perform a certain task or show coherent information</a:t>
            </a:r>
          </a:p>
          <a:p>
            <a:r>
              <a:rPr lang="en-US" dirty="0" smtClean="0"/>
              <a:t>Examples: Spreadsheets, Graphical Editors, Document Editors, etc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Center Stage - Example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8229600" cy="4959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Center Stage - Example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7467600" cy="5044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Visual Flow Patterns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i="1" dirty="0" smtClean="0"/>
              <a:t>Common ways to use the Layout Elements of </a:t>
            </a:r>
            <a:r>
              <a:rPr lang="en-US" sz="2800" i="1" dirty="0" smtClean="0"/>
              <a:t>Visual Flow</a:t>
            </a:r>
            <a:endParaRPr lang="en-US" sz="28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Right/Left Alignment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81200"/>
            <a:ext cx="769674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Right/Left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two column tables (or portions of tables), right align labels on the left, and left-align the items on the right</a:t>
            </a:r>
          </a:p>
          <a:p>
            <a:r>
              <a:rPr lang="en-US" dirty="0" smtClean="0"/>
              <a:t>Putting text next to the item it labels creates a strong perceptual grouping of that pair</a:t>
            </a:r>
          </a:p>
          <a:p>
            <a:r>
              <a:rPr lang="en-US" dirty="0" smtClean="0"/>
              <a:t>Exceptions to this rule can exist if the labels vary significantly in length, but Items should almost always be left aligned</a:t>
            </a:r>
          </a:p>
          <a:p>
            <a:r>
              <a:rPr lang="en-US" dirty="0" smtClean="0"/>
              <a:t>Adheres to multiple Gestalt principles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Diagonal Balance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00200"/>
            <a:ext cx="654005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Diagonal 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Arrange page elements asymmetrically, balancing by putting strong visual weight in the upper left and lower right corners</a:t>
            </a:r>
          </a:p>
          <a:p>
            <a:r>
              <a:rPr lang="en-US" dirty="0" smtClean="0"/>
              <a:t>Best used the content has strong titles and actions, is short enough not to scroll and desires a strong visual flow</a:t>
            </a:r>
          </a:p>
          <a:p>
            <a:r>
              <a:rPr lang="en-US" dirty="0" smtClean="0"/>
              <a:t>Easy flow for user’s eyes - comfortable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Diagonal Balance - Example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199"/>
            <a:ext cx="7924800" cy="4914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Patterns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800" i="1" dirty="0" smtClean="0"/>
              <a:t>Common ways to use the Layout Elements of Visual Hierarchy, Visual Flow, Grouping and Alignment, and Dynamic Displays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Diagonal Balance - Example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76400"/>
            <a:ext cx="7924800" cy="50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Grouping and alignment Patterns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i="1" dirty="0" smtClean="0"/>
              <a:t>Common ways to use the Layout Elements </a:t>
            </a:r>
            <a:r>
              <a:rPr lang="en-US" sz="2800" i="1" dirty="0" smtClean="0"/>
              <a:t>of Grouping </a:t>
            </a:r>
            <a:r>
              <a:rPr lang="en-US" sz="2800" i="1" dirty="0" smtClean="0"/>
              <a:t>and </a:t>
            </a:r>
            <a:r>
              <a:rPr lang="en-US" sz="2800" i="1" dirty="0" smtClean="0"/>
              <a:t>Alignment</a:t>
            </a:r>
            <a:endParaRPr lang="en-US" sz="28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Titled Sections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057400"/>
            <a:ext cx="871782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Titled Sections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Define separate sections of content by:</a:t>
            </a:r>
          </a:p>
          <a:p>
            <a:pPr lvl="1"/>
            <a:r>
              <a:rPr lang="en-US" dirty="0" smtClean="0"/>
              <a:t>Giving each a visual strong title</a:t>
            </a:r>
          </a:p>
          <a:p>
            <a:pPr lvl="1"/>
            <a:r>
              <a:rPr lang="en-US" dirty="0" smtClean="0"/>
              <a:t>Organized sections, often uniform in size</a:t>
            </a:r>
          </a:p>
          <a:p>
            <a:pPr lvl="1"/>
            <a:r>
              <a:rPr lang="en-US" dirty="0" smtClean="0"/>
              <a:t>Laying them all out on one page, often adjacent</a:t>
            </a:r>
          </a:p>
          <a:p>
            <a:r>
              <a:rPr lang="en-US" dirty="0" smtClean="0"/>
              <a:t>Best used when you have a lot of content to choose from and you want to make it easy for the user to scan and conceptually group</a:t>
            </a:r>
          </a:p>
          <a:p>
            <a:r>
              <a:rPr lang="en-US" dirty="0" smtClean="0"/>
              <a:t>This is neat and comfortable for a user</a:t>
            </a:r>
          </a:p>
          <a:p>
            <a:r>
              <a:rPr lang="en-US" dirty="0" smtClean="0"/>
              <a:t>Human will look for patterns regardless, so why not use them?!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Titled Sections - Example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b="15240"/>
          <a:stretch>
            <a:fillRect/>
          </a:stretch>
        </p:blipFill>
        <p:spPr bwMode="auto">
          <a:xfrm>
            <a:off x="2362200" y="1600200"/>
            <a:ext cx="4343400" cy="4952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 Stack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600200"/>
            <a:ext cx="393382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 Stack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Group content into separate overlaying panels, only one is visible at a time</a:t>
            </a:r>
          </a:p>
          <a:p>
            <a:r>
              <a:rPr lang="en-US" dirty="0" smtClean="0"/>
              <a:t>Best used when too much content exists to display on one page.  </a:t>
            </a:r>
          </a:p>
          <a:p>
            <a:r>
              <a:rPr lang="en-US" dirty="0" smtClean="0"/>
              <a:t>And when user’s do not need to see all of the content at one time.</a:t>
            </a:r>
          </a:p>
          <a:p>
            <a:r>
              <a:rPr lang="en-US" dirty="0" smtClean="0"/>
              <a:t>Common Types: Tabs, Vertical Tabs, Column of Names, Drop-Down or alternative selector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Card Stack – Example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143000"/>
            <a:ext cx="20574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 Stack - Example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29255"/>
            <a:ext cx="6324600" cy="522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 Stack - Example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01805"/>
            <a:ext cx="5624512" cy="525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Element 1: Visual Hierarchy of Entire Screen</a:t>
            </a:r>
          </a:p>
          <a:p>
            <a:pPr lvl="1"/>
            <a:r>
              <a:rPr lang="en-US" dirty="0" smtClean="0"/>
              <a:t>Visual Framework</a:t>
            </a:r>
          </a:p>
          <a:p>
            <a:pPr lvl="1"/>
            <a:r>
              <a:rPr lang="en-US" dirty="0" smtClean="0"/>
              <a:t>Center Stage</a:t>
            </a:r>
          </a:p>
          <a:p>
            <a:r>
              <a:rPr lang="en-US" dirty="0" smtClean="0"/>
              <a:t>Element  2: Visual Flow</a:t>
            </a:r>
          </a:p>
          <a:p>
            <a:pPr lvl="1"/>
            <a:r>
              <a:rPr lang="en-US" dirty="0" smtClean="0"/>
              <a:t>Right/Left Alignment</a:t>
            </a:r>
          </a:p>
          <a:p>
            <a:pPr lvl="1"/>
            <a:r>
              <a:rPr lang="en-US" dirty="0" smtClean="0"/>
              <a:t>Diagonal Balance</a:t>
            </a:r>
          </a:p>
          <a:p>
            <a:r>
              <a:rPr lang="en-US" dirty="0" smtClean="0"/>
              <a:t>Element 3: Grouping Content within a Screen</a:t>
            </a:r>
          </a:p>
          <a:p>
            <a:pPr lvl="1"/>
            <a:r>
              <a:rPr lang="en-US" dirty="0" smtClean="0"/>
              <a:t>Titled Sections</a:t>
            </a:r>
          </a:p>
          <a:p>
            <a:pPr lvl="1"/>
            <a:r>
              <a:rPr lang="en-US" dirty="0" smtClean="0"/>
              <a:t>Card Stack</a:t>
            </a:r>
          </a:p>
          <a:p>
            <a:pPr lvl="1"/>
            <a:r>
              <a:rPr lang="en-US" dirty="0" smtClean="0"/>
              <a:t>Closable Panels</a:t>
            </a:r>
          </a:p>
          <a:p>
            <a:pPr lvl="1"/>
            <a:r>
              <a:rPr lang="en-US" dirty="0" smtClean="0"/>
              <a:t>Movable Panels</a:t>
            </a:r>
          </a:p>
          <a:p>
            <a:r>
              <a:rPr lang="en-US" dirty="0" smtClean="0"/>
              <a:t>Element 4: Dynamic Layout</a:t>
            </a:r>
          </a:p>
          <a:p>
            <a:pPr lvl="1"/>
            <a:r>
              <a:rPr lang="en-US" dirty="0" smtClean="0"/>
              <a:t>Responsive Disclosure</a:t>
            </a:r>
          </a:p>
          <a:p>
            <a:pPr lvl="1"/>
            <a:r>
              <a:rPr lang="en-US" dirty="0" smtClean="0"/>
              <a:t>Responsive Enabling</a:t>
            </a:r>
          </a:p>
          <a:p>
            <a:pPr lvl="1"/>
            <a:r>
              <a:rPr lang="en-US" dirty="0" smtClean="0"/>
              <a:t>Liquid Layout</a:t>
            </a:r>
          </a:p>
          <a:p>
            <a:r>
              <a:rPr lang="en-US" dirty="0" smtClean="0"/>
              <a:t>Other</a:t>
            </a:r>
          </a:p>
          <a:p>
            <a:pPr lvl="1"/>
            <a:r>
              <a:rPr lang="en-US" dirty="0" smtClean="0"/>
              <a:t>Property Grid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Closable Panels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600200"/>
            <a:ext cx="4572000" cy="5087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Closable Panels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Group content into separate overlaying panels that the user can expand/collapse</a:t>
            </a:r>
          </a:p>
          <a:p>
            <a:r>
              <a:rPr lang="en-US" dirty="0" smtClean="0"/>
              <a:t>Different than a card stack in that multiple panels can be open at once</a:t>
            </a:r>
          </a:p>
          <a:p>
            <a:r>
              <a:rPr lang="en-US" dirty="0" smtClean="0"/>
              <a:t>Best used when a card stack would not be optimal because users would likely like to see multiple sections of content </a:t>
            </a:r>
            <a:r>
              <a:rPr lang="en-US" dirty="0" smtClean="0"/>
              <a:t>simultaneously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Closable Panels - Example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634620"/>
            <a:ext cx="4800600" cy="522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Movable Panels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7921339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Moveable Panels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Group content into separate panels that the user can move around to customize their view of the application</a:t>
            </a:r>
          </a:p>
          <a:p>
            <a:r>
              <a:rPr lang="en-US" dirty="0" smtClean="0"/>
              <a:t>Best used when content is easily associated into individual groups that do not require spatial recognition to aid the user</a:t>
            </a:r>
          </a:p>
          <a:p>
            <a:r>
              <a:rPr lang="en-US" dirty="0" smtClean="0"/>
              <a:t>Typically used in more complex applications (i.e. power users), however can be used effectively in simple apps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Movable Panels - Example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52600"/>
            <a:ext cx="8610599" cy="44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Visual Hierarchy Patterns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i="1" dirty="0" smtClean="0"/>
              <a:t>Common ways to use the Layout Elements of Visual </a:t>
            </a:r>
            <a:r>
              <a:rPr lang="en-US" sz="2800" i="1" dirty="0" smtClean="0"/>
              <a:t>Hierarchy</a:t>
            </a:r>
            <a:endParaRPr lang="en-US" sz="28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Visual Framework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741" t="10153" r="1483" b="6769"/>
          <a:stretch>
            <a:fillRect/>
          </a:stretch>
        </p:blipFill>
        <p:spPr bwMode="auto">
          <a:xfrm>
            <a:off x="609600" y="1676400"/>
            <a:ext cx="8092286" cy="45182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the same basic layout, colors, and stylistic elements across all screens</a:t>
            </a:r>
          </a:p>
          <a:p>
            <a:r>
              <a:rPr lang="en-US" dirty="0" smtClean="0"/>
              <a:t>Design should have enough flexibility to handle varying screen content</a:t>
            </a:r>
          </a:p>
          <a:p>
            <a:r>
              <a:rPr lang="en-US" dirty="0" smtClean="0"/>
              <a:t>Best used in any application or web site that has multiple windows or screens that should mesh together</a:t>
            </a:r>
          </a:p>
          <a:p>
            <a:r>
              <a:rPr lang="en-US" dirty="0" smtClean="0"/>
              <a:t>Makes the user comfortable.  Typically is easier to navigate and know context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Framework -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Colors, backgrounds, text and accent colors</a:t>
            </a:r>
          </a:p>
          <a:p>
            <a:r>
              <a:rPr lang="en-US" dirty="0" smtClean="0"/>
              <a:t>Fonts: title, subtitles, ordinary text and minor text</a:t>
            </a:r>
          </a:p>
          <a:p>
            <a:r>
              <a:rPr lang="en-US" dirty="0" smtClean="0"/>
              <a:t>Writing style and grammar</a:t>
            </a:r>
          </a:p>
          <a:p>
            <a:r>
              <a:rPr lang="en-US" dirty="0" smtClean="0"/>
              <a:t>Signposts: Titles, Logos, Breadcrumbs, Card Stacks</a:t>
            </a:r>
          </a:p>
          <a:p>
            <a:r>
              <a:rPr lang="en-US" dirty="0" smtClean="0"/>
              <a:t>Navigation: Standard links, buttons, back/forward</a:t>
            </a:r>
          </a:p>
          <a:p>
            <a:r>
              <a:rPr lang="en-US" dirty="0" smtClean="0"/>
              <a:t>Spacing and Alignment: margins, line spacing, padding, text and label justification</a:t>
            </a:r>
          </a:p>
          <a:p>
            <a:r>
              <a:rPr lang="en-US" dirty="0" smtClean="0"/>
              <a:t>Overall Layout: placement of things in page, rows, columns, other?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Framework - Example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76400"/>
            <a:ext cx="7864297" cy="4648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Framework - Example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3999"/>
            <a:ext cx="6934200" cy="5264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2F2F31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</TotalTime>
  <Words>747</Words>
  <Application>Microsoft Office PowerPoint</Application>
  <PresentationFormat>On-screen Show (4:3)</PresentationFormat>
  <Paragraphs>96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Median</vt:lpstr>
      <vt:lpstr>Layout of Page Elements</vt:lpstr>
      <vt:lpstr>Patterns</vt:lpstr>
      <vt:lpstr>Patterns</vt:lpstr>
      <vt:lpstr>Visual Hierarchy Patterns</vt:lpstr>
      <vt:lpstr>Visual Framework</vt:lpstr>
      <vt:lpstr>Visual Framework</vt:lpstr>
      <vt:lpstr>Visual Framework - Considerations</vt:lpstr>
      <vt:lpstr>Visual Framework - Example</vt:lpstr>
      <vt:lpstr>Visual Framework - Example</vt:lpstr>
      <vt:lpstr>Center Stage</vt:lpstr>
      <vt:lpstr>Center Stage</vt:lpstr>
      <vt:lpstr>Center Stage - Example</vt:lpstr>
      <vt:lpstr>Center Stage - Example</vt:lpstr>
      <vt:lpstr>Visual Flow Patterns</vt:lpstr>
      <vt:lpstr>Right/Left Alignment</vt:lpstr>
      <vt:lpstr>Right/Left Alignment</vt:lpstr>
      <vt:lpstr>Diagonal Balance</vt:lpstr>
      <vt:lpstr>Diagonal Balance</vt:lpstr>
      <vt:lpstr>Diagonal Balance - Example</vt:lpstr>
      <vt:lpstr>Diagonal Balance - Example</vt:lpstr>
      <vt:lpstr>Grouping and alignment Patterns</vt:lpstr>
      <vt:lpstr>Titled Sections</vt:lpstr>
      <vt:lpstr>Titled Sections</vt:lpstr>
      <vt:lpstr>Titled Sections - Example</vt:lpstr>
      <vt:lpstr>Card Stack</vt:lpstr>
      <vt:lpstr>Card Stack</vt:lpstr>
      <vt:lpstr>Card Stack – Example</vt:lpstr>
      <vt:lpstr>Card Stack - Example</vt:lpstr>
      <vt:lpstr>Card Stack - Example</vt:lpstr>
      <vt:lpstr>Closable Panels</vt:lpstr>
      <vt:lpstr>Closable Panels</vt:lpstr>
      <vt:lpstr>Closable Panels - Example</vt:lpstr>
      <vt:lpstr>Movable Panels</vt:lpstr>
      <vt:lpstr>Moveable Panels</vt:lpstr>
      <vt:lpstr>Movable Panels - Example</vt:lpstr>
    </vt:vector>
  </TitlesOfParts>
  <Company>RightNow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of Page Elements</dc:title>
  <dc:creator>RNT_Employee</dc:creator>
  <cp:lastModifiedBy>RNT_Employee</cp:lastModifiedBy>
  <cp:revision>1</cp:revision>
  <dcterms:created xsi:type="dcterms:W3CDTF">2009-09-28T20:40:29Z</dcterms:created>
  <dcterms:modified xsi:type="dcterms:W3CDTF">2009-09-28T20:42:08Z</dcterms:modified>
</cp:coreProperties>
</file>