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s/slide22.xml" ContentType="application/vnd.openxmlformats-officedocument.presentationml.slide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theme/theme3.xml" ContentType="application/vnd.openxmlformats-officedocument.theme+xml"/>
  <Override PartName="/ppt/slideLayouts/slideLayout3.xml" ContentType="application/vnd.openxmlformats-officedocument.presentationml.slideLayout+xml"/>
  <Override PartName="/ppt/slides/slide21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23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Override PartName="/ppt/handoutMasters/handoutMaster1.xml" ContentType="application/vnd.openxmlformats-officedocument.presentationml.handoutMaster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Default Extension="png" ContentType="image/pn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s/slide8.xml" ContentType="application/vnd.openxmlformats-officedocument.presentationml.slide+xml"/>
  <Override PartName="/ppt/slides/slide15.xml" ContentType="application/vnd.openxmlformats-officedocument.presentationml.slide+xml"/>
  <Default Extension="bin" ContentType="application/vnd.openxmlformats-officedocument.presentationml.printerSettings"/>
  <Default Extension="rels" ContentType="application/vnd.openxmlformats-package.relationships+xml"/>
  <Override PartName="/ppt/slides/slide9.xml" ContentType="application/vnd.openxmlformats-officedocument.presentationml.slide+xml"/>
  <Override PartName="/ppt/slides/slide24.xml" ContentType="application/vnd.openxmlformats-officedocument.presentationml.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slides/slide19.xml" ContentType="application/vnd.openxmlformats-officedocument.presentationml.slide+xml"/>
  <Override PartName="/ppt/slides/slide1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824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7" r:id="rId3"/>
    <p:sldId id="258" r:id="rId4"/>
    <p:sldId id="259" r:id="rId5"/>
    <p:sldId id="263" r:id="rId6"/>
    <p:sldId id="264" r:id="rId7"/>
    <p:sldId id="265" r:id="rId8"/>
    <p:sldId id="260" r:id="rId9"/>
    <p:sldId id="261" r:id="rId10"/>
    <p:sldId id="271" r:id="rId11"/>
    <p:sldId id="267" r:id="rId12"/>
    <p:sldId id="268" r:id="rId13"/>
    <p:sldId id="272" r:id="rId14"/>
    <p:sldId id="269" r:id="rId15"/>
    <p:sldId id="270" r:id="rId16"/>
    <p:sldId id="273" r:id="rId17"/>
    <p:sldId id="274" r:id="rId18"/>
    <p:sldId id="262" r:id="rId19"/>
    <p:sldId id="279" r:id="rId20"/>
    <p:sldId id="275" r:id="rId21"/>
    <p:sldId id="276" r:id="rId22"/>
    <p:sldId id="277" r:id="rId23"/>
    <p:sldId id="278" r:id="rId24"/>
    <p:sldId id="280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 snapToObjects="1">
      <p:cViewPr varScale="1">
        <p:scale>
          <a:sx n="148" d="100"/>
          <a:sy n="148" d="100"/>
        </p:scale>
        <p:origin x="-115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1" Type="http://schemas.openxmlformats.org/officeDocument/2006/relationships/theme" Target="theme/theme1.xml"/><Relationship Id="rId7" Type="http://schemas.openxmlformats.org/officeDocument/2006/relationships/slide" Target="slides/slide6.xml"/><Relationship Id="rId1" Type="http://schemas.openxmlformats.org/officeDocument/2006/relationships/slideMaster" Target="slideMasters/slideMaster1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32" Type="http://schemas.openxmlformats.org/officeDocument/2006/relationships/tableStyles" Target="tableStyles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7" Type="http://schemas.openxmlformats.org/officeDocument/2006/relationships/handoutMaster" Target="handoutMasters/handoutMaster1.xml"/><Relationship Id="rId14" Type="http://schemas.openxmlformats.org/officeDocument/2006/relationships/slide" Target="slides/slide13.xml"/><Relationship Id="rId23" Type="http://schemas.openxmlformats.org/officeDocument/2006/relationships/slide" Target="slides/slide22.xml"/><Relationship Id="rId4" Type="http://schemas.openxmlformats.org/officeDocument/2006/relationships/slide" Target="slides/slide3.xml"/><Relationship Id="rId28" Type="http://schemas.openxmlformats.org/officeDocument/2006/relationships/printerSettings" Target="printerSettings/printerSettings1.bin"/><Relationship Id="rId26" Type="http://schemas.openxmlformats.org/officeDocument/2006/relationships/notesMaster" Target="notesMasters/notesMaster1.xml"/><Relationship Id="rId30" Type="http://schemas.openxmlformats.org/officeDocument/2006/relationships/viewProps" Target="viewProps.xml"/><Relationship Id="rId11" Type="http://schemas.openxmlformats.org/officeDocument/2006/relationships/slide" Target="slides/slide10.xml"/><Relationship Id="rId29" Type="http://schemas.openxmlformats.org/officeDocument/2006/relationships/presProps" Target="presProps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9" Type="http://schemas.openxmlformats.org/officeDocument/2006/relationships/slide" Target="slides/slide18.xml"/><Relationship Id="rId20" Type="http://schemas.openxmlformats.org/officeDocument/2006/relationships/slide" Target="slides/slide19.xml"/><Relationship Id="rId22" Type="http://schemas.openxmlformats.org/officeDocument/2006/relationships/slide" Target="slides/slide21.xml"/><Relationship Id="rId21" Type="http://schemas.openxmlformats.org/officeDocument/2006/relationships/slide" Target="slides/slide20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2FF3F0-6A09-2E4C-8105-4E3DEA13BC06}" type="datetimeFigureOut">
              <a:rPr lang="en-US" smtClean="0"/>
              <a:pPr/>
              <a:t>4/1/09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EFB10F-FE08-3E44-A91A-4EAF8DA2DDF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09122A-B211-D84E-8F4F-67B159D2F916}" type="datetimeFigureOut">
              <a:rPr lang="en-US" smtClean="0"/>
              <a:pPr/>
              <a:t>4/1/09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9AF133-16F1-F94B-BC97-6833DCD5181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4AB02A5-4FE5-49D9-9E24-09F23B90C450}" type="datetimeFigureOut">
              <a:rPr lang="en-US" smtClean="0"/>
              <a:pPr/>
              <a:t>4/1/09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95D65-F9E8-244E-BEC7-8BD10B129D0A}" type="datetimeFigureOut">
              <a:rPr lang="en-US" smtClean="0"/>
              <a:pPr/>
              <a:t>4/1/09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25497-B091-0449-A45A-B88466B608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95D65-F9E8-244E-BEC7-8BD10B129D0A}" type="datetimeFigureOut">
              <a:rPr lang="en-US" smtClean="0"/>
              <a:pPr/>
              <a:t>4/1/09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25497-B091-0449-A45A-B88466B608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95D65-F9E8-244E-BEC7-8BD10B129D0A}" type="datetimeFigureOut">
              <a:rPr lang="en-US" smtClean="0"/>
              <a:pPr/>
              <a:t>4/1/09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25497-B091-0449-A45A-B88466B608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pPr/>
              <a:t>4/1/09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95D65-F9E8-244E-BEC7-8BD10B129D0A}" type="datetimeFigureOut">
              <a:rPr lang="en-US" smtClean="0"/>
              <a:pPr/>
              <a:t>4/1/09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25497-B091-0449-A45A-B88466B608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1895D65-F9E8-244E-BEC7-8BD10B129D0A}" type="datetimeFigureOut">
              <a:rPr lang="en-US" smtClean="0"/>
              <a:pPr/>
              <a:t>4/1/09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4B25497-B091-0449-A45A-B88466B608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F1895D65-F9E8-244E-BEC7-8BD10B129D0A}" type="datetimeFigureOut">
              <a:rPr lang="en-US" smtClean="0"/>
              <a:pPr/>
              <a:t>4/1/09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A4B25497-B091-0449-A45A-B88466B608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95D65-F9E8-244E-BEC7-8BD10B129D0A}" type="datetimeFigureOut">
              <a:rPr lang="en-US" smtClean="0"/>
              <a:pPr/>
              <a:t>4/1/09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25497-B091-0449-A45A-B88466B608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95D65-F9E8-244E-BEC7-8BD10B129D0A}" type="datetimeFigureOut">
              <a:rPr lang="en-US" smtClean="0"/>
              <a:pPr/>
              <a:t>4/1/09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25497-B091-0449-A45A-B88466B608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95D65-F9E8-244E-BEC7-8BD10B129D0A}" type="datetimeFigureOut">
              <a:rPr lang="en-US" smtClean="0"/>
              <a:pPr/>
              <a:t>4/1/09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25497-B091-0449-A45A-B88466B608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F1895D65-F9E8-244E-BEC7-8BD10B129D0A}" type="datetimeFigureOut">
              <a:rPr lang="en-US" smtClean="0"/>
              <a:pPr/>
              <a:t>4/1/09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A4B25497-B091-0449-A45A-B88466B6081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  <p:sldLayoutId id="2147483827" r:id="rId3"/>
    <p:sldLayoutId id="2147483828" r:id="rId4"/>
    <p:sldLayoutId id="2147483829" r:id="rId5"/>
    <p:sldLayoutId id="2147483830" r:id="rId6"/>
    <p:sldLayoutId id="2147483831" r:id="rId7"/>
    <p:sldLayoutId id="2147483832" r:id="rId8"/>
    <p:sldLayoutId id="2147483833" r:id="rId9"/>
    <p:sldLayoutId id="2147483834" r:id="rId10"/>
    <p:sldLayoutId id="214748383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Relationship Id="rId5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3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4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Relationship Id="rId3" Type="http://schemas.openxmlformats.org/officeDocument/2006/relationships/image" Target="../media/image12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3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Delay-bounded Routing in Vehicular Ad-Hoc Networks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CS541</a:t>
            </a:r>
          </a:p>
          <a:p>
            <a:r>
              <a:rPr lang="en-US" dirty="0" smtClean="0"/>
              <a:t>April 1</a:t>
            </a:r>
            <a:r>
              <a:rPr lang="en-US" baseline="30000" dirty="0" smtClean="0"/>
              <a:t>st</a:t>
            </a:r>
            <a:r>
              <a:rPr lang="en-US" dirty="0" smtClean="0"/>
              <a:t> 2009 </a:t>
            </a:r>
          </a:p>
          <a:p>
            <a:r>
              <a:rPr lang="en-US" dirty="0" smtClean="0"/>
              <a:t>Michael Running Wolf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Forwarding strategies, Algorithm cont. 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Multi-hop forwarding</a:t>
            </a:r>
          </a:p>
          <a:p>
            <a:pPr lvl="1"/>
            <a:r>
              <a:rPr lang="en-US" dirty="0" smtClean="0"/>
              <a:t>Forward to vehicles closer to intersection</a:t>
            </a:r>
          </a:p>
          <a:p>
            <a:endParaRPr lang="en-US" dirty="0" smtClean="0"/>
          </a:p>
          <a:p>
            <a:r>
              <a:rPr lang="en-US" dirty="0" smtClean="0"/>
              <a:t>Data Mulling</a:t>
            </a:r>
          </a:p>
          <a:p>
            <a:pPr lvl="1"/>
            <a:r>
              <a:rPr lang="en-US" dirty="0" smtClean="0"/>
              <a:t>Cache message until next intersection</a:t>
            </a:r>
          </a:p>
          <a:p>
            <a:pPr lvl="1"/>
            <a:r>
              <a:rPr lang="en-US" dirty="0" smtClean="0"/>
              <a:t>Default method if no vehicle in range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066800"/>
          </a:xfrm>
        </p:spPr>
        <p:txBody>
          <a:bodyPr/>
          <a:lstStyle/>
          <a:p>
            <a:r>
              <a:rPr lang="en-US" dirty="0" smtClean="0"/>
              <a:t>Directed Edges 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sz="1600" dirty="0" smtClean="0"/>
              <a:t>For any two intersections  </a:t>
            </a:r>
            <a:r>
              <a:rPr lang="en-US" sz="1600" i="1" dirty="0" smtClean="0"/>
              <a:t>a</a:t>
            </a:r>
            <a:r>
              <a:rPr lang="en-US" sz="1600" dirty="0" smtClean="0"/>
              <a:t> and </a:t>
            </a:r>
            <a:r>
              <a:rPr lang="en-US" sz="1600" i="1" dirty="0" err="1" smtClean="0"/>
              <a:t>b</a:t>
            </a:r>
            <a:r>
              <a:rPr lang="en-US" sz="1600" dirty="0" smtClean="0"/>
              <a:t>, </a:t>
            </a:r>
          </a:p>
          <a:p>
            <a:pPr>
              <a:buNone/>
            </a:pPr>
            <a:r>
              <a:rPr lang="en-US" sz="1600" dirty="0" smtClean="0"/>
              <a:t>	(</a:t>
            </a:r>
            <a:r>
              <a:rPr lang="en-US" sz="1600" i="1" dirty="0" smtClean="0"/>
              <a:t>a, </a:t>
            </a:r>
            <a:r>
              <a:rPr lang="en-US" sz="1600" i="1" dirty="0" err="1" smtClean="0"/>
              <a:t>b</a:t>
            </a:r>
            <a:r>
              <a:rPr lang="en-US" sz="1600" dirty="0" smtClean="0"/>
              <a:t>) ∈ G </a:t>
            </a:r>
            <a:r>
              <a:rPr lang="en-US" sz="1600" dirty="0" err="1" smtClean="0"/>
              <a:t>iff</a:t>
            </a:r>
            <a:r>
              <a:rPr lang="en-US" sz="1600" dirty="0" smtClean="0"/>
              <a:t>  road connects </a:t>
            </a:r>
            <a:r>
              <a:rPr lang="en-US" sz="1600" i="1" dirty="0" smtClean="0"/>
              <a:t>a</a:t>
            </a:r>
            <a:r>
              <a:rPr lang="en-US" sz="1600" dirty="0" smtClean="0"/>
              <a:t> to </a:t>
            </a:r>
            <a:r>
              <a:rPr lang="en-US" sz="1600" i="1" dirty="0" err="1" smtClean="0"/>
              <a:t>b</a:t>
            </a:r>
            <a:r>
              <a:rPr lang="en-US" sz="1600" dirty="0" smtClean="0"/>
              <a:t> and </a:t>
            </a:r>
          </a:p>
          <a:p>
            <a:pPr>
              <a:buNone/>
            </a:pPr>
            <a:r>
              <a:rPr lang="en-US" sz="1600" dirty="0" smtClean="0"/>
              <a:t>	cars can travel from </a:t>
            </a:r>
            <a:r>
              <a:rPr lang="en-US" sz="1600" i="1" dirty="0" smtClean="0"/>
              <a:t>a</a:t>
            </a:r>
            <a:r>
              <a:rPr lang="en-US" sz="1600" dirty="0" smtClean="0"/>
              <a:t> to </a:t>
            </a:r>
            <a:r>
              <a:rPr lang="en-US" sz="1600" i="1" dirty="0" err="1" smtClean="0"/>
              <a:t>b</a:t>
            </a:r>
            <a:r>
              <a:rPr lang="en-US" sz="1600" dirty="0" smtClean="0"/>
              <a:t>.</a:t>
            </a:r>
          </a:p>
          <a:p>
            <a:r>
              <a:rPr lang="en-US" dirty="0" smtClean="0"/>
              <a:t>Based off real-world</a:t>
            </a:r>
            <a:br>
              <a:rPr lang="en-US" dirty="0" smtClean="0"/>
            </a:br>
            <a:r>
              <a:rPr lang="en-US" dirty="0" smtClean="0"/>
              <a:t>data from Zurich </a:t>
            </a:r>
            <a:br>
              <a:rPr lang="en-US" dirty="0" smtClean="0"/>
            </a:br>
            <a:r>
              <a:rPr lang="en-US" dirty="0" smtClean="0"/>
              <a:t>Switzerland</a:t>
            </a:r>
          </a:p>
          <a:p>
            <a:pPr lvl="1"/>
            <a:r>
              <a:rPr lang="en-US" dirty="0" smtClean="0"/>
              <a:t>Populated by actual </a:t>
            </a:r>
            <a:br>
              <a:rPr lang="en-US" dirty="0" smtClean="0"/>
            </a:br>
            <a:r>
              <a:rPr lang="en-US" dirty="0" smtClean="0"/>
              <a:t>car tracking data</a:t>
            </a:r>
          </a:p>
          <a:p>
            <a:r>
              <a:rPr lang="en-US" dirty="0" smtClean="0"/>
              <a:t>Directed graph</a:t>
            </a:r>
          </a:p>
          <a:p>
            <a:pPr lvl="1"/>
            <a:r>
              <a:rPr lang="en-US" dirty="0" smtClean="0"/>
              <a:t>Vertices are intersections</a:t>
            </a:r>
          </a:p>
          <a:p>
            <a:pPr lvl="1"/>
            <a:r>
              <a:rPr lang="en-US" dirty="0" smtClean="0"/>
              <a:t>Edges one way road connections between edges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67578" y="1981200"/>
            <a:ext cx="4641146" cy="3352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Delay-bounded Greedy Forwarding</a:t>
            </a:r>
            <a:br>
              <a:rPr lang="en-US" dirty="0" smtClean="0"/>
            </a:br>
            <a:r>
              <a:rPr lang="en-US" dirty="0" smtClean="0"/>
              <a:t>(D-Greedy)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Hopes shortest path to </a:t>
            </a:r>
            <a:br>
              <a:rPr lang="en-US" dirty="0" smtClean="0"/>
            </a:br>
            <a:r>
              <a:rPr lang="en-US" dirty="0" smtClean="0"/>
              <a:t>nearest AP taken</a:t>
            </a:r>
          </a:p>
          <a:p>
            <a:r>
              <a:rPr lang="en-US" dirty="0" smtClean="0"/>
              <a:t>Beacons update neighbor list</a:t>
            </a:r>
          </a:p>
          <a:p>
            <a:pPr lvl="1"/>
            <a:r>
              <a:rPr lang="en-US" dirty="0" smtClean="0"/>
              <a:t>id</a:t>
            </a:r>
          </a:p>
          <a:p>
            <a:pPr lvl="1"/>
            <a:r>
              <a:rPr lang="en-US" dirty="0" err="1" smtClean="0"/>
              <a:t>distToAP</a:t>
            </a:r>
            <a:r>
              <a:rPr lang="en-US" dirty="0" smtClean="0"/>
              <a:t> – Shortest distance to AP </a:t>
            </a:r>
          </a:p>
          <a:p>
            <a:pPr lvl="2"/>
            <a:r>
              <a:rPr lang="en-US" dirty="0" err="1" smtClean="0"/>
              <a:t>dijkstra</a:t>
            </a:r>
            <a:endParaRPr lang="en-US" dirty="0" smtClean="0"/>
          </a:p>
          <a:p>
            <a:r>
              <a:rPr lang="en-US" dirty="0" smtClean="0"/>
              <a:t>Segments assigned time budget</a:t>
            </a:r>
          </a:p>
          <a:p>
            <a:pPr lvl="1"/>
            <a:r>
              <a:rPr lang="en-US" dirty="0" smtClean="0"/>
              <a:t>Each edge allocated delay budget proportional to length.</a:t>
            </a:r>
          </a:p>
          <a:p>
            <a:r>
              <a:rPr lang="en-US" dirty="0" smtClean="0"/>
              <a:t>While a segment is within its budget, Data Mulling is used.</a:t>
            </a:r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61000" y="2249424"/>
            <a:ext cx="3225800" cy="1346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D-Greedy Details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1800" dirty="0" err="1" smtClean="0"/>
              <a:t>distToInt</a:t>
            </a:r>
            <a:r>
              <a:rPr lang="en-US" sz="1800" dirty="0" smtClean="0"/>
              <a:t> – distance to  intersection</a:t>
            </a:r>
          </a:p>
          <a:p>
            <a:r>
              <a:rPr lang="en-US" sz="1800" dirty="0" err="1" smtClean="0"/>
              <a:t>u</a:t>
            </a:r>
            <a:r>
              <a:rPr lang="en-US" sz="1800" dirty="0" smtClean="0"/>
              <a:t> – average speed of node </a:t>
            </a:r>
            <a:br>
              <a:rPr lang="en-US" sz="1800" dirty="0" smtClean="0"/>
            </a:br>
            <a:r>
              <a:rPr lang="en-US" sz="1800" dirty="0" smtClean="0"/>
              <a:t>during </a:t>
            </a:r>
            <a:r>
              <a:rPr lang="en-US" sz="1800" dirty="0" err="1" smtClean="0"/>
              <a:t>k</a:t>
            </a:r>
            <a:r>
              <a:rPr lang="en-US" sz="1800" dirty="0" smtClean="0"/>
              <a:t>-second period</a:t>
            </a:r>
          </a:p>
          <a:p>
            <a:r>
              <a:rPr lang="en-US" sz="1800" dirty="0" smtClean="0"/>
              <a:t>Del – available time budget for segment</a:t>
            </a:r>
          </a:p>
          <a:p>
            <a:endParaRPr lang="en-US" sz="1800" dirty="0" smtClean="0"/>
          </a:p>
          <a:p>
            <a:r>
              <a:rPr lang="en-US" sz="1800" dirty="0" err="1" smtClean="0"/>
              <a:t>Del</a:t>
            </a:r>
            <a:r>
              <a:rPr lang="en-US" sz="1800" baseline="-25000" dirty="0" err="1" smtClean="0"/>
              <a:t>DM</a:t>
            </a:r>
            <a:r>
              <a:rPr lang="en-US" sz="1800" dirty="0" smtClean="0"/>
              <a:t> Expected delay if Data Mulling used</a:t>
            </a:r>
          </a:p>
          <a:p>
            <a:endParaRPr lang="en-US" sz="1800" baseline="-25000" dirty="0" smtClean="0"/>
          </a:p>
          <a:p>
            <a:endParaRPr lang="en-US" sz="1800" baseline="-25000" dirty="0" smtClean="0"/>
          </a:p>
          <a:p>
            <a:r>
              <a:rPr lang="en-US" sz="1800" dirty="0" smtClean="0"/>
              <a:t>If                      use Data Mulling, otherwise start forwarding</a:t>
            </a:r>
          </a:p>
          <a:p>
            <a:pPr lvl="1"/>
            <a:r>
              <a:rPr lang="en-US" sz="1600" dirty="0" smtClean="0"/>
              <a:t>If node is moving away from AP , use </a:t>
            </a:r>
            <a:r>
              <a:rPr lang="en-US" sz="1600" dirty="0" err="1" smtClean="0"/>
              <a:t>Muli</a:t>
            </a:r>
            <a:r>
              <a:rPr lang="en-US" sz="1600" dirty="0" smtClean="0"/>
              <a:t>-Hop Forward</a:t>
            </a:r>
          </a:p>
          <a:p>
            <a:pPr lvl="1"/>
            <a:r>
              <a:rPr lang="en-US" sz="1600" dirty="0" smtClean="0"/>
              <a:t>Cache, ‘Data Mull’, if no suitable neighbors</a:t>
            </a:r>
          </a:p>
          <a:p>
            <a:r>
              <a:rPr lang="en-US" sz="1800" dirty="0" smtClean="0"/>
              <a:t>Node periodically re-calculates heuristic.</a:t>
            </a:r>
          </a:p>
          <a:p>
            <a:r>
              <a:rPr lang="en-US" sz="1800" dirty="0" smtClean="0"/>
              <a:t>Initially Data Mulling is favored in slow cars by intentionally </a:t>
            </a:r>
            <a:br>
              <a:rPr lang="en-US" sz="1800" dirty="0" smtClean="0"/>
            </a:br>
            <a:r>
              <a:rPr lang="en-US" sz="1800" dirty="0" smtClean="0"/>
              <a:t>overestimating TTL</a:t>
            </a:r>
            <a:endParaRPr lang="en-US" sz="1400" dirty="0" smtClean="0"/>
          </a:p>
          <a:p>
            <a:pPr lvl="1"/>
            <a:r>
              <a:rPr lang="en-US" sz="1600" dirty="0" smtClean="0"/>
              <a:t>Hope that shortest path taken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72100" y="1828800"/>
            <a:ext cx="3314700" cy="22733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3429000"/>
            <a:ext cx="1714500" cy="2667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rcRect t="24572"/>
          <a:stretch>
            <a:fillRect/>
          </a:stretch>
        </p:blipFill>
        <p:spPr>
          <a:xfrm>
            <a:off x="2044699" y="3886200"/>
            <a:ext cx="1727201" cy="38517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57300" y="4343400"/>
            <a:ext cx="1028700" cy="2667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Delay-bounded Min-Cost Forwarding</a:t>
            </a:r>
            <a:br>
              <a:rPr lang="en-US" dirty="0" smtClean="0"/>
            </a:br>
            <a:r>
              <a:rPr lang="en-US" dirty="0" smtClean="0"/>
              <a:t>(D-</a:t>
            </a:r>
            <a:r>
              <a:rPr lang="en-US" dirty="0" err="1" smtClean="0"/>
              <a:t>MinCost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Requires knowledge of global traffic conditions.</a:t>
            </a:r>
          </a:p>
          <a:p>
            <a:r>
              <a:rPr lang="en-US" dirty="0" smtClean="0"/>
              <a:t>Two cost metrics weigh edges</a:t>
            </a:r>
          </a:p>
          <a:p>
            <a:pPr lvl="1"/>
            <a:r>
              <a:rPr lang="en-US" dirty="0" smtClean="0"/>
              <a:t>C – cost, representing number of hops along edge</a:t>
            </a:r>
          </a:p>
          <a:p>
            <a:pPr lvl="1"/>
            <a:r>
              <a:rPr lang="en-US" dirty="0" smtClean="0"/>
              <a:t>Del – delay, time required to move message along edge</a:t>
            </a:r>
          </a:p>
          <a:p>
            <a:r>
              <a:rPr lang="en-US" dirty="0" smtClean="0"/>
              <a:t>For each segment, only one strategy used along entire edge length</a:t>
            </a:r>
          </a:p>
          <a:p>
            <a:pPr lvl="1"/>
            <a:r>
              <a:rPr lang="en-US" dirty="0" smtClean="0"/>
              <a:t>Metrics affected by which strategy used for segment </a:t>
            </a:r>
          </a:p>
          <a:p>
            <a:r>
              <a:rPr lang="en-US" dirty="0" smtClean="0"/>
              <a:t>Graph G(V,E) modified into G’(V,E’)</a:t>
            </a:r>
          </a:p>
          <a:p>
            <a:r>
              <a:rPr lang="en-US" dirty="0" smtClean="0"/>
              <a:t>Predetermined path calculated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D-</a:t>
            </a:r>
            <a:r>
              <a:rPr lang="en-US" dirty="0" err="1" smtClean="0"/>
              <a:t>MinCost</a:t>
            </a:r>
            <a:r>
              <a:rPr lang="en-US" dirty="0" smtClean="0"/>
              <a:t>, Graph G’(V,E’)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 smtClean="0"/>
              <a:t>|E’| = 2|E|</a:t>
            </a:r>
          </a:p>
          <a:p>
            <a:endParaRPr lang="en-US" sz="2400" dirty="0" smtClean="0"/>
          </a:p>
          <a:p>
            <a:r>
              <a:rPr lang="en-US" sz="2400" dirty="0" smtClean="0"/>
              <a:t>For each directed edge </a:t>
            </a:r>
            <a:r>
              <a:rPr lang="en-US" sz="2400" dirty="0" err="1" smtClean="0"/>
              <a:t>e</a:t>
            </a:r>
            <a:r>
              <a:rPr lang="en-US" sz="2400" dirty="0" smtClean="0"/>
              <a:t> ∈ G that connects two vertices, create a new sibling edge </a:t>
            </a:r>
            <a:r>
              <a:rPr lang="en-US" sz="2400" dirty="0" err="1" smtClean="0"/>
              <a:t>e</a:t>
            </a:r>
            <a:r>
              <a:rPr lang="en-US" sz="2400" dirty="0" smtClean="0"/>
              <a:t>′ ∈ G connecting same vertices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e</a:t>
            </a:r>
            <a:r>
              <a:rPr lang="en-US" sz="2400" dirty="0" smtClean="0"/>
              <a:t>: assigned cost for Data </a:t>
            </a:r>
            <a:br>
              <a:rPr lang="en-US" sz="2400" dirty="0" smtClean="0"/>
            </a:br>
            <a:r>
              <a:rPr lang="en-US" sz="2400" dirty="0" smtClean="0"/>
              <a:t>Mulling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e</a:t>
            </a:r>
            <a:r>
              <a:rPr lang="en-US" sz="2400" dirty="0" smtClean="0"/>
              <a:t>’: Multi-hop forwarding </a:t>
            </a:r>
            <a:br>
              <a:rPr lang="en-US" sz="2400" dirty="0" smtClean="0"/>
            </a:br>
            <a:r>
              <a:rPr lang="en-US" sz="2400" dirty="0" smtClean="0"/>
              <a:t>cost 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4400" y="4114800"/>
            <a:ext cx="3810000" cy="1940442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D-</a:t>
            </a:r>
            <a:r>
              <a:rPr lang="en-US" dirty="0" err="1" smtClean="0"/>
              <a:t>MinCost</a:t>
            </a:r>
            <a:r>
              <a:rPr lang="en-US" dirty="0" smtClean="0"/>
              <a:t> Graph weighing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400" i="1" dirty="0" err="1" smtClean="0">
                <a:cs typeface="Brush Script Std"/>
              </a:rPr>
              <a:t>l</a:t>
            </a:r>
            <a:r>
              <a:rPr lang="en-US" sz="2400" dirty="0" smtClean="0">
                <a:latin typeface="Brush Script Std"/>
                <a:cs typeface="Brush Script Std"/>
              </a:rPr>
              <a:t> </a:t>
            </a:r>
            <a:r>
              <a:rPr lang="en-US" sz="2400" dirty="0" smtClean="0">
                <a:cs typeface="Brush Script Std"/>
              </a:rPr>
              <a:t>– segment length</a:t>
            </a:r>
          </a:p>
          <a:p>
            <a:pPr>
              <a:buNone/>
            </a:pPr>
            <a:r>
              <a:rPr lang="en-US" sz="2400" dirty="0" smtClean="0">
                <a:cs typeface="Brush Script Std"/>
              </a:rPr>
              <a:t>   - average node speed along edge</a:t>
            </a:r>
          </a:p>
          <a:p>
            <a:pPr>
              <a:buNone/>
            </a:pPr>
            <a:r>
              <a:rPr lang="en-US" sz="2400" dirty="0" smtClean="0">
                <a:cs typeface="Brush Script Std"/>
              </a:rPr>
              <a:t>R - wireless range</a:t>
            </a:r>
          </a:p>
          <a:p>
            <a:pPr>
              <a:buNone/>
            </a:pPr>
            <a:r>
              <a:rPr lang="en-US" sz="2400" dirty="0" err="1" smtClean="0">
                <a:cs typeface="Brush Script Std"/>
              </a:rPr>
              <a:t>q</a:t>
            </a:r>
            <a:r>
              <a:rPr lang="en-US" sz="2400" dirty="0" smtClean="0">
                <a:cs typeface="Brush Script Std"/>
              </a:rPr>
              <a:t> – time to check neighbor list and find next best hop</a:t>
            </a:r>
          </a:p>
          <a:p>
            <a:endParaRPr lang="en-US" sz="2400" dirty="0" smtClean="0"/>
          </a:p>
          <a:p>
            <a:r>
              <a:rPr lang="en-US" sz="2400" dirty="0" smtClean="0"/>
              <a:t>Edges, </a:t>
            </a:r>
            <a:r>
              <a:rPr lang="en-US" sz="2400" dirty="0" err="1" smtClean="0"/>
              <a:t>e</a:t>
            </a:r>
            <a:r>
              <a:rPr lang="en-US" sz="2400" dirty="0" smtClean="0"/>
              <a:t>, assigned Data Mulling strategy </a:t>
            </a:r>
            <a:br>
              <a:rPr lang="en-US" sz="2400" dirty="0" smtClean="0"/>
            </a:br>
            <a:r>
              <a:rPr lang="en-US" sz="2400" dirty="0" smtClean="0"/>
              <a:t>assigned costs:</a:t>
            </a:r>
          </a:p>
          <a:p>
            <a:endParaRPr lang="en-US" sz="2400" dirty="0" smtClean="0"/>
          </a:p>
          <a:p>
            <a:r>
              <a:rPr lang="en-US" sz="2400" dirty="0" smtClean="0"/>
              <a:t>Edges, </a:t>
            </a:r>
            <a:r>
              <a:rPr lang="en-US" sz="2400" dirty="0" err="1" smtClean="0"/>
              <a:t>e</a:t>
            </a:r>
            <a:r>
              <a:rPr lang="en-US" sz="2400" dirty="0" smtClean="0"/>
              <a:t>’, assigned:</a:t>
            </a:r>
          </a:p>
          <a:p>
            <a:pPr lvl="1"/>
            <a:r>
              <a:rPr lang="en-US" sz="2200" dirty="0" smtClean="0"/>
              <a:t>Multi-hop available option if </a:t>
            </a:r>
            <a:r>
              <a:rPr lang="en-US" sz="2200" i="1" dirty="0" err="1" smtClean="0"/>
              <a:t>l</a:t>
            </a:r>
            <a:r>
              <a:rPr lang="en-US" sz="2200" dirty="0" smtClean="0"/>
              <a:t> &gt; R and </a:t>
            </a:r>
            <a:br>
              <a:rPr lang="en-US" sz="2200" dirty="0" smtClean="0"/>
            </a:br>
            <a:r>
              <a:rPr lang="en-US" sz="2200" dirty="0" smtClean="0"/>
              <a:t>vehicle density &gt; </a:t>
            </a:r>
            <a:r>
              <a:rPr lang="en-US" sz="2200" i="1" dirty="0" err="1" smtClean="0"/>
              <a:t>l</a:t>
            </a:r>
            <a:r>
              <a:rPr lang="en-US" sz="2200" i="1" dirty="0" smtClean="0"/>
              <a:t> </a:t>
            </a:r>
            <a:r>
              <a:rPr lang="en-US" sz="2200" dirty="0" smtClean="0"/>
              <a:t>/ R</a:t>
            </a:r>
            <a:endParaRPr lang="en-US" sz="2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0" y="4419600"/>
            <a:ext cx="1981200" cy="45599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33400" y="2551172"/>
            <a:ext cx="342027" cy="4206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strike="sngStrike" baseline="-21000" dirty="0" err="1" smtClean="0"/>
              <a:t>u</a:t>
            </a:r>
            <a:endParaRPr lang="en-US" sz="3200" strike="sngStrike" baseline="-21000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81400" y="5270500"/>
            <a:ext cx="2120900" cy="2159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D-</a:t>
            </a:r>
            <a:r>
              <a:rPr lang="en-US" dirty="0" err="1" smtClean="0"/>
              <a:t>MinCost</a:t>
            </a:r>
            <a:r>
              <a:rPr lang="en-US" dirty="0" smtClean="0"/>
              <a:t> Path Selection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Delay-constrained least-cost routing problem is NP-Complete</a:t>
            </a:r>
          </a:p>
          <a:p>
            <a:pPr lvl="1"/>
            <a:r>
              <a:rPr lang="en-US" dirty="0" smtClean="0"/>
              <a:t>Delay Scaling Algorithm heuristic used</a:t>
            </a:r>
          </a:p>
          <a:p>
            <a:r>
              <a:rPr lang="en-US" dirty="0" smtClean="0"/>
              <a:t>Calculate path</a:t>
            </a:r>
          </a:p>
          <a:p>
            <a:pPr lvl="1"/>
            <a:r>
              <a:rPr lang="en-US" dirty="0" smtClean="0"/>
              <a:t>Least costly AP</a:t>
            </a:r>
          </a:p>
          <a:p>
            <a:pPr lvl="1"/>
            <a:r>
              <a:rPr lang="en-US" dirty="0" smtClean="0"/>
              <a:t>Cost of and path calculated by heuristic to AP</a:t>
            </a:r>
          </a:p>
          <a:p>
            <a:pPr lvl="1"/>
            <a:r>
              <a:rPr lang="en-US" dirty="0" smtClean="0"/>
              <a:t>Strategy to use for each edge in path</a:t>
            </a:r>
          </a:p>
          <a:p>
            <a:r>
              <a:rPr lang="en-US" dirty="0" smtClean="0"/>
              <a:t>If a path infeasible, new path calculated by current message carrier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Simulated in 20km × 10 km region of Zurich</a:t>
            </a:r>
          </a:p>
          <a:p>
            <a:r>
              <a:rPr lang="en-US" dirty="0" smtClean="0"/>
              <a:t>Parameters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r>
              <a:rPr lang="en-US" dirty="0" smtClean="0"/>
              <a:t>TTL : 5 - 30minutes!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3000" y="2743200"/>
            <a:ext cx="4025900" cy="28956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8000" y="522224"/>
            <a:ext cx="3098800" cy="17272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" y="3124200"/>
            <a:ext cx="3886200" cy="222630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Algorithms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MinCost</a:t>
            </a:r>
            <a:r>
              <a:rPr lang="en-US" dirty="0" smtClean="0"/>
              <a:t> – </a:t>
            </a:r>
            <a:r>
              <a:rPr lang="en-US" dirty="0" smtClean="0"/>
              <a:t>VADD (Vehicle Assisted Data Delivery) </a:t>
            </a:r>
            <a:r>
              <a:rPr lang="en-US" dirty="0" smtClean="0"/>
              <a:t>based path determined by delay </a:t>
            </a:r>
            <a:endParaRPr lang="en-US" dirty="0" smtClean="0"/>
          </a:p>
          <a:p>
            <a:endParaRPr lang="en-US" smtClean="0"/>
          </a:p>
          <a:p>
            <a:r>
              <a:rPr lang="en-US" smtClean="0"/>
              <a:t>Epidemic </a:t>
            </a:r>
            <a:r>
              <a:rPr lang="en-US" dirty="0" smtClean="0"/>
              <a:t>– Message multi-cast throughout network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Reference</a:t>
            </a:r>
          </a:p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Assumptions</a:t>
            </a:r>
          </a:p>
          <a:p>
            <a:r>
              <a:rPr lang="en-US" dirty="0" smtClean="0"/>
              <a:t>Problem Definition</a:t>
            </a:r>
          </a:p>
          <a:p>
            <a:r>
              <a:rPr lang="en-US" dirty="0" smtClean="0"/>
              <a:t>Assumptions</a:t>
            </a:r>
          </a:p>
          <a:p>
            <a:r>
              <a:rPr lang="en-US" dirty="0" smtClean="0"/>
              <a:t>Proposed Algorithms</a:t>
            </a:r>
          </a:p>
          <a:p>
            <a:r>
              <a:rPr lang="en-US" dirty="0" smtClean="0"/>
              <a:t>Evaluation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Message Success,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2"/>
            <a:r>
              <a:rPr lang="en-US" dirty="0" smtClean="0"/>
              <a:t>TTL 1,200 = 20 Minutes</a:t>
            </a:r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209800"/>
            <a:ext cx="8461612" cy="3429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Network use/bytes sent, Results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438400"/>
            <a:ext cx="8610600" cy="34680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Delay, Results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1200" y="2209800"/>
            <a:ext cx="4267200" cy="3569252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71800" y="1981200"/>
            <a:ext cx="2971800" cy="231392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" y="4021836"/>
            <a:ext cx="6426200" cy="25527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D-</a:t>
            </a:r>
            <a:r>
              <a:rPr lang="en-US" dirty="0" err="1" smtClean="0"/>
              <a:t>MinCost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Computationally expensive route calculation</a:t>
            </a:r>
          </a:p>
          <a:p>
            <a:pPr lvl="1"/>
            <a:r>
              <a:rPr lang="en-US" dirty="0" smtClean="0"/>
              <a:t>Must distribute global network state to all nodes</a:t>
            </a:r>
          </a:p>
          <a:p>
            <a:pPr lvl="1"/>
            <a:r>
              <a:rPr lang="en-US" dirty="0" smtClean="0"/>
              <a:t>High latency</a:t>
            </a:r>
          </a:p>
          <a:p>
            <a:pPr lvl="1"/>
            <a:r>
              <a:rPr lang="en-US" dirty="0" smtClean="0"/>
              <a:t>What if messenger node parks car in middle of edge?</a:t>
            </a:r>
          </a:p>
          <a:p>
            <a:r>
              <a:rPr lang="en-US" dirty="0" smtClean="0"/>
              <a:t>D-Greedy </a:t>
            </a:r>
          </a:p>
          <a:p>
            <a:pPr lvl="1"/>
            <a:r>
              <a:rPr lang="en-US" dirty="0" smtClean="0"/>
              <a:t>On par excluding transmission requirements</a:t>
            </a:r>
          </a:p>
          <a:p>
            <a:pPr lvl="1"/>
            <a:r>
              <a:rPr lang="en-US" dirty="0" smtClean="0"/>
              <a:t>Better latency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/>
              <a:t>Skordylis</a:t>
            </a:r>
            <a:r>
              <a:rPr lang="en-US" dirty="0" smtClean="0"/>
              <a:t>, A., &amp; </a:t>
            </a:r>
            <a:r>
              <a:rPr lang="en-US" dirty="0" err="1" smtClean="0"/>
              <a:t>Trigoni</a:t>
            </a:r>
            <a:r>
              <a:rPr lang="en-US" dirty="0" smtClean="0"/>
              <a:t>, N. (2008). Delay-Bounded routing in vehicular ad-hoc networks. In </a:t>
            </a:r>
            <a:r>
              <a:rPr lang="en-US" i="1" dirty="0" smtClean="0"/>
              <a:t>Proceedings of the 9th ACM international symposium on mobile ad hoc networking and computing.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VANET Applications</a:t>
            </a:r>
          </a:p>
          <a:p>
            <a:pPr lvl="1"/>
            <a:r>
              <a:rPr lang="en-US" dirty="0" smtClean="0"/>
              <a:t>Collision avoidance</a:t>
            </a:r>
          </a:p>
          <a:p>
            <a:pPr lvl="1"/>
            <a:r>
              <a:rPr lang="en-US" dirty="0" smtClean="0"/>
              <a:t>Traffic Congestion</a:t>
            </a:r>
          </a:p>
          <a:p>
            <a:pPr lvl="1"/>
            <a:r>
              <a:rPr lang="en-US" dirty="0" smtClean="0"/>
              <a:t>Parking Availability</a:t>
            </a:r>
          </a:p>
          <a:p>
            <a:pPr lvl="1"/>
            <a:r>
              <a:rPr lang="en-US" dirty="0" smtClean="0"/>
              <a:t>Virtual traffic signs</a:t>
            </a:r>
          </a:p>
          <a:p>
            <a:pPr lvl="1"/>
            <a:r>
              <a:rPr lang="en-US" dirty="0" smtClean="0"/>
              <a:t>Safety alerts</a:t>
            </a:r>
          </a:p>
          <a:p>
            <a:r>
              <a:rPr lang="en-US" dirty="0" smtClean="0"/>
              <a:t>Application Traffic Categories</a:t>
            </a:r>
          </a:p>
          <a:p>
            <a:pPr marL="925830" lvl="1" indent="-514350">
              <a:buFont typeface="+mj-lt"/>
              <a:buAutoNum type="arabicPeriod"/>
            </a:pPr>
            <a:r>
              <a:rPr lang="en-US" dirty="0" smtClean="0"/>
              <a:t>Multicasting in a nearby geographic region</a:t>
            </a:r>
          </a:p>
          <a:p>
            <a:pPr marL="1191006" lvl="2" indent="-514350"/>
            <a:r>
              <a:rPr lang="en-US" dirty="0" smtClean="0"/>
              <a:t>Emergency</a:t>
            </a:r>
          </a:p>
          <a:p>
            <a:pPr marL="925830" lvl="1" indent="-514350">
              <a:buFont typeface="+mj-lt"/>
              <a:buAutoNum type="arabicPeriod"/>
            </a:pPr>
            <a:r>
              <a:rPr lang="en-US" dirty="0" smtClean="0"/>
              <a:t>Multi-hop Point to point/area communication</a:t>
            </a:r>
          </a:p>
          <a:p>
            <a:pPr marL="1191006" lvl="2" indent="-514350"/>
            <a:r>
              <a:rPr lang="en-US" dirty="0" smtClean="0"/>
              <a:t>Targeted advertisement</a:t>
            </a:r>
          </a:p>
          <a:p>
            <a:pPr marL="1191006" lvl="2" indent="-514350"/>
            <a:endParaRPr lang="en-US" dirty="0" smtClean="0"/>
          </a:p>
          <a:p>
            <a:pPr marL="1191006" lvl="2" indent="-514350"/>
            <a:endParaRPr lang="en-US" dirty="0" smtClean="0"/>
          </a:p>
          <a:p>
            <a:pPr marL="925830" lvl="1" indent="-514350">
              <a:buFont typeface="+mj-lt"/>
              <a:buAutoNum type="arabicPeriod"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Ambient Traffic Sensor Application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Second category of applications</a:t>
            </a:r>
          </a:p>
          <a:p>
            <a:r>
              <a:rPr lang="en-US" dirty="0" smtClean="0"/>
              <a:t>Vehicles have sensors</a:t>
            </a:r>
          </a:p>
          <a:p>
            <a:pPr lvl="1"/>
            <a:r>
              <a:rPr lang="en-US" dirty="0" smtClean="0"/>
              <a:t>Accidents</a:t>
            </a:r>
          </a:p>
          <a:p>
            <a:pPr lvl="1"/>
            <a:r>
              <a:rPr lang="en-US" dirty="0" smtClean="0"/>
              <a:t>Road faults</a:t>
            </a:r>
          </a:p>
          <a:p>
            <a:pPr lvl="1"/>
            <a:r>
              <a:rPr lang="en-US" dirty="0" smtClean="0"/>
              <a:t>Traffic congestion</a:t>
            </a:r>
          </a:p>
          <a:p>
            <a:pPr lvl="1"/>
            <a:r>
              <a:rPr lang="en-US" dirty="0" smtClean="0"/>
              <a:t>“Interesting events”</a:t>
            </a:r>
          </a:p>
          <a:p>
            <a:r>
              <a:rPr lang="en-US" dirty="0" smtClean="0"/>
              <a:t>Messages, interesting events, forwarded to </a:t>
            </a:r>
            <a:r>
              <a:rPr lang="en-US" dirty="0" err="1" smtClean="0"/>
              <a:t>Aps</a:t>
            </a:r>
            <a:endParaRPr lang="en-US" dirty="0" smtClean="0"/>
          </a:p>
          <a:p>
            <a:pPr lvl="1"/>
            <a:r>
              <a:rPr lang="en-US" dirty="0" smtClean="0"/>
              <a:t>Messages prioritized according to urgency of event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Expected Congestion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Spectrum</a:t>
            </a:r>
          </a:p>
          <a:p>
            <a:pPr lvl="1"/>
            <a:r>
              <a:rPr lang="en-US" dirty="0" smtClean="0"/>
              <a:t>802.11 proliferation</a:t>
            </a:r>
          </a:p>
          <a:p>
            <a:endParaRPr lang="en-US" dirty="0" smtClean="0"/>
          </a:p>
          <a:p>
            <a:r>
              <a:rPr lang="en-US" dirty="0" smtClean="0"/>
              <a:t>Expect high network utilization</a:t>
            </a:r>
          </a:p>
          <a:p>
            <a:pPr lvl="1"/>
            <a:r>
              <a:rPr lang="en-US" dirty="0" smtClean="0"/>
              <a:t>Multi-Media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Assumptions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Very limited AP placement at intersections</a:t>
            </a:r>
          </a:p>
          <a:p>
            <a:r>
              <a:rPr lang="en-US" dirty="0" smtClean="0"/>
              <a:t>Node/User</a:t>
            </a:r>
          </a:p>
          <a:p>
            <a:pPr lvl="1"/>
            <a:r>
              <a:rPr lang="en-US" dirty="0" smtClean="0"/>
              <a:t>802.11b</a:t>
            </a:r>
          </a:p>
          <a:p>
            <a:pPr lvl="1"/>
            <a:r>
              <a:rPr lang="en-US" dirty="0" smtClean="0"/>
              <a:t>Transmission range of 250m</a:t>
            </a:r>
          </a:p>
          <a:p>
            <a:pPr lvl="1"/>
            <a:r>
              <a:rPr lang="en-US" dirty="0" smtClean="0"/>
              <a:t>Knows and broadcasts GPS</a:t>
            </a:r>
          </a:p>
          <a:p>
            <a:pPr lvl="1"/>
            <a:r>
              <a:rPr lang="en-US" dirty="0" smtClean="0"/>
              <a:t>Has map of region</a:t>
            </a:r>
          </a:p>
          <a:p>
            <a:pPr lvl="2"/>
            <a:r>
              <a:rPr lang="en-US" dirty="0" smtClean="0"/>
              <a:t>Directed graph, G(V,E)</a:t>
            </a:r>
          </a:p>
          <a:p>
            <a:r>
              <a:rPr lang="en-US" dirty="0" smtClean="0"/>
              <a:t>Updated statistics on area roads available</a:t>
            </a:r>
          </a:p>
          <a:p>
            <a:pPr lvl="1"/>
            <a:r>
              <a:rPr lang="en-US" dirty="0" smtClean="0"/>
              <a:t>Rough average node density and speed</a:t>
            </a:r>
          </a:p>
          <a:p>
            <a:pPr lvl="1"/>
            <a:r>
              <a:rPr lang="en-US" dirty="0" smtClean="0"/>
              <a:t>Dissemination and gathering not covered</a:t>
            </a:r>
          </a:p>
          <a:p>
            <a:r>
              <a:rPr lang="en-US" dirty="0" smtClean="0"/>
              <a:t>No cache size restrictions</a:t>
            </a:r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In a densely populated area, with high congestion and node movement, propose algorithms that are:</a:t>
            </a:r>
          </a:p>
          <a:p>
            <a:pPr lvl="1"/>
            <a:r>
              <a:rPr lang="en-US" dirty="0" smtClean="0"/>
              <a:t>Minimize network utilization, transmitted bits </a:t>
            </a:r>
          </a:p>
          <a:p>
            <a:pPr lvl="1"/>
            <a:r>
              <a:rPr lang="en-US" dirty="0" smtClean="0"/>
              <a:t>Meet delivery time constraint, TTL</a:t>
            </a:r>
          </a:p>
          <a:p>
            <a:pPr lvl="1"/>
            <a:r>
              <a:rPr lang="en-US" dirty="0" smtClean="0"/>
              <a:t>Delay tolerant</a:t>
            </a:r>
          </a:p>
          <a:p>
            <a:pPr lvl="1"/>
            <a:r>
              <a:rPr lang="en-US" dirty="0" smtClean="0"/>
              <a:t>Utilize traffic statistics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Algorithms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Delay bounded</a:t>
            </a:r>
          </a:p>
          <a:p>
            <a:pPr lvl="1"/>
            <a:r>
              <a:rPr lang="en-US" dirty="0" smtClean="0"/>
              <a:t>successfully transmit before delay threshold, TTL </a:t>
            </a:r>
          </a:p>
          <a:p>
            <a:r>
              <a:rPr lang="en-US" dirty="0" smtClean="0"/>
              <a:t>Delay Tolerant</a:t>
            </a:r>
          </a:p>
          <a:p>
            <a:pPr lvl="1"/>
            <a:r>
              <a:rPr lang="en-US" dirty="0" smtClean="0"/>
              <a:t>‘Carry-and-forward’</a:t>
            </a:r>
          </a:p>
          <a:p>
            <a:r>
              <a:rPr lang="en-US" dirty="0" err="1" smtClean="0"/>
              <a:t>Unicast</a:t>
            </a:r>
            <a:endParaRPr lang="en-US" dirty="0" smtClean="0"/>
          </a:p>
          <a:p>
            <a:r>
              <a:rPr lang="en-US" dirty="0" smtClean="0"/>
              <a:t>Message have expiration</a:t>
            </a:r>
          </a:p>
          <a:p>
            <a:r>
              <a:rPr lang="en-US" dirty="0" smtClean="0"/>
              <a:t>Two algorithms</a:t>
            </a:r>
          </a:p>
          <a:p>
            <a:pPr lvl="1"/>
            <a:r>
              <a:rPr lang="en-US" dirty="0" smtClean="0"/>
              <a:t>D-Greedy</a:t>
            </a:r>
          </a:p>
          <a:p>
            <a:pPr lvl="1"/>
            <a:r>
              <a:rPr lang="en-US" dirty="0" smtClean="0"/>
              <a:t>D-</a:t>
            </a:r>
            <a:r>
              <a:rPr lang="en-US" dirty="0" err="1" smtClean="0"/>
              <a:t>MinCost</a:t>
            </a:r>
            <a:r>
              <a:rPr lang="en-US" dirty="0" smtClean="0"/>
              <a:t> 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ＭＳ ゴシック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Urban.thmx</Template>
  <TotalTime>734</TotalTime>
  <Words>900</Words>
  <Application>Microsoft Macintosh PowerPoint</Application>
  <PresentationFormat>On-screen Show (4:3)</PresentationFormat>
  <Paragraphs>189</Paragraphs>
  <Slides>24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Urban</vt:lpstr>
      <vt:lpstr>Delay-bounded Routing in Vehicular Ad-Hoc Networks</vt:lpstr>
      <vt:lpstr>Outline</vt:lpstr>
      <vt:lpstr>Reference</vt:lpstr>
      <vt:lpstr>Introduction</vt:lpstr>
      <vt:lpstr>Ambient Traffic Sensor Application</vt:lpstr>
      <vt:lpstr>Expected Congestion</vt:lpstr>
      <vt:lpstr>Assumptions</vt:lpstr>
      <vt:lpstr>Problem Definition</vt:lpstr>
      <vt:lpstr>Proposed Algorithms</vt:lpstr>
      <vt:lpstr>Forwarding strategies, Algorithm cont.  </vt:lpstr>
      <vt:lpstr>Directed Edges Graph</vt:lpstr>
      <vt:lpstr>Delay-bounded Greedy Forwarding (D-Greedy)</vt:lpstr>
      <vt:lpstr>D-Greedy Details</vt:lpstr>
      <vt:lpstr>Delay-bounded Min-Cost Forwarding (D-MinCost)</vt:lpstr>
      <vt:lpstr>D-MinCost, Graph G’(V,E’)</vt:lpstr>
      <vt:lpstr>D-MinCost Graph weighing</vt:lpstr>
      <vt:lpstr>D-MinCost Path Selection</vt:lpstr>
      <vt:lpstr>Evaluation</vt:lpstr>
      <vt:lpstr>Comparison Algorithms </vt:lpstr>
      <vt:lpstr>Message Success, Results</vt:lpstr>
      <vt:lpstr>Network use/bytes sent, Results cont.</vt:lpstr>
      <vt:lpstr>Delay, Results cont.</vt:lpstr>
      <vt:lpstr>Other Results</vt:lpstr>
      <vt:lpstr>Conclusion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Delay-bounded Routing in Vehicular Ad-Hoc Networks</dc:title>
  <dc:creator>Michael Running Wolf</dc:creator>
  <cp:lastModifiedBy>Michael Running Wolf</cp:lastModifiedBy>
  <cp:revision>7</cp:revision>
  <dcterms:created xsi:type="dcterms:W3CDTF">2009-04-01T12:21:23Z</dcterms:created>
  <dcterms:modified xsi:type="dcterms:W3CDTF">2009-04-01T15:25:11Z</dcterms:modified>
</cp:coreProperties>
</file>