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87" r:id="rId3"/>
    <p:sldId id="258" r:id="rId4"/>
    <p:sldId id="259" r:id="rId5"/>
    <p:sldId id="261" r:id="rId6"/>
    <p:sldId id="262" r:id="rId7"/>
    <p:sldId id="263" r:id="rId8"/>
    <p:sldId id="284" r:id="rId9"/>
    <p:sldId id="264" r:id="rId10"/>
    <p:sldId id="271" r:id="rId11"/>
    <p:sldId id="272" r:id="rId12"/>
    <p:sldId id="273" r:id="rId13"/>
    <p:sldId id="274" r:id="rId14"/>
    <p:sldId id="275" r:id="rId15"/>
    <p:sldId id="277" r:id="rId16"/>
    <p:sldId id="260" r:id="rId17"/>
    <p:sldId id="265" r:id="rId18"/>
    <p:sldId id="266" r:id="rId19"/>
    <p:sldId id="267" r:id="rId20"/>
    <p:sldId id="268" r:id="rId21"/>
    <p:sldId id="269" r:id="rId22"/>
    <p:sldId id="270" r:id="rId23"/>
    <p:sldId id="276" r:id="rId24"/>
    <p:sldId id="278" r:id="rId25"/>
    <p:sldId id="279" r:id="rId26"/>
    <p:sldId id="280" r:id="rId27"/>
    <p:sldId id="281" r:id="rId28"/>
    <p:sldId id="282" r:id="rId29"/>
    <p:sldId id="283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clrMode="bw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2415" autoAdjust="0"/>
  </p:normalViewPr>
  <p:slideViewPr>
    <p:cSldViewPr snapToObjects="1">
      <p:cViewPr>
        <p:scale>
          <a:sx n="100" d="100"/>
          <a:sy n="100" d="100"/>
        </p:scale>
        <p:origin x="-480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presProps" Target="presProps.xml"/><Relationship Id="rId31" Type="http://schemas.openxmlformats.org/officeDocument/2006/relationships/slide" Target="slides/slide30.xml"/><Relationship Id="rId34" Type="http://schemas.openxmlformats.org/officeDocument/2006/relationships/printerSettings" Target="printerSettings/printerSettings1.bin"/><Relationship Id="rId7" Type="http://schemas.openxmlformats.org/officeDocument/2006/relationships/slide" Target="slides/slide6.xml"/><Relationship Id="rId3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tableStyles" Target="tableStyles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5E4DF-F62B-7145-B830-6249BADF95F1}" type="datetimeFigureOut">
              <a:rPr lang="en-US" smtClean="0"/>
              <a:pPr/>
              <a:t>3/2/09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3097B-1EDD-1245-BD6E-F5F256F27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4766C-6F4A-1B44-B617-AFF70727E767}" type="datetimeFigureOut">
              <a:rPr lang="en-US" smtClean="0"/>
              <a:pPr/>
              <a:t>3/2/09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3AF3D-E399-294D-8F69-3F888B494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81BDA-3A75-004C-AD0C-C9F6D96EBFF5}" type="datetimeFigureOut">
              <a:rPr lang="en-US" smtClean="0"/>
              <a:pPr/>
              <a:t>3/2/09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Sorting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CS221 – 3/2/09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400" dirty="0" smtClean="0"/>
              <a:t>Public class </a:t>
            </a:r>
            <a:r>
              <a:rPr lang="en-US" sz="1400" dirty="0" err="1" smtClean="0"/>
              <a:t>CompareCustomer</a:t>
            </a:r>
            <a:r>
              <a:rPr lang="en-US" sz="1400" dirty="0" smtClean="0"/>
              <a:t> implements Comparator&lt;Customer&gt;</a:t>
            </a:r>
          </a:p>
          <a:p>
            <a:pPr>
              <a:buNone/>
            </a:pPr>
            <a:r>
              <a:rPr lang="en-US" sz="1400" dirty="0" smtClean="0"/>
              <a:t>{</a:t>
            </a:r>
          </a:p>
          <a:p>
            <a:pPr>
              <a:buNone/>
            </a:pPr>
            <a:r>
              <a:rPr lang="en-US" sz="1400" dirty="0" smtClean="0"/>
              <a:t>	…</a:t>
            </a:r>
          </a:p>
          <a:p>
            <a:pPr>
              <a:buNone/>
            </a:pPr>
            <a:r>
              <a:rPr lang="en-US" sz="1400" dirty="0" smtClean="0"/>
              <a:t>	public </a:t>
            </a:r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 err="1" smtClean="0"/>
              <a:t>compare(Customer</a:t>
            </a:r>
            <a:r>
              <a:rPr lang="en-US" sz="1400" dirty="0" smtClean="0"/>
              <a:t> left, Customer right) </a:t>
            </a:r>
          </a:p>
          <a:p>
            <a:pPr>
              <a:buNone/>
            </a:pPr>
            <a:r>
              <a:rPr lang="en-US" sz="1400" dirty="0" smtClean="0"/>
              <a:t>	{</a:t>
            </a:r>
          </a:p>
          <a:p>
            <a:pPr>
              <a:buNone/>
            </a:pPr>
            <a:r>
              <a:rPr lang="en-US" sz="1400" dirty="0" smtClean="0"/>
              <a:t>		if (</a:t>
            </a:r>
            <a:r>
              <a:rPr lang="en-US" sz="1400" dirty="0" err="1" smtClean="0"/>
              <a:t>left.getSocialSecurity</a:t>
            </a:r>
            <a:r>
              <a:rPr lang="en-US" sz="1400" dirty="0" smtClean="0"/>
              <a:t>() &lt; </a:t>
            </a:r>
            <a:r>
              <a:rPr lang="en-US" sz="1400" dirty="0" err="1" smtClean="0"/>
              <a:t>right.getSocialSecurity</a:t>
            </a:r>
            <a:r>
              <a:rPr lang="en-US" sz="1400" dirty="0" smtClean="0"/>
              <a:t>())</a:t>
            </a:r>
          </a:p>
          <a:p>
            <a:pPr>
              <a:buNone/>
            </a:pPr>
            <a:r>
              <a:rPr lang="en-US" sz="1400" dirty="0" smtClean="0"/>
              <a:t>		{</a:t>
            </a:r>
          </a:p>
          <a:p>
            <a:pPr>
              <a:buNone/>
            </a:pPr>
            <a:r>
              <a:rPr lang="en-US" sz="1400" dirty="0" smtClean="0"/>
              <a:t>				return -1;</a:t>
            </a:r>
          </a:p>
          <a:p>
            <a:pPr>
              <a:buNone/>
            </a:pPr>
            <a:r>
              <a:rPr lang="en-US" sz="1400" dirty="0" smtClean="0"/>
              <a:t>		}</a:t>
            </a:r>
          </a:p>
          <a:p>
            <a:pPr>
              <a:buNone/>
            </a:pPr>
            <a:r>
              <a:rPr lang="en-US" sz="1400" dirty="0" smtClean="0"/>
              <a:t>		else if (</a:t>
            </a:r>
            <a:r>
              <a:rPr lang="en-US" sz="1400" dirty="0" err="1" smtClean="0"/>
              <a:t>left.getSocialSecurity</a:t>
            </a:r>
            <a:r>
              <a:rPr lang="en-US" sz="1400" dirty="0" smtClean="0"/>
              <a:t>() == </a:t>
            </a:r>
            <a:r>
              <a:rPr lang="en-US" sz="1400" dirty="0" err="1" smtClean="0"/>
              <a:t>right.getSocialSecurity</a:t>
            </a:r>
            <a:r>
              <a:rPr lang="en-US" sz="1400" dirty="0" smtClean="0"/>
              <a:t>())</a:t>
            </a:r>
          </a:p>
          <a:p>
            <a:pPr>
              <a:buNone/>
            </a:pPr>
            <a:r>
              <a:rPr lang="en-US" sz="1400" dirty="0" smtClean="0"/>
              <a:t>		{</a:t>
            </a:r>
          </a:p>
          <a:p>
            <a:pPr>
              <a:buNone/>
            </a:pPr>
            <a:r>
              <a:rPr lang="en-US" sz="1400" dirty="0" smtClean="0"/>
              <a:t>				return 0;</a:t>
            </a:r>
          </a:p>
          <a:p>
            <a:pPr>
              <a:buNone/>
            </a:pPr>
            <a:r>
              <a:rPr lang="en-US" sz="1400" dirty="0" smtClean="0"/>
              <a:t>		}</a:t>
            </a:r>
          </a:p>
          <a:p>
            <a:pPr>
              <a:buNone/>
            </a:pPr>
            <a:r>
              <a:rPr lang="en-US" sz="1400" dirty="0" smtClean="0"/>
              <a:t>		else</a:t>
            </a:r>
          </a:p>
          <a:p>
            <a:pPr>
              <a:buNone/>
            </a:pPr>
            <a:r>
              <a:rPr lang="en-US" sz="1400" dirty="0" smtClean="0"/>
              <a:t>		{</a:t>
            </a:r>
          </a:p>
          <a:p>
            <a:pPr>
              <a:buNone/>
            </a:pPr>
            <a:r>
              <a:rPr lang="en-US" sz="1400" dirty="0" smtClean="0"/>
              <a:t>				return 1;</a:t>
            </a:r>
          </a:p>
          <a:p>
            <a:pPr>
              <a:buNone/>
            </a:pPr>
            <a:r>
              <a:rPr lang="en-US" sz="1400" dirty="0" smtClean="0"/>
              <a:t>		}</a:t>
            </a:r>
          </a:p>
          <a:p>
            <a:pPr>
              <a:buNone/>
            </a:pPr>
            <a:r>
              <a:rPr lang="en-US" sz="1400" dirty="0" smtClean="0"/>
              <a:t>	}</a:t>
            </a:r>
          </a:p>
          <a:p>
            <a:pPr>
              <a:buNone/>
            </a:pPr>
            <a:r>
              <a:rPr lang="en-US" sz="1400" dirty="0" smtClean="0"/>
              <a:t>	…</a:t>
            </a:r>
          </a:p>
          <a:p>
            <a:pPr>
              <a:buNone/>
            </a:pPr>
            <a:r>
              <a:rPr lang="en-US" sz="1400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difference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would you use Comparable?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When would you use Comparator?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Java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Java arrays implement sort using comparable: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Picture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03550"/>
            <a:ext cx="9144000" cy="158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Java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And using comparator:</a:t>
            </a:r>
            <a:endParaRPr lang="en-US" dirty="0"/>
          </a:p>
        </p:txBody>
      </p:sp>
      <p:pic>
        <p:nvPicPr>
          <p:cNvPr id="4" name="Picture 3" descr="Picture 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00" y="2882900"/>
            <a:ext cx="8928100" cy="1816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Java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Collections implement sort as well:</a:t>
            </a:r>
            <a:endParaRPr lang="en-US" dirty="0"/>
          </a:p>
        </p:txBody>
      </p:sp>
      <p:pic>
        <p:nvPicPr>
          <p:cNvPr id="4" name="Picture 3" descr="Picture 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300" y="2971800"/>
            <a:ext cx="8775700" cy="184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" name="Content Placeholder 3" descr="Picture 5.png"/>
          <p:cNvPicPr>
            <a:picLocks noGrp="1" noChangeAspect="1"/>
          </p:cNvPicPr>
          <p:nvPr>
            <p:ph idx="1"/>
          </p:nvPr>
        </p:nvPicPr>
        <p:blipFill>
          <a:blip r:embed="rId2"/>
          <a:srcRect t="-45366" b="-45366"/>
          <a:stretch>
            <a:fillRect/>
          </a:stretch>
        </p:blipFill>
        <p:spPr>
          <a:xfrm>
            <a:off x="1752600" y="1905000"/>
            <a:ext cx="5715000" cy="314303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Selection Sort</a:t>
            </a:r>
          </a:p>
          <a:p>
            <a:r>
              <a:rPr lang="en-US" dirty="0" smtClean="0"/>
              <a:t>Bubble Sort</a:t>
            </a:r>
          </a:p>
          <a:p>
            <a:r>
              <a:rPr lang="en-US" dirty="0" smtClean="0"/>
              <a:t>Insertion Sort</a:t>
            </a:r>
          </a:p>
          <a:p>
            <a:r>
              <a:rPr lang="en-US" dirty="0" smtClean="0"/>
              <a:t>Shell Sort</a:t>
            </a:r>
          </a:p>
          <a:p>
            <a:r>
              <a:rPr lang="en-US" dirty="0" smtClean="0"/>
              <a:t>Merge Sort</a:t>
            </a:r>
          </a:p>
          <a:p>
            <a:r>
              <a:rPr lang="en-US" dirty="0" smtClean="0"/>
              <a:t>Heap Sort</a:t>
            </a:r>
          </a:p>
          <a:p>
            <a:r>
              <a:rPr lang="en-US" dirty="0" err="1" smtClean="0"/>
              <a:t>Quicksort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Would you Choose?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Think about time complexity</a:t>
            </a:r>
          </a:p>
          <a:p>
            <a:r>
              <a:rPr lang="en-US" dirty="0" smtClean="0"/>
              <a:t>Think about space complexity</a:t>
            </a:r>
          </a:p>
          <a:p>
            <a:endParaRPr lang="en-US" dirty="0" smtClean="0"/>
          </a:p>
          <a:p>
            <a:r>
              <a:rPr lang="en-US" dirty="0" smtClean="0"/>
              <a:t>How does it relate to the size of your dataset?</a:t>
            </a:r>
          </a:p>
          <a:p>
            <a:r>
              <a:rPr lang="en-US" dirty="0" smtClean="0"/>
              <a:t>How does it relate to the type of data structure you are using?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 each algorithm we will look at best case and worst case</a:t>
            </a:r>
          </a:p>
          <a:p>
            <a:endParaRPr lang="en-US" dirty="0" smtClean="0"/>
          </a:p>
          <a:p>
            <a:r>
              <a:rPr lang="en-US" dirty="0" smtClean="0"/>
              <a:t>Analyze the number of comparisons</a:t>
            </a:r>
          </a:p>
          <a:p>
            <a:pPr lvl="1"/>
            <a:r>
              <a:rPr lang="en-US" dirty="0" smtClean="0"/>
              <a:t>Compare one item in the list to another</a:t>
            </a:r>
          </a:p>
          <a:p>
            <a:r>
              <a:rPr lang="en-US" dirty="0" smtClean="0"/>
              <a:t>Analyze the number of exchanges</a:t>
            </a:r>
          </a:p>
          <a:p>
            <a:pPr lvl="1"/>
            <a:r>
              <a:rPr lang="en-US" dirty="0" smtClean="0"/>
              <a:t>Move an item to progress towards the sort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Good: </a:t>
            </a:r>
            <a:r>
              <a:rPr lang="en-US" dirty="0" err="1" smtClean="0"/>
              <a:t>O(n</a:t>
            </a:r>
            <a:r>
              <a:rPr lang="en-US" dirty="0" smtClean="0"/>
              <a:t> log </a:t>
            </a:r>
            <a:r>
              <a:rPr lang="en-US" dirty="0" err="1" smtClean="0"/>
              <a:t>n</a:t>
            </a:r>
            <a:r>
              <a:rPr lang="en-US" dirty="0" smtClean="0"/>
              <a:t>)</a:t>
            </a:r>
          </a:p>
          <a:p>
            <a:r>
              <a:rPr lang="en-US" dirty="0" smtClean="0"/>
              <a:t>Bad: O(n^2)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Space complexity depends on:</a:t>
            </a:r>
          </a:p>
          <a:p>
            <a:pPr lvl="1"/>
            <a:r>
              <a:rPr lang="en-US" dirty="0" smtClean="0"/>
              <a:t>Recursive or iterative?</a:t>
            </a:r>
          </a:p>
          <a:p>
            <a:pPr lvl="1"/>
            <a:r>
              <a:rPr lang="en-US" dirty="0" smtClean="0"/>
              <a:t>Is the data exchanged in-place or is temporary memory used?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Good: O(1)</a:t>
            </a:r>
          </a:p>
          <a:p>
            <a:r>
              <a:rPr lang="en-US" dirty="0" smtClean="0"/>
              <a:t>Not as good: </a:t>
            </a:r>
            <a:r>
              <a:rPr lang="en-US" dirty="0" err="1" smtClean="0"/>
              <a:t>O(n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Recursion 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Use recursion to improve code clarity</a:t>
            </a:r>
          </a:p>
          <a:p>
            <a:r>
              <a:rPr lang="en-US" dirty="0" smtClean="0"/>
              <a:t>Make sure the performance trade-off is worth it</a:t>
            </a:r>
          </a:p>
          <a:p>
            <a:r>
              <a:rPr lang="en-US" dirty="0" smtClean="0"/>
              <a:t>Every recursive method must have a base case to avoid infinite recursion</a:t>
            </a:r>
          </a:p>
          <a:p>
            <a:r>
              <a:rPr lang="en-US" dirty="0" smtClean="0"/>
              <a:t>Every recursive method call must make progress toward an eventual solution</a:t>
            </a:r>
          </a:p>
          <a:p>
            <a:r>
              <a:rPr lang="en-US" dirty="0" smtClean="0"/>
              <a:t>Sometime a recursive method will do more work as the call stack unwinds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Size of Dataset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 general its best to use the sort algorithm with best time and space complexity</a:t>
            </a:r>
          </a:p>
          <a:p>
            <a:endParaRPr lang="en-US" dirty="0" smtClean="0"/>
          </a:p>
          <a:p>
            <a:r>
              <a:rPr lang="en-US" dirty="0" smtClean="0"/>
              <a:t>However – if you know you dataset will be small, you can use a simpler sort implementation with higher time complexity</a:t>
            </a:r>
          </a:p>
          <a:p>
            <a:endParaRPr lang="en-US" dirty="0" smtClean="0"/>
          </a:p>
          <a:p>
            <a:r>
              <a:rPr lang="en-US" dirty="0" smtClean="0"/>
              <a:t>For very large datasets, good space complexity will start to outweigh good time complexity</a:t>
            </a:r>
          </a:p>
          <a:p>
            <a:pPr lvl="1"/>
            <a:r>
              <a:rPr lang="en-US" dirty="0" smtClean="0"/>
              <a:t>Why?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Structure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Almost all sort analysis assumes an array data structure</a:t>
            </a:r>
          </a:p>
          <a:p>
            <a:endParaRPr lang="en-US" dirty="0" smtClean="0"/>
          </a:p>
          <a:p>
            <a:r>
              <a:rPr lang="en-US" dirty="0" smtClean="0"/>
              <a:t>What happens if you use a linked list instead?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List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 to a specific element is harder</a:t>
            </a:r>
          </a:p>
          <a:p>
            <a:pPr lvl="1"/>
            <a:r>
              <a:rPr lang="en-US" dirty="0" smtClean="0"/>
              <a:t>Easier to access elements directly before and after </a:t>
            </a:r>
          </a:p>
          <a:p>
            <a:r>
              <a:rPr lang="en-US" dirty="0" smtClean="0"/>
              <a:t>Comparisons are the same</a:t>
            </a:r>
          </a:p>
          <a:p>
            <a:r>
              <a:rPr lang="en-US" dirty="0" smtClean="0"/>
              <a:t>Exchanges (add/remove) require pointer changes instead of array modifications</a:t>
            </a:r>
          </a:p>
          <a:p>
            <a:endParaRPr lang="en-US" dirty="0" smtClean="0"/>
          </a:p>
          <a:p>
            <a:r>
              <a:rPr lang="en-US" dirty="0" smtClean="0"/>
              <a:t>Keep this in mind as we talk through each sort algorithm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Would Java Choose?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Java primitive type arrays use </a:t>
            </a:r>
            <a:r>
              <a:rPr lang="en-US" dirty="0" err="1" smtClean="0"/>
              <a:t>Quicksort</a:t>
            </a:r>
            <a:endParaRPr lang="en-US" dirty="0" smtClean="0"/>
          </a:p>
          <a:p>
            <a:pPr lvl="1"/>
            <a:r>
              <a:rPr lang="en-US" dirty="0" smtClean="0"/>
              <a:t>Fast and space efficient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Java object arrays use </a:t>
            </a:r>
            <a:r>
              <a:rPr lang="en-US" dirty="0" err="1" smtClean="0"/>
              <a:t>Mergesort</a:t>
            </a:r>
            <a:endParaRPr lang="en-US" dirty="0" smtClean="0"/>
          </a:p>
          <a:p>
            <a:pPr lvl="1"/>
            <a:r>
              <a:rPr lang="en-US" dirty="0" smtClean="0"/>
              <a:t>Fast but less space efficient</a:t>
            </a:r>
          </a:p>
          <a:p>
            <a:pPr lvl="1"/>
            <a:r>
              <a:rPr lang="en-US" dirty="0" smtClean="0"/>
              <a:t>Stable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Collections use </a:t>
            </a:r>
            <a:r>
              <a:rPr lang="en-US" dirty="0" err="1" smtClean="0"/>
              <a:t>Mergesort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Copies the linked list to an array</a:t>
            </a:r>
          </a:p>
          <a:p>
            <a:pPr lvl="1"/>
            <a:r>
              <a:rPr lang="en-US" dirty="0" smtClean="0"/>
              <a:t>Sorts the array</a:t>
            </a:r>
          </a:p>
          <a:p>
            <a:pPr lvl="1"/>
            <a:r>
              <a:rPr lang="en-US" dirty="0" smtClean="0"/>
              <a:t>Copies the sorted array back to the list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Insertionsort</a:t>
            </a:r>
            <a:r>
              <a:rPr lang="en-US" dirty="0" smtClean="0"/>
              <a:t> is used if there are less than 7 elements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Selection Sort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were to sort by hand, how would you do it?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3638550"/>
            <a:ext cx="2120900" cy="5969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6450" y="5529263"/>
            <a:ext cx="2120900" cy="596900"/>
          </a:xfrm>
          <a:prstGeom prst="rect">
            <a:avLst/>
          </a:prstGeom>
        </p:spPr>
      </p:pic>
      <p:sp>
        <p:nvSpPr>
          <p:cNvPr id="7" name="Down Arrow 6"/>
          <p:cNvSpPr/>
          <p:nvPr/>
        </p:nvSpPr>
        <p:spPr>
          <a:xfrm>
            <a:off x="4267200" y="4235450"/>
            <a:ext cx="381000" cy="1293813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Sort</a:t>
            </a:r>
            <a:endParaRPr lang="en-US" dirty="0"/>
          </a:p>
        </p:txBody>
      </p:sp>
      <p:pic>
        <p:nvPicPr>
          <p:cNvPr id="8" name="Picture 7" descr="Picture 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673600"/>
            <a:ext cx="9131300" cy="711200"/>
          </a:xfrm>
          <a:prstGeom prst="rect">
            <a:avLst/>
          </a:prstGeom>
        </p:spPr>
      </p:pic>
      <p:pic>
        <p:nvPicPr>
          <p:cNvPr id="11" name="Picture 10" descr="Picture 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124200"/>
            <a:ext cx="9144000" cy="650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Sort</a:t>
            </a:r>
            <a:endParaRPr lang="en-US" dirty="0"/>
          </a:p>
        </p:txBody>
      </p:sp>
      <p:pic>
        <p:nvPicPr>
          <p:cNvPr id="7" name="Picture 6" descr="Picture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24088"/>
            <a:ext cx="9144000" cy="650875"/>
          </a:xfrm>
          <a:prstGeom prst="rect">
            <a:avLst/>
          </a:prstGeom>
        </p:spPr>
      </p:pic>
      <p:pic>
        <p:nvPicPr>
          <p:cNvPr id="8" name="Picture 7" descr="Picture 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3657600"/>
            <a:ext cx="9080500" cy="927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Find the smallest item in the list</a:t>
            </a:r>
          </a:p>
          <a:p>
            <a:pPr>
              <a:buNone/>
            </a:pPr>
            <a:r>
              <a:rPr lang="en-US" dirty="0" smtClean="0"/>
              <a:t>Swap with the first item in the list</a:t>
            </a:r>
          </a:p>
          <a:p>
            <a:pPr>
              <a:buNone/>
            </a:pPr>
            <a:r>
              <a:rPr lang="en-US" dirty="0" smtClean="0"/>
              <a:t>Repeat for remainder of the list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Sort </a:t>
            </a:r>
            <a:r>
              <a:rPr lang="en-US" dirty="0" err="1" smtClean="0"/>
              <a:t>PseudoCode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For </a:t>
            </a:r>
            <a:r>
              <a:rPr lang="en-US" sz="2000" dirty="0" err="1" smtClean="0"/>
              <a:t>baseIndex</a:t>
            </a:r>
            <a:r>
              <a:rPr lang="en-US" sz="2000" dirty="0" smtClean="0"/>
              <a:t> from 0 to </a:t>
            </a:r>
            <a:r>
              <a:rPr lang="en-US" sz="2000" dirty="0" err="1" smtClean="0"/>
              <a:t>array.length</a:t>
            </a:r>
            <a:r>
              <a:rPr lang="en-US" sz="2000" dirty="0" smtClean="0"/>
              <a:t> – 1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smallestIndex</a:t>
            </a:r>
            <a:r>
              <a:rPr lang="en-US" sz="2000" dirty="0" smtClean="0"/>
              <a:t> = </a:t>
            </a:r>
            <a:r>
              <a:rPr lang="en-US" sz="2000" dirty="0" err="1" smtClean="0"/>
              <a:t>baseIndex</a:t>
            </a:r>
            <a:r>
              <a:rPr lang="en-US" sz="2000" dirty="0" smtClean="0"/>
              <a:t> </a:t>
            </a:r>
          </a:p>
          <a:p>
            <a:pPr>
              <a:buNone/>
            </a:pPr>
            <a:r>
              <a:rPr lang="en-US" sz="2000" dirty="0" smtClean="0"/>
              <a:t>	For </a:t>
            </a:r>
            <a:r>
              <a:rPr lang="en-US" sz="2000" dirty="0" err="1" smtClean="0"/>
              <a:t>compareIndex</a:t>
            </a:r>
            <a:r>
              <a:rPr lang="en-US" sz="2000" dirty="0" smtClean="0"/>
              <a:t> from </a:t>
            </a:r>
            <a:r>
              <a:rPr lang="en-US" sz="2000" dirty="0" err="1" smtClean="0"/>
              <a:t>baseIndex</a:t>
            </a:r>
            <a:r>
              <a:rPr lang="en-US" sz="2000" dirty="0" smtClean="0"/>
              <a:t> +1 to </a:t>
            </a:r>
            <a:r>
              <a:rPr lang="en-US" sz="2000" dirty="0" err="1" smtClean="0"/>
              <a:t>array.length</a:t>
            </a:r>
            <a:r>
              <a:rPr lang="en-US" sz="2000" dirty="0" smtClean="0"/>
              <a:t> - 1</a:t>
            </a:r>
          </a:p>
          <a:p>
            <a:pPr>
              <a:buNone/>
            </a:pPr>
            <a:r>
              <a:rPr lang="en-US" sz="2000" dirty="0" smtClean="0"/>
              <a:t>		if </a:t>
            </a:r>
            <a:r>
              <a:rPr lang="en-US" sz="2000" dirty="0" err="1" smtClean="0"/>
              <a:t>array[compareIndex</a:t>
            </a:r>
            <a:r>
              <a:rPr lang="en-US" sz="2000" dirty="0" smtClean="0"/>
              <a:t>] &lt; </a:t>
            </a:r>
            <a:r>
              <a:rPr lang="en-US" sz="2000" dirty="0" err="1" smtClean="0"/>
              <a:t>array[smallestIndex</a:t>
            </a:r>
            <a:r>
              <a:rPr lang="en-US" sz="2000" dirty="0" smtClean="0"/>
              <a:t>]</a:t>
            </a:r>
          </a:p>
          <a:p>
            <a:pPr>
              <a:buNone/>
            </a:pPr>
            <a:r>
              <a:rPr lang="en-US" sz="2000" dirty="0" smtClean="0"/>
              <a:t>				</a:t>
            </a:r>
            <a:r>
              <a:rPr lang="en-US" sz="2000" dirty="0" err="1" smtClean="0"/>
              <a:t>smallestIndex</a:t>
            </a:r>
            <a:r>
              <a:rPr lang="en-US" sz="2000" dirty="0" smtClean="0"/>
              <a:t> = </a:t>
            </a:r>
            <a:r>
              <a:rPr lang="en-US" sz="2000" dirty="0" err="1" smtClean="0"/>
              <a:t>compareIndex</a:t>
            </a:r>
            <a:r>
              <a:rPr lang="en-US" sz="2000" dirty="0" smtClean="0"/>
              <a:t> </a:t>
            </a:r>
          </a:p>
          <a:p>
            <a:pPr>
              <a:buNone/>
            </a:pPr>
            <a:r>
              <a:rPr lang="en-US" sz="2000" dirty="0" smtClean="0"/>
              <a:t>	temp = </a:t>
            </a:r>
            <a:r>
              <a:rPr lang="en-US" sz="2000" dirty="0" err="1" smtClean="0"/>
              <a:t>array[baseIndex</a:t>
            </a:r>
            <a:r>
              <a:rPr lang="en-US" sz="2000" dirty="0" smtClean="0"/>
              <a:t>]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array[baseIndex</a:t>
            </a:r>
            <a:r>
              <a:rPr lang="en-US" sz="2000" dirty="0" smtClean="0"/>
              <a:t>] = </a:t>
            </a:r>
            <a:r>
              <a:rPr lang="en-US" sz="2000" dirty="0" err="1" smtClean="0"/>
              <a:t>array[smallestIndex</a:t>
            </a:r>
            <a:r>
              <a:rPr lang="en-US" sz="2000" dirty="0" smtClean="0"/>
              <a:t>]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array[smallestIndex</a:t>
            </a:r>
            <a:r>
              <a:rPr lang="en-US" sz="2000" dirty="0" smtClean="0"/>
              <a:t>] = temp</a:t>
            </a:r>
          </a:p>
          <a:p>
            <a:pPr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Sort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the time complexity?</a:t>
            </a:r>
          </a:p>
          <a:p>
            <a:pPr lvl="1"/>
            <a:r>
              <a:rPr lang="en-US" dirty="0" smtClean="0"/>
              <a:t>How many comparisons?</a:t>
            </a:r>
          </a:p>
          <a:p>
            <a:pPr lvl="1"/>
            <a:r>
              <a:rPr lang="en-US" dirty="0" smtClean="0"/>
              <a:t>How many exchanges?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is the space complexity?</a:t>
            </a:r>
          </a:p>
          <a:p>
            <a:pPr lvl="1"/>
            <a:r>
              <a:rPr lang="en-US" dirty="0" smtClean="0"/>
              <a:t>Is the data exchanged in-place?</a:t>
            </a:r>
          </a:p>
          <a:p>
            <a:pPr lvl="1"/>
            <a:r>
              <a:rPr lang="en-US" dirty="0" smtClean="0"/>
              <a:t>Does the algorithm require auxiliary storage?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 to Sorting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of the fundamental problems of Computer Science</a:t>
            </a:r>
          </a:p>
          <a:p>
            <a:endParaRPr lang="en-US" dirty="0" smtClean="0"/>
          </a:p>
          <a:p>
            <a:r>
              <a:rPr lang="en-US" dirty="0" smtClean="0"/>
              <a:t>How do we get from this: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 this: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600" y="3340100"/>
            <a:ext cx="2120900" cy="596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4349750"/>
            <a:ext cx="2120900" cy="596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you do better?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would you improve selection sort?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it matter?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/>
            <a:r>
              <a:rPr lang="en-US" dirty="0" smtClean="0"/>
              <a:t>Sorting is required by many other algorithms</a:t>
            </a:r>
          </a:p>
          <a:p>
            <a:pPr marL="914400" lvl="1" indent="-514350"/>
            <a:r>
              <a:rPr lang="en-US" dirty="0" smtClean="0"/>
              <a:t>For instance sorting makes searching more efficient</a:t>
            </a:r>
          </a:p>
          <a:p>
            <a:pPr marL="514350" indent="-514350"/>
            <a:endParaRPr lang="en-US" dirty="0" smtClean="0"/>
          </a:p>
          <a:p>
            <a:pPr marL="514350" indent="-514350"/>
            <a:r>
              <a:rPr lang="en-US" dirty="0" smtClean="0"/>
              <a:t>The sorting techniques themselves are interesting </a:t>
            </a:r>
          </a:p>
          <a:p>
            <a:pPr marL="514350" indent="-514350"/>
            <a:endParaRPr lang="en-US" dirty="0" smtClean="0"/>
          </a:p>
          <a:p>
            <a:pPr marL="514350" indent="-514350"/>
            <a:r>
              <a:rPr lang="en-US" dirty="0" smtClean="0"/>
              <a:t>Studying sorting helps you understand the tradeoffs and complexities of many other CS problems</a:t>
            </a:r>
          </a:p>
          <a:p>
            <a:pPr marL="514350" indent="-514350"/>
            <a:endParaRPr lang="en-US" dirty="0" smtClean="0"/>
          </a:p>
          <a:p>
            <a:pPr marL="514350" indent="-514350"/>
            <a:r>
              <a:rPr lang="en-US" dirty="0" smtClean="0"/>
              <a:t>You may be asked to implement a sorting algorithm in an interview question</a:t>
            </a:r>
          </a:p>
          <a:p>
            <a:pPr marL="914400" lvl="1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sort we need:</a:t>
            </a:r>
          </a:p>
          <a:p>
            <a:pPr lvl="1"/>
            <a:r>
              <a:rPr lang="en-US" dirty="0" smtClean="0"/>
              <a:t>A set of items to sort</a:t>
            </a:r>
          </a:p>
          <a:p>
            <a:pPr lvl="1"/>
            <a:r>
              <a:rPr lang="en-US" dirty="0" smtClean="0"/>
              <a:t>A way of comparing items</a:t>
            </a:r>
          </a:p>
          <a:p>
            <a:pPr lvl="1"/>
            <a:r>
              <a:rPr lang="en-US" dirty="0" smtClean="0"/>
              <a:t>An algorithm to produce the sort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you sort?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Array</a:t>
            </a:r>
          </a:p>
          <a:p>
            <a:r>
              <a:rPr lang="en-US" dirty="0" smtClean="0"/>
              <a:t>Collection</a:t>
            </a:r>
          </a:p>
          <a:p>
            <a:endParaRPr lang="en-US" dirty="0" smtClean="0"/>
          </a:p>
          <a:p>
            <a:r>
              <a:rPr lang="en-US" dirty="0" smtClean="0"/>
              <a:t>Linked List?</a:t>
            </a:r>
          </a:p>
          <a:p>
            <a:r>
              <a:rPr lang="en-US" dirty="0" smtClean="0"/>
              <a:t>Queue</a:t>
            </a:r>
            <a:r>
              <a:rPr lang="en-US" dirty="0" smtClean="0"/>
              <a:t>?</a:t>
            </a:r>
          </a:p>
          <a:p>
            <a:r>
              <a:rPr lang="en-US" dirty="0" smtClean="0"/>
              <a:t>Stack</a:t>
            </a:r>
            <a:r>
              <a:rPr lang="en-US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Compare?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Primitive types can be compared automatically 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, char, float, etc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Any </a:t>
            </a:r>
            <a:r>
              <a:rPr lang="en-US" dirty="0" smtClean="0"/>
              <a:t>Java object with comparable interface</a:t>
            </a:r>
          </a:p>
          <a:p>
            <a:pPr lvl="1"/>
            <a:r>
              <a:rPr lang="en-US" dirty="0" smtClean="0"/>
              <a:t>String, Date, Integer, </a:t>
            </a:r>
            <a:r>
              <a:rPr lang="en-US" dirty="0" smtClean="0"/>
              <a:t>etc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Compare?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</a:t>
            </a:r>
            <a:r>
              <a:rPr lang="en-US" dirty="0" smtClean="0"/>
              <a:t>can implement</a:t>
            </a:r>
            <a:r>
              <a:rPr lang="en-US" dirty="0" smtClean="0"/>
              <a:t> the comparable </a:t>
            </a:r>
            <a:r>
              <a:rPr lang="en-US" dirty="0" smtClean="0"/>
              <a:t>interface on custom objects</a:t>
            </a:r>
          </a:p>
          <a:p>
            <a:pPr lvl="1"/>
            <a:r>
              <a:rPr lang="en-US" dirty="0" err="1" smtClean="0"/>
              <a:t>CompareTo</a:t>
            </a:r>
            <a:r>
              <a:rPr lang="en-US" dirty="0" smtClean="0"/>
              <a:t> method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 smtClean="0"/>
              <a:t>can implement</a:t>
            </a:r>
            <a:r>
              <a:rPr lang="en-US" dirty="0" smtClean="0"/>
              <a:t> the comparator </a:t>
            </a:r>
            <a:r>
              <a:rPr lang="en-US" dirty="0" smtClean="0"/>
              <a:t>interface and pass to a sort algorithm</a:t>
            </a:r>
          </a:p>
          <a:p>
            <a:pPr lvl="1"/>
            <a:r>
              <a:rPr lang="en-US" dirty="0" smtClean="0"/>
              <a:t>Compare method</a:t>
            </a:r>
          </a:p>
          <a:p>
            <a:pPr lvl="1"/>
            <a:r>
              <a:rPr lang="en-US" dirty="0" smtClean="0"/>
              <a:t>Equals method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6000" dirty="0" smtClean="0"/>
              <a:t>Public class Customer implements Comparable&lt;Customer&gt;</a:t>
            </a:r>
          </a:p>
          <a:p>
            <a:pPr>
              <a:buNone/>
            </a:pPr>
            <a:r>
              <a:rPr lang="en-US" sz="6000" dirty="0" smtClean="0"/>
              <a:t>{</a:t>
            </a:r>
          </a:p>
          <a:p>
            <a:pPr>
              <a:buNone/>
            </a:pPr>
            <a:r>
              <a:rPr lang="en-US" sz="6000" dirty="0" smtClean="0"/>
              <a:t>	…</a:t>
            </a:r>
          </a:p>
          <a:p>
            <a:pPr>
              <a:buNone/>
            </a:pPr>
            <a:r>
              <a:rPr lang="en-US" sz="6000" dirty="0" smtClean="0"/>
              <a:t>	public </a:t>
            </a:r>
            <a:r>
              <a:rPr lang="en-US" sz="6000" dirty="0" err="1" smtClean="0"/>
              <a:t>int</a:t>
            </a:r>
            <a:r>
              <a:rPr lang="en-US" sz="6000" dirty="0" smtClean="0"/>
              <a:t> </a:t>
            </a:r>
            <a:r>
              <a:rPr lang="en-US" sz="6000" dirty="0" err="1" smtClean="0"/>
              <a:t>compareTo(Customer</a:t>
            </a:r>
            <a:r>
              <a:rPr lang="en-US" sz="6000" dirty="0" smtClean="0"/>
              <a:t> customer) </a:t>
            </a:r>
          </a:p>
          <a:p>
            <a:pPr>
              <a:buNone/>
            </a:pPr>
            <a:r>
              <a:rPr lang="en-US" sz="6000" dirty="0" smtClean="0"/>
              <a:t>	{</a:t>
            </a:r>
            <a:endParaRPr lang="en-US" sz="6000" dirty="0" smtClean="0"/>
          </a:p>
          <a:p>
            <a:pPr>
              <a:buNone/>
            </a:pPr>
            <a:r>
              <a:rPr lang="en-US" sz="6000" dirty="0" smtClean="0"/>
              <a:t>	</a:t>
            </a:r>
            <a:r>
              <a:rPr lang="en-US" sz="6000" dirty="0" smtClean="0"/>
              <a:t>	if (</a:t>
            </a:r>
            <a:r>
              <a:rPr lang="en-US" sz="6000" dirty="0" err="1" smtClean="0"/>
              <a:t>this.getSocialSecurity</a:t>
            </a:r>
            <a:r>
              <a:rPr lang="en-US" sz="6000" dirty="0" smtClean="0"/>
              <a:t>() &lt;</a:t>
            </a:r>
            <a:r>
              <a:rPr lang="en-US" sz="6000" dirty="0" smtClean="0"/>
              <a:t> </a:t>
            </a:r>
            <a:r>
              <a:rPr lang="en-US" sz="6000" dirty="0" err="1" smtClean="0"/>
              <a:t>customer.getSocialSecurity</a:t>
            </a:r>
            <a:r>
              <a:rPr lang="en-US" sz="6000" dirty="0" smtClean="0"/>
              <a:t>())</a:t>
            </a:r>
            <a:endParaRPr lang="en-US" sz="6000" dirty="0" smtClean="0"/>
          </a:p>
          <a:p>
            <a:pPr>
              <a:buNone/>
            </a:pPr>
            <a:r>
              <a:rPr lang="en-US" sz="6000" dirty="0" smtClean="0"/>
              <a:t>		{</a:t>
            </a:r>
          </a:p>
          <a:p>
            <a:pPr>
              <a:buNone/>
            </a:pPr>
            <a:r>
              <a:rPr lang="en-US" sz="6000" dirty="0" smtClean="0"/>
              <a:t>				return -1;</a:t>
            </a:r>
          </a:p>
          <a:p>
            <a:pPr>
              <a:buNone/>
            </a:pPr>
            <a:r>
              <a:rPr lang="en-US" sz="6000" dirty="0" smtClean="0"/>
              <a:t>		}</a:t>
            </a:r>
          </a:p>
          <a:p>
            <a:pPr>
              <a:buNone/>
            </a:pPr>
            <a:r>
              <a:rPr lang="en-US" sz="6000" dirty="0" smtClean="0"/>
              <a:t>		else if (</a:t>
            </a:r>
            <a:r>
              <a:rPr lang="en-US" sz="6000" dirty="0" err="1" smtClean="0"/>
              <a:t>this.getSocialSecurity</a:t>
            </a:r>
            <a:r>
              <a:rPr lang="en-US" sz="6000" dirty="0" smtClean="0"/>
              <a:t>() ==</a:t>
            </a:r>
            <a:r>
              <a:rPr lang="en-US" sz="6000" dirty="0" smtClean="0"/>
              <a:t> </a:t>
            </a:r>
            <a:r>
              <a:rPr lang="en-US" sz="6000" dirty="0" err="1" smtClean="0"/>
              <a:t>customer.getSocialSecurity</a:t>
            </a:r>
            <a:r>
              <a:rPr lang="en-US" sz="6000" dirty="0" smtClean="0"/>
              <a:t>())</a:t>
            </a:r>
            <a:endParaRPr lang="en-US" sz="6000" dirty="0" smtClean="0"/>
          </a:p>
          <a:p>
            <a:pPr>
              <a:buNone/>
            </a:pPr>
            <a:r>
              <a:rPr lang="en-US" sz="6000" dirty="0" smtClean="0"/>
              <a:t>		{</a:t>
            </a:r>
          </a:p>
          <a:p>
            <a:pPr>
              <a:buNone/>
            </a:pPr>
            <a:r>
              <a:rPr lang="en-US" sz="6000" dirty="0" smtClean="0"/>
              <a:t>				return 0;</a:t>
            </a:r>
          </a:p>
          <a:p>
            <a:pPr>
              <a:buNone/>
            </a:pPr>
            <a:r>
              <a:rPr lang="en-US" sz="6000" dirty="0" smtClean="0"/>
              <a:t>		}</a:t>
            </a:r>
          </a:p>
          <a:p>
            <a:pPr>
              <a:buNone/>
            </a:pPr>
            <a:r>
              <a:rPr lang="en-US" sz="6000" dirty="0" smtClean="0"/>
              <a:t>		else</a:t>
            </a:r>
          </a:p>
          <a:p>
            <a:pPr>
              <a:buNone/>
            </a:pPr>
            <a:r>
              <a:rPr lang="en-US" sz="6000" dirty="0" smtClean="0"/>
              <a:t>		{</a:t>
            </a:r>
          </a:p>
          <a:p>
            <a:pPr>
              <a:buNone/>
            </a:pPr>
            <a:r>
              <a:rPr lang="en-US" sz="6000" dirty="0" smtClean="0"/>
              <a:t>				return 1;</a:t>
            </a:r>
          </a:p>
          <a:p>
            <a:pPr>
              <a:buNone/>
            </a:pPr>
            <a:r>
              <a:rPr lang="en-US" sz="6000" dirty="0" smtClean="0"/>
              <a:t>		}</a:t>
            </a:r>
          </a:p>
          <a:p>
            <a:pPr>
              <a:buNone/>
            </a:pPr>
            <a:r>
              <a:rPr lang="en-US" sz="6000" dirty="0" smtClean="0"/>
              <a:t>	}</a:t>
            </a:r>
          </a:p>
          <a:p>
            <a:pPr>
              <a:buNone/>
            </a:pPr>
            <a:r>
              <a:rPr lang="en-US" sz="6000" dirty="0" smtClean="0"/>
              <a:t>	…</a:t>
            </a:r>
          </a:p>
          <a:p>
            <a:pPr>
              <a:buNone/>
            </a:pPr>
            <a:r>
              <a:rPr lang="en-US" sz="6000" dirty="0" smtClean="0"/>
              <a:t>}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1972</TotalTime>
  <Words>984</Words>
  <Application>Microsoft Macintosh PowerPoint</Application>
  <PresentationFormat>On-screen Show (4:3)</PresentationFormat>
  <Paragraphs>195</Paragraphs>
  <Slides>30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Sorting</vt:lpstr>
      <vt:lpstr>Recursion Recap</vt:lpstr>
      <vt:lpstr>Intro to Sorting</vt:lpstr>
      <vt:lpstr>Why does it matter?</vt:lpstr>
      <vt:lpstr>The Basics</vt:lpstr>
      <vt:lpstr>What can you sort?</vt:lpstr>
      <vt:lpstr>How do you Compare?</vt:lpstr>
      <vt:lpstr>How do you Compare?</vt:lpstr>
      <vt:lpstr>Comparable</vt:lpstr>
      <vt:lpstr>Comparator</vt:lpstr>
      <vt:lpstr>What’s the difference</vt:lpstr>
      <vt:lpstr>Sorting Java Objects</vt:lpstr>
      <vt:lpstr>Sorting Java Objects</vt:lpstr>
      <vt:lpstr>Sorting Java Objects</vt:lpstr>
      <vt:lpstr>Example</vt:lpstr>
      <vt:lpstr>Sort Algorithms</vt:lpstr>
      <vt:lpstr>How Would you Choose?</vt:lpstr>
      <vt:lpstr>Time Complexity</vt:lpstr>
      <vt:lpstr>Space Complexity</vt:lpstr>
      <vt:lpstr>Size of Dataset</vt:lpstr>
      <vt:lpstr>Data Structure Considerations</vt:lpstr>
      <vt:lpstr>Linked List Considerations</vt:lpstr>
      <vt:lpstr>How Would Java Choose?</vt:lpstr>
      <vt:lpstr>Selection Sort</vt:lpstr>
      <vt:lpstr>Selection Sort</vt:lpstr>
      <vt:lpstr>Selection Sort</vt:lpstr>
      <vt:lpstr>Selection Sort</vt:lpstr>
      <vt:lpstr>Selection Sort PseudoCode</vt:lpstr>
      <vt:lpstr>Selection Sort Complexity</vt:lpstr>
      <vt:lpstr>Can you do better?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and Debugging</dc:title>
  <dc:creator>Jason Taylor</dc:creator>
  <cp:lastModifiedBy>Jason Taylor</cp:lastModifiedBy>
  <cp:revision>26</cp:revision>
  <cp:lastPrinted>2009-02-26T19:44:51Z</cp:lastPrinted>
  <dcterms:created xsi:type="dcterms:W3CDTF">2009-03-02T15:02:52Z</dcterms:created>
  <dcterms:modified xsi:type="dcterms:W3CDTF">2009-03-02T17:49:40Z</dcterms:modified>
</cp:coreProperties>
</file>