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2" r:id="rId3"/>
    <p:sldId id="257" r:id="rId4"/>
    <p:sldId id="259" r:id="rId5"/>
    <p:sldId id="258" r:id="rId6"/>
    <p:sldId id="267" r:id="rId7"/>
    <p:sldId id="268" r:id="rId8"/>
    <p:sldId id="269" r:id="rId9"/>
    <p:sldId id="270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</p:sldIdLst>
  <p:sldSz cx="9144000" cy="6858000" type="screen4x3"/>
  <p:notesSz cx="6858000" cy="92964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99FF"/>
    <a:srgbClr val="00FFCC"/>
    <a:srgbClr val="00CC99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5" autoAdjust="0"/>
    <p:restoredTop sz="82631" autoAdjust="0"/>
  </p:normalViewPr>
  <p:slideViewPr>
    <p:cSldViewPr snapToGrid="0">
      <p:cViewPr varScale="1">
        <p:scale>
          <a:sx n="64" d="100"/>
          <a:sy n="64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2424" y="-10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36945-DA39-4D29-8D9A-AA36E3A11382}" type="datetimeFigureOut">
              <a:rPr lang="en-US" smtClean="0"/>
              <a:pPr/>
              <a:t>2/13/2008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97BA5-440D-4243-A886-8DC4B873D8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 dirty="0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 dirty="0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fld id="{27E35BBE-AD12-48C5-8DCC-805B4F1FD10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A7A733-DA2F-4999-8E32-54115CD3DBB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Introduction</a:t>
            </a:r>
          </a:p>
          <a:p>
            <a:pPr>
              <a:buFontTx/>
              <a:buChar char="•"/>
            </a:pPr>
            <a:r>
              <a:rPr lang="en-US" dirty="0" smtClean="0"/>
              <a:t>Section</a:t>
            </a:r>
            <a:r>
              <a:rPr lang="en-US" baseline="0" dirty="0" smtClean="0"/>
              <a:t> 3.6 is how ACO Algorithms Behave with Certain Parameters</a:t>
            </a:r>
          </a:p>
          <a:p>
            <a:pPr>
              <a:buFontTx/>
              <a:buChar char="•"/>
            </a:pPr>
            <a:r>
              <a:rPr lang="en-US" baseline="0" dirty="0" smtClean="0"/>
              <a:t>Section 3.7 is how local search can benefit ACO Algorithms</a:t>
            </a:r>
          </a:p>
          <a:p>
            <a:pPr>
              <a:buFontTx/>
              <a:buChar char="•"/>
            </a:pPr>
            <a:r>
              <a:rPr lang="en-US" baseline="0" dirty="0" smtClean="0"/>
              <a:t>Section 3.8 gives implementation details on ACO Algorithms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5BBE-AD12-48C5-8DCC-805B4F1FD10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FB41F-28B5-4395-80EC-C5152FC13513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3 opt is best</a:t>
            </a:r>
            <a:r>
              <a:rPr lang="en-US" baseline="0" dirty="0" smtClean="0"/>
              <a:t> except for brief time</a:t>
            </a:r>
          </a:p>
          <a:p>
            <a:pPr>
              <a:buFontTx/>
              <a:buChar char="•"/>
            </a:pPr>
            <a:r>
              <a:rPr lang="en-US" baseline="0" dirty="0" smtClean="0"/>
              <a:t>Reason is that there is a brief period of time where 2 and 2.5 are in exploitation phase and 3 is still in exploration phase due to time complexity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FB41F-28B5-4395-80EC-C5152FC13513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Larger numbers of ants take longer to converge, but in the end, they find the best solution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FB41F-28B5-4395-80EC-C5152FC13513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Heuristic information is</a:t>
            </a:r>
            <a:r>
              <a:rPr lang="en-US" baseline="0" dirty="0" smtClean="0"/>
              <a:t> added to help ants build acceptable solutions from the beginning.</a:t>
            </a:r>
          </a:p>
          <a:p>
            <a:pPr>
              <a:buFontTx/>
              <a:buChar char="•"/>
            </a:pPr>
            <a:r>
              <a:rPr lang="en-US" baseline="0" dirty="0" smtClean="0"/>
              <a:t>With the addition of local search, the importance of this heuristic information is reduced</a:t>
            </a: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No</a:t>
            </a:r>
            <a:r>
              <a:rPr lang="en-US" baseline="0" dirty="0" smtClean="0"/>
              <a:t> heuristic helps in ACS, but hurts in MMAS.</a:t>
            </a:r>
          </a:p>
          <a:p>
            <a:pPr>
              <a:buFontTx/>
              <a:buChar char="•"/>
            </a:pPr>
            <a:r>
              <a:rPr lang="en-US" baseline="0" dirty="0" smtClean="0"/>
              <a:t>Both differences are minor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FB41F-28B5-4395-80EC-C5152FC13513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Two ways to update pheromones</a:t>
            </a:r>
          </a:p>
          <a:p>
            <a:pPr lvl="1">
              <a:buFontTx/>
              <a:buChar char="•"/>
            </a:pPr>
            <a:r>
              <a:rPr lang="en-US" dirty="0" smtClean="0"/>
              <a:t>Lamarckian: Use the pheromones corresponding to the final</a:t>
            </a:r>
            <a:r>
              <a:rPr lang="en-US" baseline="0" dirty="0" smtClean="0"/>
              <a:t> tour (improved by local search)</a:t>
            </a:r>
          </a:p>
          <a:p>
            <a:pPr lvl="1">
              <a:buFontTx/>
              <a:buChar char="•"/>
            </a:pPr>
            <a:r>
              <a:rPr lang="en-US" baseline="0" dirty="0" smtClean="0"/>
              <a:t>Darwinian: Use the pheromones corresponding to the initial tour (before local search)</a:t>
            </a:r>
          </a:p>
          <a:p>
            <a:pPr lvl="0">
              <a:buFontTx/>
              <a:buChar char="•"/>
            </a:pPr>
            <a:r>
              <a:rPr lang="en-US" baseline="0" dirty="0" smtClean="0"/>
              <a:t>Obvious result is that Lamarckian is the best method</a:t>
            </a:r>
          </a:p>
          <a:p>
            <a:pPr lvl="0">
              <a:buFontTx/>
              <a:buChar char="•"/>
            </a:pPr>
            <a:r>
              <a:rPr lang="en-US" baseline="0" dirty="0" smtClean="0"/>
              <a:t>This is probably true for all combinatorial problems</a:t>
            </a:r>
          </a:p>
          <a:p>
            <a:pPr lvl="0">
              <a:buFontTx/>
              <a:buChar char="•"/>
            </a:pPr>
            <a:r>
              <a:rPr lang="en-US" baseline="0" dirty="0" smtClean="0"/>
              <a:t>This shows how local search helps ACO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Ant</a:t>
            </a:r>
          </a:p>
          <a:p>
            <a:r>
              <a:rPr lang="en-US" dirty="0" err="1" smtClean="0"/>
              <a:t>Tour_length</a:t>
            </a:r>
            <a:r>
              <a:rPr lang="en-US" dirty="0" smtClean="0"/>
              <a:t> = 2</a:t>
            </a:r>
          </a:p>
          <a:p>
            <a:r>
              <a:rPr lang="en-US" dirty="0" smtClean="0"/>
              <a:t>Tour</a:t>
            </a:r>
            <a:r>
              <a:rPr lang="en-US" baseline="0" dirty="0" smtClean="0"/>
              <a:t> = 2 * 533 = 1066</a:t>
            </a:r>
          </a:p>
          <a:p>
            <a:r>
              <a:rPr lang="en-US" baseline="0" dirty="0" smtClean="0"/>
              <a:t>Visited = 2 * 532 = 1064</a:t>
            </a:r>
          </a:p>
          <a:p>
            <a:r>
              <a:rPr lang="en-US" baseline="0" dirty="0" smtClean="0"/>
              <a:t>TOTAL ANT = 2132</a:t>
            </a:r>
          </a:p>
          <a:p>
            <a:endParaRPr lang="en-US" baseline="0" dirty="0" smtClean="0"/>
          </a:p>
          <a:p>
            <a:r>
              <a:rPr lang="en-US" baseline="0" dirty="0" smtClean="0"/>
              <a:t>Number of Ants = 532</a:t>
            </a:r>
          </a:p>
          <a:p>
            <a:r>
              <a:rPr lang="en-US" baseline="0" dirty="0" smtClean="0"/>
              <a:t>TOTAL ANT MEMORY = 2132 * 532 = 1,134,224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Problem Data</a:t>
            </a:r>
          </a:p>
          <a:p>
            <a:r>
              <a:rPr lang="en-US" baseline="0" dirty="0" smtClean="0"/>
              <a:t>Distance = 532 * 532 * 2 = 566,048</a:t>
            </a:r>
          </a:p>
          <a:p>
            <a:r>
              <a:rPr lang="en-US" baseline="0" dirty="0" err="1" smtClean="0"/>
              <a:t>NN_List</a:t>
            </a:r>
            <a:r>
              <a:rPr lang="en-US" baseline="0" dirty="0" smtClean="0"/>
              <a:t> = 532 * 532 * 532 * 2 = 301,137,536</a:t>
            </a:r>
          </a:p>
          <a:p>
            <a:r>
              <a:rPr lang="en-US" baseline="0" dirty="0" smtClean="0"/>
              <a:t>Pheromone = 532 * 532 * 4 = 1,132,096</a:t>
            </a:r>
          </a:p>
          <a:p>
            <a:r>
              <a:rPr lang="en-US" baseline="0" dirty="0" err="1" smtClean="0"/>
              <a:t>Choice_Info</a:t>
            </a:r>
            <a:r>
              <a:rPr lang="en-US" baseline="0" dirty="0" smtClean="0"/>
              <a:t> = 532 * 532 * 4 = 1,132,096</a:t>
            </a:r>
          </a:p>
          <a:p>
            <a:r>
              <a:rPr lang="en-US" baseline="0" dirty="0" smtClean="0"/>
              <a:t>Total Problem Data = 303,967,776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TOTAL MEMORY = 305,102,000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5BBE-AD12-48C5-8DCC-805B4F1FD10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5BBE-AD12-48C5-8DCC-805B4F1FD10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5BBE-AD12-48C5-8DCC-805B4F1FD10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5BBE-AD12-48C5-8DCC-805B4F1FD10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5BBE-AD12-48C5-8DCC-805B4F1FD10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7526EC-2B31-4D73-B6C0-EC9886E91D36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At beginning,</a:t>
            </a:r>
            <a:r>
              <a:rPr lang="en-US" baseline="0" dirty="0" smtClean="0"/>
              <a:t> all black (high pheromone) except for diagonal (white…low pheromone)</a:t>
            </a:r>
          </a:p>
          <a:p>
            <a:pPr>
              <a:buFontTx/>
              <a:buChar char="•"/>
            </a:pPr>
            <a:r>
              <a:rPr lang="en-US" baseline="0" dirty="0" smtClean="0"/>
              <a:t>Diagonal is white because the distance to a city from itself is zero….no reason to take such and edge in the TSP problem</a:t>
            </a:r>
          </a:p>
          <a:p>
            <a:pPr>
              <a:buFontTx/>
              <a:buChar char="•"/>
            </a:pPr>
            <a:r>
              <a:rPr lang="en-US" baseline="0" dirty="0" smtClean="0"/>
              <a:t>At the 5 and 10 iterations, most of the squares are gray showing that the ants are exploring new areas</a:t>
            </a:r>
          </a:p>
          <a:p>
            <a:pPr>
              <a:buFontTx/>
              <a:buChar char="•"/>
            </a:pPr>
            <a:r>
              <a:rPr lang="en-US" baseline="0" dirty="0" smtClean="0"/>
              <a:t>At the 100 iteration, more the square are either white or black showing that a particular edge is either really good or really bad…i.e. it is converging to a solution</a:t>
            </a:r>
          </a:p>
          <a:p>
            <a:pPr>
              <a:buFontTx/>
              <a:buChar char="•"/>
            </a:pPr>
            <a:r>
              <a:rPr lang="en-US" baseline="0" dirty="0" smtClean="0"/>
              <a:t>Notice the symmetry…this is due to the fact that this is a symmetric TSP problem, i.e. the distance from A to B is the same as the distance from B to A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5BBE-AD12-48C5-8DCC-805B4F1FD10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5BBE-AD12-48C5-8DCC-805B4F1FD10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5BBE-AD12-48C5-8DCC-805B4F1FD10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5BBE-AD12-48C5-8DCC-805B4F1FD10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5BBE-AD12-48C5-8DCC-805B4F1FD104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EE1B93-432B-4A36-9C82-195276416060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Standard deviation is bad</a:t>
            </a:r>
            <a:r>
              <a:rPr lang="en-US" baseline="0" dirty="0" smtClean="0"/>
              <a:t> measure…ant could be following two or more unique paths with the same length, showing a stagnation of zero that isn’t accurate. Also does not take the path length into account. A deviation of 10 in a 1,000 path average is much different than a deviation of 10 in a 50 path average</a:t>
            </a:r>
          </a:p>
          <a:p>
            <a:pPr>
              <a:buFontTx/>
              <a:buChar char="•"/>
            </a:pPr>
            <a:r>
              <a:rPr lang="en-US" baseline="0" dirty="0" smtClean="0"/>
              <a:t>Average distance between paths is complicated to calculate O(n^2), so not feasible in practice</a:t>
            </a:r>
          </a:p>
          <a:p>
            <a:pPr>
              <a:buFontTx/>
              <a:buChar char="•"/>
            </a:pPr>
            <a:r>
              <a:rPr lang="en-US" baseline="0" dirty="0" smtClean="0"/>
              <a:t>Average branching factor is dependant upon the choice of </a:t>
            </a:r>
            <a:r>
              <a:rPr lang="en-US" baseline="0" dirty="0" err="1" smtClean="0"/>
              <a:t>lamba</a:t>
            </a:r>
            <a:r>
              <a:rPr lang="en-US" baseline="0" dirty="0" smtClean="0"/>
              <a:t>….ACO has enough variables without the need to add additional ones</a:t>
            </a:r>
          </a:p>
          <a:p>
            <a:pPr>
              <a:buFontTx/>
              <a:buChar char="•"/>
            </a:pPr>
            <a:r>
              <a:rPr lang="en-US" baseline="0" dirty="0" smtClean="0"/>
              <a:t>Average entropy is probably the best choice for most implementations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832F2-E651-4D37-A2A8-9F31CCFC66B7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Good behavior has alpha</a:t>
            </a:r>
            <a:r>
              <a:rPr lang="en-US" baseline="0" dirty="0" smtClean="0"/>
              <a:t> = 1 and beta = 2; bad behavior has alpha = 5 and beta = 0</a:t>
            </a:r>
          </a:p>
          <a:p>
            <a:pPr>
              <a:buFontTx/>
              <a:buChar char="•"/>
            </a:pPr>
            <a:r>
              <a:rPr lang="en-US" baseline="0" dirty="0" smtClean="0"/>
              <a:t>Strong bias towards alpha in bad example results in stagnation (pheromone levels are low so not included much)</a:t>
            </a:r>
          </a:p>
          <a:p>
            <a:pPr>
              <a:buFontTx/>
              <a:buChar char="•"/>
            </a:pPr>
            <a:r>
              <a:rPr lang="en-US" baseline="0" dirty="0" smtClean="0"/>
              <a:t>Reverse can also be true, a strong bias towards beta can result the heuristic being over emphasized and good tours aren’t found</a:t>
            </a:r>
          </a:p>
          <a:p>
            <a:pPr>
              <a:buFontTx/>
              <a:buChar char="•"/>
            </a:pPr>
            <a:r>
              <a:rPr lang="en-US" baseline="0" dirty="0" smtClean="0"/>
              <a:t>Goal: find a balance between narrowing search space and weak guidance (i.e. excessive exploration)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FB41F-28B5-4395-80EC-C5152FC13513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Most</a:t>
            </a:r>
            <a:r>
              <a:rPr lang="en-US" baseline="0" dirty="0" smtClean="0"/>
              <a:t> algorithms have high branching at first, then converge. ACS has low branching throughout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All but AS converge to minimal branching factor of 2…AS extensions needs to consider stagnation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MMAS takes the longest to converge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AS-Rank stagnates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Parameters are important, varying them can easily come up with a scenario when one approach beats the rest. Need to find a good approach for all.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FB41F-28B5-4395-80EC-C5152FC13513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err="1" smtClean="0"/>
              <a:t>MinMax</a:t>
            </a:r>
            <a:r>
              <a:rPr lang="en-US" dirty="0" smtClean="0"/>
              <a:t> AS takes longest to </a:t>
            </a:r>
            <a:r>
              <a:rPr lang="en-US" dirty="0" err="1" smtClean="0"/>
              <a:t>convege</a:t>
            </a:r>
            <a:r>
              <a:rPr lang="en-US" baseline="0" dirty="0" smtClean="0"/>
              <a:t> due to initial estimate of </a:t>
            </a:r>
            <a:r>
              <a:rPr lang="en-US" baseline="0" dirty="0" err="1" smtClean="0"/>
              <a:t>Tmax</a:t>
            </a:r>
            <a:r>
              <a:rPr lang="en-US" baseline="0" dirty="0" smtClean="0"/>
              <a:t> and low evaporation rate, but does converge in the end to the best solution.</a:t>
            </a:r>
          </a:p>
          <a:p>
            <a:pPr>
              <a:buFontTx/>
              <a:buChar char="•"/>
            </a:pPr>
            <a:r>
              <a:rPr lang="en-US" baseline="0" dirty="0" smtClean="0"/>
              <a:t>Extensions of AS all perform significantly better than the AS</a:t>
            </a:r>
          </a:p>
          <a:p>
            <a:pPr>
              <a:buFontTx/>
              <a:buChar char="•"/>
            </a:pPr>
            <a:r>
              <a:rPr lang="en-US" baseline="0" dirty="0" smtClean="0"/>
              <a:t>ACS is aggressive and has the best solution in the short run, but MMAS is best for longer runs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FB41F-28B5-4395-80EC-C5152FC13513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5BBE-AD12-48C5-8DCC-805B4F1FD10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35BBE-AD12-48C5-8DCC-805B4F1FD10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2819400"/>
            <a:ext cx="5051425" cy="1295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3DF2338-097B-4264-8E72-A856CEE1277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D35D2-A457-4652-A634-B903CBBEE14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662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662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515BA-3D06-4280-946E-21FBEF5FCF7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AAEEF-F233-4E32-A923-D4DF4B556C6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B9523-6905-405B-8AC8-E63F416FC9C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51DCE-B4FC-4A91-83BF-56D09753318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03231-D21E-4F74-BD7E-5FDD244E1CA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3BA1C-C7A3-45F8-9E86-8739D3421FB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1C6FD-A228-4DFF-9C48-5B61C80157C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C9E96-5424-4435-BAB1-7174F194AED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0F01E-2B22-4B7C-9328-0E1C58AAA09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395413"/>
            <a:ext cx="701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endParaRPr lang="en-US" dirty="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endParaRPr lang="en-US" dirty="0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fld id="{4700DB66-04F6-49A5-A4C5-1D1146B2F9A6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200" i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4388" y="1339850"/>
            <a:ext cx="7429500" cy="1143000"/>
          </a:xfrm>
        </p:spPr>
        <p:txBody>
          <a:bodyPr/>
          <a:lstStyle/>
          <a:p>
            <a:r>
              <a:rPr lang="en-US" dirty="0" smtClean="0"/>
              <a:t>Ant Colony Optimization Algorithms for TSP: 3-6 to 3-8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92438" y="2768600"/>
            <a:ext cx="5248275" cy="11096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 dirty="0" smtClean="0"/>
              <a:t>Timothy Hahn</a:t>
            </a:r>
            <a:endParaRPr lang="en-US" b="1" i="1" dirty="0" smtClean="0"/>
          </a:p>
          <a:p>
            <a:pPr>
              <a:spcBef>
                <a:spcPct val="0"/>
              </a:spcBef>
            </a:pPr>
            <a:r>
              <a:rPr lang="en-US" b="1" dirty="0" smtClean="0"/>
              <a:t>February 13, 2008</a:t>
            </a:r>
            <a:endParaRPr lang="en-US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3-opt Local Search</a:t>
            </a:r>
            <a:endParaRPr lang="en-US" dirty="0"/>
          </a:p>
        </p:txBody>
      </p:sp>
      <p:pic>
        <p:nvPicPr>
          <p:cNvPr id="3" name="Picture 2" descr="Box3-2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85" y="1149821"/>
            <a:ext cx="8416414" cy="522194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Local Search Results</a:t>
            </a:r>
            <a:endParaRPr lang="en-US" dirty="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 Placeholder 8"/>
          <p:cNvSpPr txBox="1">
            <a:spLocks/>
          </p:cNvSpPr>
          <p:nvPr/>
        </p:nvSpPr>
        <p:spPr bwMode="auto">
          <a:xfrm>
            <a:off x="570963" y="1520088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00000"/>
              </a:lnSpc>
              <a:spcBef>
                <a:spcPct val="50000"/>
              </a:spcBef>
            </a:pPr>
            <a:r>
              <a:rPr lang="en-US" sz="2400" b="1" kern="0" dirty="0" smtClean="0">
                <a:solidFill>
                  <a:srgbClr val="006666"/>
                </a:solidFill>
                <a:latin typeface="+mn-lt"/>
                <a:ea typeface="+mj-ea"/>
                <a:cs typeface="+mj-cs"/>
              </a:rPr>
              <a:t>pcb1173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instance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6666"/>
                </a:solidFill>
                <a:ea typeface="+mj-ea"/>
                <a:cs typeface="+mj-cs"/>
              </a:rPr>
              <a:t>pr2392 instance</a:t>
            </a:r>
          </a:p>
        </p:txBody>
      </p:sp>
      <p:pic>
        <p:nvPicPr>
          <p:cNvPr id="11" name="Content Placeholder 10" descr="Figure3-1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2615" y="2554514"/>
            <a:ext cx="8551385" cy="3077822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Number of Ants Results</a:t>
            </a:r>
            <a:endParaRPr lang="en-US" dirty="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 Placeholder 8"/>
          <p:cNvSpPr txBox="1">
            <a:spLocks/>
          </p:cNvSpPr>
          <p:nvPr/>
        </p:nvSpPr>
        <p:spPr bwMode="auto">
          <a:xfrm>
            <a:off x="570963" y="1520088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00000"/>
              </a:lnSpc>
              <a:spcBef>
                <a:spcPct val="50000"/>
              </a:spcBef>
            </a:pPr>
            <a:r>
              <a:rPr lang="en-US" sz="2400" b="1" kern="0" dirty="0" smtClean="0">
                <a:solidFill>
                  <a:srgbClr val="006666"/>
                </a:solidFill>
                <a:latin typeface="+mn-lt"/>
                <a:ea typeface="+mj-ea"/>
                <a:cs typeface="+mj-cs"/>
              </a:rPr>
              <a:t>pcb1173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instance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6666"/>
                </a:solidFill>
                <a:ea typeface="+mj-ea"/>
                <a:cs typeface="+mj-cs"/>
              </a:rPr>
              <a:t>pr2392 instance</a:t>
            </a:r>
          </a:p>
        </p:txBody>
      </p:sp>
      <p:pic>
        <p:nvPicPr>
          <p:cNvPr id="8" name="Content Placeholder 7" descr="Figure3-1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439768"/>
            <a:ext cx="8686800" cy="3042357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Heuristic Information Results</a:t>
            </a:r>
            <a:endParaRPr lang="en-US" dirty="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 Placeholder 8"/>
          <p:cNvSpPr txBox="1">
            <a:spLocks/>
          </p:cNvSpPr>
          <p:nvPr/>
        </p:nvSpPr>
        <p:spPr bwMode="auto">
          <a:xfrm>
            <a:off x="570963" y="1520088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00000"/>
              </a:lnSpc>
              <a:spcBef>
                <a:spcPct val="50000"/>
              </a:spcBef>
            </a:pPr>
            <a:r>
              <a:rPr lang="en-US" sz="2400" b="1" i="1" kern="0" dirty="0" smtClean="0">
                <a:solidFill>
                  <a:srgbClr val="006666"/>
                </a:solidFill>
                <a:latin typeface="+mn-lt"/>
                <a:ea typeface="+mj-ea"/>
                <a:cs typeface="+mj-cs"/>
              </a:rPr>
              <a:t>MM</a:t>
            </a:r>
            <a:r>
              <a:rPr lang="en-US" sz="2400" b="1" kern="0" dirty="0" smtClean="0">
                <a:solidFill>
                  <a:srgbClr val="006666"/>
                </a:solidFill>
                <a:latin typeface="+mn-lt"/>
                <a:ea typeface="+mj-ea"/>
                <a:cs typeface="+mj-cs"/>
              </a:rPr>
              <a:t>AS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6666"/>
                </a:solidFill>
                <a:ea typeface="+mj-ea"/>
                <a:cs typeface="+mj-cs"/>
              </a:rPr>
              <a:t>ACS</a:t>
            </a:r>
          </a:p>
        </p:txBody>
      </p:sp>
      <p:pic>
        <p:nvPicPr>
          <p:cNvPr id="8" name="Content Placeholder 7" descr="Figure3-1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232736"/>
            <a:ext cx="8686800" cy="3066263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Pheromone Update Results</a:t>
            </a:r>
            <a:endParaRPr lang="en-US" dirty="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 Placeholder 8"/>
          <p:cNvSpPr txBox="1">
            <a:spLocks/>
          </p:cNvSpPr>
          <p:nvPr/>
        </p:nvSpPr>
        <p:spPr bwMode="auto">
          <a:xfrm>
            <a:off x="570963" y="1520088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00000"/>
              </a:lnSpc>
              <a:spcBef>
                <a:spcPct val="50000"/>
              </a:spcBef>
            </a:pPr>
            <a:r>
              <a:rPr lang="en-US" sz="2400" b="1" i="1" kern="0" dirty="0" smtClean="0">
                <a:solidFill>
                  <a:srgbClr val="006666"/>
                </a:solidFill>
                <a:latin typeface="+mn-lt"/>
                <a:ea typeface="+mj-ea"/>
                <a:cs typeface="+mj-cs"/>
              </a:rPr>
              <a:t>MM</a:t>
            </a:r>
            <a:r>
              <a:rPr lang="en-US" sz="2400" b="1" kern="0" dirty="0" smtClean="0">
                <a:solidFill>
                  <a:srgbClr val="006666"/>
                </a:solidFill>
                <a:latin typeface="+mn-lt"/>
                <a:ea typeface="+mj-ea"/>
                <a:cs typeface="+mj-cs"/>
              </a:rPr>
              <a:t>AS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6666"/>
                </a:solidFill>
                <a:ea typeface="+mj-ea"/>
                <a:cs typeface="+mj-cs"/>
              </a:rPr>
              <a:t>ACS</a:t>
            </a:r>
          </a:p>
        </p:txBody>
      </p:sp>
      <p:pic>
        <p:nvPicPr>
          <p:cNvPr id="11" name="Content Placeholder 10" descr="Figure3-1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330902"/>
            <a:ext cx="8686800" cy="3184211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Representation</a:t>
            </a:r>
            <a:endParaRPr lang="en-US" dirty="0"/>
          </a:p>
        </p:txBody>
      </p:sp>
      <p:pic>
        <p:nvPicPr>
          <p:cNvPr id="9" name="Content Placeholder 8" descr="img00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2754" y="1872343"/>
            <a:ext cx="6874724" cy="4402192"/>
          </a:xfrm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Algorithm</a:t>
            </a:r>
            <a:endParaRPr lang="en-US" dirty="0"/>
          </a:p>
        </p:txBody>
      </p:sp>
      <p:pic>
        <p:nvPicPr>
          <p:cNvPr id="4" name="Content Placeholder 3" descr="img00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4051" y="1292379"/>
            <a:ext cx="3717161" cy="5542971"/>
          </a:xfrm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Solutions</a:t>
            </a:r>
            <a:endParaRPr lang="en-US" dirty="0"/>
          </a:p>
        </p:txBody>
      </p:sp>
      <p:pic>
        <p:nvPicPr>
          <p:cNvPr id="4" name="Content Placeholder 3" descr="img00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43540" y="1103405"/>
            <a:ext cx="4587239" cy="5660480"/>
          </a:xfrm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Decision Rule</a:t>
            </a:r>
            <a:endParaRPr lang="en-US" dirty="0"/>
          </a:p>
        </p:txBody>
      </p:sp>
      <p:pic>
        <p:nvPicPr>
          <p:cNvPr id="5" name="Content Placeholder 4" descr="img00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8399" y="1021584"/>
            <a:ext cx="6418693" cy="5836416"/>
          </a:xfrm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NeighborListASDecisionRule</a:t>
            </a:r>
            <a:endParaRPr lang="en-US" dirty="0"/>
          </a:p>
        </p:txBody>
      </p:sp>
      <p:pic>
        <p:nvPicPr>
          <p:cNvPr id="4" name="Content Placeholder 3" descr="img00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8679" y="1131934"/>
            <a:ext cx="5448625" cy="5726066"/>
          </a:xfrm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>
          <a:xfrm>
            <a:off x="1519706" y="274638"/>
            <a:ext cx="7167093" cy="1143000"/>
          </a:xfrm>
        </p:spPr>
        <p:txBody>
          <a:bodyPr/>
          <a:lstStyle/>
          <a:p>
            <a:r>
              <a:rPr lang="en-US" dirty="0" smtClean="0"/>
              <a:t>3.6.1 Behavior of ACO Algorithms</a:t>
            </a:r>
            <a:endParaRPr lang="en-US" dirty="0"/>
          </a:p>
        </p:txBody>
      </p:sp>
      <p:pic>
        <p:nvPicPr>
          <p:cNvPr id="9" name="Content Placeholder 8" descr="Figure3-5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2222" t="4678" r="3492" b="2632"/>
          <a:stretch>
            <a:fillRect/>
          </a:stretch>
        </p:blipFill>
        <p:spPr>
          <a:xfrm>
            <a:off x="450761" y="1815921"/>
            <a:ext cx="3825025" cy="4082603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519707"/>
            <a:ext cx="4041775" cy="4606456"/>
          </a:xfrm>
        </p:spPr>
        <p:txBody>
          <a:bodyPr/>
          <a:lstStyle/>
          <a:p>
            <a:r>
              <a:rPr lang="en-US" dirty="0" smtClean="0"/>
              <a:t>TSPLIB instance burma14</a:t>
            </a:r>
          </a:p>
          <a:p>
            <a:r>
              <a:rPr lang="en-US" dirty="0" smtClean="0"/>
              <a:t>Grayscale image</a:t>
            </a:r>
          </a:p>
          <a:p>
            <a:pPr lvl="1"/>
            <a:r>
              <a:rPr lang="en-US" dirty="0" smtClean="0"/>
              <a:t>White (No pheromone)</a:t>
            </a:r>
          </a:p>
          <a:p>
            <a:pPr lvl="1"/>
            <a:r>
              <a:rPr lang="en-US" dirty="0" smtClean="0"/>
              <a:t>Black (High pheromone)</a:t>
            </a:r>
          </a:p>
          <a:p>
            <a:r>
              <a:rPr lang="en-US" dirty="0" smtClean="0"/>
              <a:t>After various instances</a:t>
            </a:r>
          </a:p>
          <a:p>
            <a:pPr lvl="1"/>
            <a:r>
              <a:rPr lang="en-US" dirty="0" smtClean="0"/>
              <a:t>0 (top left)</a:t>
            </a:r>
          </a:p>
          <a:p>
            <a:pPr lvl="1"/>
            <a:r>
              <a:rPr lang="en-US" dirty="0" smtClean="0"/>
              <a:t>5 (top right)</a:t>
            </a:r>
          </a:p>
          <a:p>
            <a:pPr lvl="1"/>
            <a:r>
              <a:rPr lang="en-US" dirty="0" smtClean="0"/>
              <a:t>10 (</a:t>
            </a:r>
            <a:r>
              <a:rPr lang="en-US" dirty="0" err="1" smtClean="0"/>
              <a:t>botton</a:t>
            </a:r>
            <a:r>
              <a:rPr lang="en-US" dirty="0" smtClean="0"/>
              <a:t> left)</a:t>
            </a:r>
          </a:p>
          <a:p>
            <a:pPr lvl="1"/>
            <a:r>
              <a:rPr lang="en-US" dirty="0" smtClean="0"/>
              <a:t>100 (bottom right)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ChooseBestNext</a:t>
            </a:r>
            <a:endParaRPr lang="en-US" dirty="0"/>
          </a:p>
        </p:txBody>
      </p:sp>
      <p:pic>
        <p:nvPicPr>
          <p:cNvPr id="4" name="Content Placeholder 3" descr="img00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5980" y="1241188"/>
            <a:ext cx="6093876" cy="5109701"/>
          </a:xfrm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Pheromones</a:t>
            </a:r>
            <a:endParaRPr lang="en-US" dirty="0"/>
          </a:p>
        </p:txBody>
      </p:sp>
      <p:pic>
        <p:nvPicPr>
          <p:cNvPr id="4" name="Content Placeholder 3" descr="img00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2270" y="1266147"/>
            <a:ext cx="7115748" cy="5374495"/>
          </a:xfrm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AS: Deposit Pheromone</a:t>
            </a:r>
            <a:endParaRPr lang="en-US" dirty="0"/>
          </a:p>
        </p:txBody>
      </p:sp>
      <p:pic>
        <p:nvPicPr>
          <p:cNvPr id="4" name="Content Placeholder 3" descr="img00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7722" y="1438984"/>
            <a:ext cx="7439259" cy="4736964"/>
          </a:xfrm>
        </p:spPr>
      </p:pic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ACS: Deposit Pheromone</a:t>
            </a:r>
            <a:endParaRPr lang="en-US" dirty="0"/>
          </a:p>
        </p:txBody>
      </p:sp>
      <p:pic>
        <p:nvPicPr>
          <p:cNvPr id="4" name="Content Placeholder 3" descr="img00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5334" y="1277890"/>
            <a:ext cx="7102634" cy="3818766"/>
          </a:xfrm>
        </p:spPr>
      </p:pic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3.9 Bibliographical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TSP is among the oldest (1800s) and most studied combinatorial optimization problems</a:t>
            </a:r>
          </a:p>
          <a:p>
            <a:r>
              <a:rPr lang="en-US" dirty="0" smtClean="0"/>
              <a:t>Algorithms have been developed capable of solving TSP with over 85,900 cities</a:t>
            </a:r>
          </a:p>
          <a:p>
            <a:r>
              <a:rPr lang="en-US" dirty="0" smtClean="0"/>
              <a:t>ACO algorithms are not competitive with current approximation methods for TSP (solutions to millions of cities within a reasonable time that are 2-3% of optimal)</a:t>
            </a:r>
          </a:p>
          <a:p>
            <a:r>
              <a:rPr lang="en-US" dirty="0" smtClean="0"/>
              <a:t>ACO algorithms work very well on other NP Complete problems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3.6.1 Behavior of ACO Algorithms</a:t>
            </a:r>
            <a:endParaRPr lang="en-US" dirty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Stagnation – all ants follow the same path and same solution</a:t>
            </a:r>
          </a:p>
          <a:p>
            <a:r>
              <a:rPr lang="en-US" dirty="0" smtClean="0"/>
              <a:t>Methods of measuring stagnation</a:t>
            </a:r>
          </a:p>
          <a:p>
            <a:pPr lvl="1"/>
            <a:r>
              <a:rPr lang="en-US" dirty="0" smtClean="0"/>
              <a:t>Standard Deviation (</a:t>
            </a:r>
            <a:r>
              <a:rPr lang="el-GR" dirty="0" smtClean="0">
                <a:latin typeface="Cambria Math"/>
                <a:ea typeface="Cambria Math"/>
              </a:rPr>
              <a:t>σ</a:t>
            </a:r>
            <a:r>
              <a:rPr lang="en-US" baseline="-25000" dirty="0" smtClean="0">
                <a:ea typeface="Cambria Math"/>
              </a:rPr>
              <a:t>L</a:t>
            </a:r>
            <a:r>
              <a:rPr lang="en-US" dirty="0" smtClean="0">
                <a:ea typeface="Cambria Math"/>
              </a:rPr>
              <a:t>)</a:t>
            </a:r>
          </a:p>
          <a:p>
            <a:pPr lvl="1"/>
            <a:r>
              <a:rPr lang="en-US" dirty="0" smtClean="0"/>
              <a:t>Variation Coefficient (</a:t>
            </a:r>
            <a:r>
              <a:rPr lang="el-GR" dirty="0" smtClean="0">
                <a:latin typeface="Cambria Math"/>
                <a:ea typeface="Cambria Math"/>
              </a:rPr>
              <a:t>σ</a:t>
            </a:r>
            <a:r>
              <a:rPr lang="en-US" baseline="-25000" dirty="0" smtClean="0">
                <a:ea typeface="Cambria Math"/>
              </a:rPr>
              <a:t>L</a:t>
            </a:r>
            <a:r>
              <a:rPr lang="en-US" dirty="0" smtClean="0">
                <a:ea typeface="Cambria Math"/>
              </a:rPr>
              <a:t>)/</a:t>
            </a:r>
            <a:r>
              <a:rPr lang="el-GR" dirty="0" smtClean="0">
                <a:latin typeface="Cambria Math"/>
                <a:ea typeface="Cambria Math"/>
              </a:rPr>
              <a:t>μ</a:t>
            </a:r>
            <a:r>
              <a:rPr lang="en-US" baseline="-25000" dirty="0" smtClean="0">
                <a:ea typeface="Cambria Math"/>
              </a:rPr>
              <a:t>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Average distance between paths</a:t>
            </a:r>
          </a:p>
          <a:p>
            <a:pPr lvl="2"/>
            <a:r>
              <a:rPr lang="en-US" dirty="0" smtClean="0"/>
              <a:t>dist(T,T’) = number of arcs in T but not in T’</a:t>
            </a:r>
          </a:p>
          <a:p>
            <a:pPr lvl="1"/>
            <a:r>
              <a:rPr lang="en-US" dirty="0" smtClean="0"/>
              <a:t>Average Branching Factor </a:t>
            </a:r>
          </a:p>
          <a:p>
            <a:pPr lvl="2"/>
            <a:r>
              <a:rPr lang="el-GR" dirty="0" smtClean="0">
                <a:latin typeface="Cambria Math"/>
                <a:ea typeface="Cambria Math"/>
              </a:rPr>
              <a:t>τ</a:t>
            </a:r>
            <a:r>
              <a:rPr lang="en-US" baseline="-25000" dirty="0" smtClean="0">
                <a:ea typeface="Cambria Math"/>
              </a:rPr>
              <a:t>ij</a:t>
            </a:r>
            <a:r>
              <a:rPr lang="en-US" dirty="0" smtClean="0">
                <a:latin typeface="Cambria Math"/>
                <a:ea typeface="Cambria Math"/>
              </a:rPr>
              <a:t>  ≥ </a:t>
            </a:r>
            <a:r>
              <a:rPr lang="el-GR" dirty="0" smtClean="0">
                <a:latin typeface="Cambria Math"/>
                <a:ea typeface="Cambria Math"/>
              </a:rPr>
              <a:t>τ</a:t>
            </a:r>
            <a:r>
              <a:rPr lang="en-US" baseline="30000" dirty="0" smtClean="0">
                <a:ea typeface="Cambria Math"/>
              </a:rPr>
              <a:t>i</a:t>
            </a:r>
            <a:r>
              <a:rPr lang="en-US" baseline="-25000" dirty="0" smtClean="0">
                <a:ea typeface="Cambria Math"/>
              </a:rPr>
              <a:t>min</a:t>
            </a:r>
            <a:r>
              <a:rPr lang="en-US" dirty="0" smtClean="0">
                <a:latin typeface="Cambria Math"/>
                <a:ea typeface="Cambria Math"/>
              </a:rPr>
              <a:t> + </a:t>
            </a:r>
            <a:r>
              <a:rPr lang="el-GR" dirty="0" smtClean="0">
                <a:latin typeface="Cambria Math"/>
                <a:ea typeface="Cambria Math"/>
              </a:rPr>
              <a:t>λ</a:t>
            </a:r>
            <a:r>
              <a:rPr lang="en-US" dirty="0" smtClean="0">
                <a:ea typeface="Cambria Math"/>
              </a:rPr>
              <a:t>(</a:t>
            </a:r>
            <a:r>
              <a:rPr lang="el-GR" dirty="0" smtClean="0">
                <a:latin typeface="Cambria Math"/>
                <a:ea typeface="Cambria Math"/>
              </a:rPr>
              <a:t>τ</a:t>
            </a:r>
            <a:r>
              <a:rPr lang="en-US" baseline="30000" dirty="0" err="1" smtClean="0">
                <a:ea typeface="Cambria Math"/>
              </a:rPr>
              <a:t>i</a:t>
            </a:r>
            <a:r>
              <a:rPr lang="en-US" baseline="-25000" dirty="0" err="1" smtClean="0">
                <a:ea typeface="Cambria Math"/>
              </a:rPr>
              <a:t>max</a:t>
            </a:r>
            <a:r>
              <a:rPr lang="en-US" dirty="0" smtClean="0">
                <a:ea typeface="Cambria Math"/>
              </a:rPr>
              <a:t> - </a:t>
            </a:r>
            <a:r>
              <a:rPr lang="el-GR" dirty="0" smtClean="0">
                <a:latin typeface="Cambria Math"/>
                <a:ea typeface="Cambria Math"/>
              </a:rPr>
              <a:t>τ</a:t>
            </a:r>
            <a:r>
              <a:rPr lang="en-US" baseline="30000" dirty="0" smtClean="0">
                <a:ea typeface="Cambria Math"/>
              </a:rPr>
              <a:t>i</a:t>
            </a:r>
            <a:r>
              <a:rPr lang="en-US" baseline="-25000" dirty="0" smtClean="0">
                <a:ea typeface="Cambria Math"/>
              </a:rPr>
              <a:t>min</a:t>
            </a:r>
            <a:r>
              <a:rPr lang="en-US" dirty="0" smtClean="0">
                <a:ea typeface="Cambria Math"/>
              </a:rPr>
              <a:t>)</a:t>
            </a:r>
          </a:p>
          <a:p>
            <a:pPr lvl="1"/>
            <a:r>
              <a:rPr lang="en-US" dirty="0" smtClean="0">
                <a:ea typeface="Cambria Math"/>
              </a:rPr>
              <a:t>Average  Entropy</a:t>
            </a:r>
          </a:p>
          <a:p>
            <a:pPr lvl="2"/>
            <a:r>
              <a:rPr lang="en-US" dirty="0" smtClean="0">
                <a:ea typeface="Cambria Math"/>
              </a:rPr>
              <a:t>  </a:t>
            </a:r>
          </a:p>
          <a:p>
            <a:pPr lvl="2"/>
            <a:endParaRPr lang="en-US" dirty="0" smtClean="0">
              <a:ea typeface="Cambria Math"/>
            </a:endParaRPr>
          </a:p>
          <a:p>
            <a:pPr lvl="2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899089" y="5434885"/>
          <a:ext cx="2625948" cy="850264"/>
        </p:xfrm>
        <a:graphic>
          <a:graphicData uri="http://schemas.openxmlformats.org/presentationml/2006/ole">
            <p:oleObj spid="_x0000_s1026" name="Equation" r:id="rId4" imgW="1104840" imgH="444240" progId="Equation.3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Behavior of Ant Systems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6666"/>
                </a:solidFill>
                <a:ea typeface="+mj-ea"/>
                <a:cs typeface="+mj-cs"/>
              </a:rPr>
              <a:t>Average Branching Factor</a:t>
            </a:r>
            <a:endParaRPr lang="en-US" dirty="0">
              <a:solidFill>
                <a:srgbClr val="006666"/>
              </a:solidFill>
              <a:ea typeface="+mj-ea"/>
              <a:cs typeface="+mj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6666"/>
                </a:solidFill>
                <a:ea typeface="+mj-ea"/>
                <a:cs typeface="+mj-cs"/>
              </a:rPr>
              <a:t>Average Distance</a:t>
            </a:r>
          </a:p>
        </p:txBody>
      </p:sp>
      <p:pic>
        <p:nvPicPr>
          <p:cNvPr id="17" name="Content Placeholder 16" descr="Figure3-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2958" y="2454743"/>
            <a:ext cx="8350554" cy="3070294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Behavior of Extensions of AS</a:t>
            </a:r>
            <a:endParaRPr lang="en-US" dirty="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1" name="Content Placeholder 10" descr="Figure3-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9732" y="2163651"/>
            <a:ext cx="8604268" cy="3067707"/>
          </a:xfrm>
        </p:spPr>
      </p:pic>
      <p:sp>
        <p:nvSpPr>
          <p:cNvPr id="9" name="Text Placeholder 8"/>
          <p:cNvSpPr txBox="1">
            <a:spLocks/>
          </p:cNvSpPr>
          <p:nvPr/>
        </p:nvSpPr>
        <p:spPr bwMode="auto">
          <a:xfrm>
            <a:off x="570963" y="1520088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Average Branching Factor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6666"/>
                </a:solidFill>
                <a:ea typeface="+mj-ea"/>
                <a:cs typeface="+mj-cs"/>
              </a:rPr>
              <a:t>Average Distance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Behavior of Extensions of AS</a:t>
            </a:r>
            <a:endParaRPr lang="en-US" dirty="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 Placeholder 8"/>
          <p:cNvSpPr txBox="1">
            <a:spLocks/>
          </p:cNvSpPr>
          <p:nvPr/>
        </p:nvSpPr>
        <p:spPr bwMode="auto">
          <a:xfrm>
            <a:off x="570963" y="1520088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d198 instance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6666"/>
                </a:solidFill>
                <a:ea typeface="+mj-ea"/>
                <a:cs typeface="+mj-cs"/>
              </a:rPr>
              <a:t>rat783 instance</a:t>
            </a:r>
          </a:p>
        </p:txBody>
      </p:sp>
      <p:pic>
        <p:nvPicPr>
          <p:cNvPr id="8" name="Content Placeholder 7" descr="Figure3-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379648"/>
            <a:ext cx="8686800" cy="3029064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ACO Plus Local Search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738648" y="1300765"/>
            <a:ext cx="7018986" cy="4825397"/>
          </a:xfrm>
        </p:spPr>
        <p:txBody>
          <a:bodyPr/>
          <a:lstStyle/>
          <a:p>
            <a:r>
              <a:rPr lang="en-US" dirty="0" smtClean="0"/>
              <a:t>Basic idea: When an ant finds a solution, use a local search technique to find a local optimum</a:t>
            </a:r>
          </a:p>
          <a:p>
            <a:r>
              <a:rPr lang="en-US" dirty="0" smtClean="0"/>
              <a:t>2-opt and 2.5-opt have O(n</a:t>
            </a:r>
            <a:r>
              <a:rPr lang="en-US" baseline="30000" dirty="0" smtClean="0"/>
              <a:t>2</a:t>
            </a:r>
            <a:r>
              <a:rPr lang="en-US" dirty="0" smtClean="0"/>
              <a:t>) complexity, while 3-opt has O(n</a:t>
            </a:r>
            <a:r>
              <a:rPr lang="en-US" baseline="30000" dirty="0" smtClean="0"/>
              <a:t>3</a:t>
            </a:r>
            <a:r>
              <a:rPr lang="en-US" dirty="0" smtClean="0"/>
              <a:t>) complexity</a:t>
            </a:r>
          </a:p>
          <a:p>
            <a:r>
              <a:rPr lang="en-US" dirty="0" smtClean="0"/>
              <a:t>Tradeoff between spending more time on local search and less time on ant exploration versus less time on local search and more time on ant exploration</a:t>
            </a:r>
          </a:p>
          <a:p>
            <a:pPr lvl="1"/>
            <a:r>
              <a:rPr lang="en-US" dirty="0" smtClean="0"/>
              <a:t>532</a:t>
            </a:r>
            <a:r>
              <a:rPr lang="en-US" baseline="30000" dirty="0" smtClean="0"/>
              <a:t>2</a:t>
            </a:r>
            <a:r>
              <a:rPr lang="en-US" dirty="0" smtClean="0"/>
              <a:t> = 283,024 comparisons</a:t>
            </a:r>
          </a:p>
          <a:p>
            <a:pPr lvl="1"/>
            <a:r>
              <a:rPr lang="en-US" dirty="0" smtClean="0"/>
              <a:t>532</a:t>
            </a:r>
            <a:r>
              <a:rPr lang="en-US" baseline="30000" dirty="0" smtClean="0"/>
              <a:t>3</a:t>
            </a:r>
            <a:r>
              <a:rPr lang="en-US" dirty="0" smtClean="0"/>
              <a:t> = 150,568,768 comparisons</a:t>
            </a:r>
          </a:p>
          <a:p>
            <a:r>
              <a:rPr lang="en-US" dirty="0" smtClean="0"/>
              <a:t>Using nearest neighbor lists and reduce the number of required comparisons</a:t>
            </a:r>
            <a:endParaRPr lang="en-US" dirty="0"/>
          </a:p>
        </p:txBody>
      </p:sp>
      <p:sp>
        <p:nvSpPr>
          <p:cNvPr id="9" name="Text Placeholder 8"/>
          <p:cNvSpPr txBox="1">
            <a:spLocks/>
          </p:cNvSpPr>
          <p:nvPr/>
        </p:nvSpPr>
        <p:spPr bwMode="auto">
          <a:xfrm>
            <a:off x="570963" y="1520088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2-opt Local Search</a:t>
            </a:r>
            <a:endParaRPr lang="en-US" dirty="0"/>
          </a:p>
        </p:txBody>
      </p:sp>
      <p:pic>
        <p:nvPicPr>
          <p:cNvPr id="7" name="Picture 6" descr="Box2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30" y="1354835"/>
            <a:ext cx="7990550" cy="497339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2.5-opt Local Search</a:t>
            </a:r>
            <a:endParaRPr lang="en-US" dirty="0"/>
          </a:p>
        </p:txBody>
      </p:sp>
      <p:pic>
        <p:nvPicPr>
          <p:cNvPr id="8" name="Picture 7" descr="Box3-2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53" y="1269201"/>
            <a:ext cx="7849726" cy="529125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Classroom Expectations">
  <a:themeElements>
    <a:clrScheme name="1844_Classroom Expectations_Copyedit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44_Classroom Expectations_Copyedite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844_Classroom Expectations_Copyedi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Expectations</Template>
  <TotalTime>206</TotalTime>
  <Words>1111</Words>
  <Application>Microsoft Office PowerPoint</Application>
  <PresentationFormat>On-screen Show (4:3)</PresentationFormat>
  <Paragraphs>154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Classroom Expectations</vt:lpstr>
      <vt:lpstr>Equation</vt:lpstr>
      <vt:lpstr>Ant Colony Optimization Algorithms for TSP: 3-6 to 3-8</vt:lpstr>
      <vt:lpstr>3.6.1 Behavior of ACO Algorithms</vt:lpstr>
      <vt:lpstr>3.6.1 Behavior of ACO Algorithms</vt:lpstr>
      <vt:lpstr>Behavior of Ant Systems</vt:lpstr>
      <vt:lpstr>Behavior of Extensions of AS</vt:lpstr>
      <vt:lpstr>Behavior of Extensions of AS</vt:lpstr>
      <vt:lpstr>ACO Plus Local Search</vt:lpstr>
      <vt:lpstr>2-opt Local Search</vt:lpstr>
      <vt:lpstr>2.5-opt Local Search</vt:lpstr>
      <vt:lpstr>3-opt Local Search</vt:lpstr>
      <vt:lpstr>Local Search Results</vt:lpstr>
      <vt:lpstr>Number of Ants Results</vt:lpstr>
      <vt:lpstr>Heuristic Information Results</vt:lpstr>
      <vt:lpstr>Pheromone Update Results</vt:lpstr>
      <vt:lpstr>Data Representation</vt:lpstr>
      <vt:lpstr>Basic Algorithm</vt:lpstr>
      <vt:lpstr>Constructing Solutions</vt:lpstr>
      <vt:lpstr>AS Decision Rule</vt:lpstr>
      <vt:lpstr>NeighborListASDecisionRule</vt:lpstr>
      <vt:lpstr>ChooseBestNext</vt:lpstr>
      <vt:lpstr>Updating Pheromones</vt:lpstr>
      <vt:lpstr>AS: Deposit Pheromone</vt:lpstr>
      <vt:lpstr>ACS: Deposit Pheromone</vt:lpstr>
      <vt:lpstr>3.9 Bibliographical Remarks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 Colony Optimization Algorithms for TSP: 3-6 to 3-8</dc:title>
  <dc:creator>Timothy Hahn</dc:creator>
  <cp:lastModifiedBy>Timothy Hahn</cp:lastModifiedBy>
  <cp:revision>24</cp:revision>
  <dcterms:created xsi:type="dcterms:W3CDTF">2008-02-13T17:24:30Z</dcterms:created>
  <dcterms:modified xsi:type="dcterms:W3CDTF">2008-02-13T21:00:52Z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TC300014601033</vt:lpwstr>
  </property>
</Properties>
</file>