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60" r:id="rId7"/>
    <p:sldId id="263" r:id="rId8"/>
    <p:sldId id="264" r:id="rId9"/>
    <p:sldId id="274" r:id="rId10"/>
    <p:sldId id="265" r:id="rId11"/>
    <p:sldId id="275" r:id="rId12"/>
    <p:sldId id="269" r:id="rId13"/>
    <p:sldId id="276" r:id="rId14"/>
    <p:sldId id="270" r:id="rId15"/>
    <p:sldId id="277" r:id="rId16"/>
    <p:sldId id="278" r:id="rId17"/>
    <p:sldId id="271" r:id="rId18"/>
    <p:sldId id="272" r:id="rId19"/>
    <p:sldId id="279" r:id="rId20"/>
    <p:sldId id="280" r:id="rId21"/>
    <p:sldId id="281" r:id="rId22"/>
    <p:sldId id="282" r:id="rId23"/>
    <p:sldId id="284" r:id="rId24"/>
    <p:sldId id="288" r:id="rId25"/>
    <p:sldId id="289" r:id="rId26"/>
    <p:sldId id="285" r:id="rId27"/>
    <p:sldId id="286" r:id="rId28"/>
    <p:sldId id="287" r:id="rId29"/>
    <p:sldId id="290" r:id="rId30"/>
    <p:sldId id="262" r:id="rId3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alpha val="52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normAutofit fontScale="90000"/>
          </a:bodyPr>
          <a:lstStyle/>
          <a:p>
            <a:r>
              <a:rPr lang="en-US" dirty="0" smtClean="0"/>
              <a:t>Routing in Ad-hoc Networks with MIMO links</a:t>
            </a:r>
            <a:br>
              <a:rPr lang="en-US" dirty="0" smtClean="0"/>
            </a:br>
            <a:r>
              <a:rPr lang="en-US" dirty="0" smtClean="0"/>
              <a:t/>
            </a:r>
            <a:br>
              <a:rPr lang="en-US" dirty="0" smtClean="0"/>
            </a:br>
            <a:r>
              <a:rPr lang="en-US" sz="2900" dirty="0" err="1" smtClean="0"/>
              <a:t>Karthikeyan</a:t>
            </a:r>
            <a:r>
              <a:rPr lang="en-US" sz="2900" dirty="0" smtClean="0"/>
              <a:t> </a:t>
            </a:r>
            <a:r>
              <a:rPr lang="en-US" sz="2900" dirty="0" err="1" smtClean="0"/>
              <a:t>Sundaresan</a:t>
            </a:r>
            <a:r>
              <a:rPr lang="en-US" sz="2900" dirty="0" smtClean="0"/>
              <a:t> and </a:t>
            </a:r>
            <a:r>
              <a:rPr lang="en-US" sz="2900" dirty="0" err="1" smtClean="0"/>
              <a:t>Raghupathy</a:t>
            </a:r>
            <a:r>
              <a:rPr lang="en-US" sz="2900" dirty="0" smtClean="0"/>
              <a:t> </a:t>
            </a:r>
            <a:r>
              <a:rPr lang="en-US" sz="2900" dirty="0" err="1" smtClean="0"/>
              <a:t>Sivakumar</a:t>
            </a:r>
            <a:r>
              <a:rPr lang="en-US" dirty="0" smtClean="0"/>
              <a:t/>
            </a:r>
            <a:br>
              <a:rPr lang="en-US" dirty="0" smtClean="0"/>
            </a:br>
            <a:endParaRPr lang="en-US" dirty="0"/>
          </a:p>
        </p:txBody>
      </p:sp>
      <p:sp>
        <p:nvSpPr>
          <p:cNvPr id="3" name="Subtitle 2"/>
          <p:cNvSpPr>
            <a:spLocks noGrp="1"/>
          </p:cNvSpPr>
          <p:nvPr>
            <p:ph type="subTitle" idx="1"/>
          </p:nvPr>
        </p:nvSpPr>
        <p:spPr>
          <a:xfrm>
            <a:off x="1371600" y="5029200"/>
            <a:ext cx="6400800" cy="1905000"/>
          </a:xfrm>
        </p:spPr>
        <p:txBody>
          <a:bodyPr/>
          <a:lstStyle/>
          <a:p>
            <a:r>
              <a:rPr lang="en-US" dirty="0" smtClean="0">
                <a:solidFill>
                  <a:schemeClr val="tx1"/>
                </a:solidFill>
              </a:rPr>
              <a:t>presented by</a:t>
            </a:r>
          </a:p>
          <a:p>
            <a:r>
              <a:rPr lang="en-US" dirty="0" err="1" smtClean="0">
                <a:solidFill>
                  <a:schemeClr val="tx1"/>
                </a:solidFill>
              </a:rPr>
              <a:t>Neeraj</a:t>
            </a:r>
            <a:r>
              <a:rPr lang="en-US" dirty="0" smtClean="0">
                <a:solidFill>
                  <a:schemeClr val="tx1"/>
                </a:solidFill>
              </a:rPr>
              <a:t> </a:t>
            </a:r>
            <a:r>
              <a:rPr lang="en-US" dirty="0" err="1" smtClean="0">
                <a:solidFill>
                  <a:schemeClr val="tx1"/>
                </a:solidFill>
              </a:rPr>
              <a:t>Gurdasani</a:t>
            </a:r>
            <a:endParaRPr lang="en-US" dirty="0">
              <a:solidFill>
                <a:schemeClr val="tx1"/>
              </a:solidFill>
            </a:endParaRPr>
          </a:p>
        </p:txBody>
      </p:sp>
      <p:sp>
        <p:nvSpPr>
          <p:cNvPr id="4" name="Title 1"/>
          <p:cNvSpPr txBox="1">
            <a:spLocks/>
          </p:cNvSpPr>
          <p:nvPr/>
        </p:nvSpPr>
        <p:spPr>
          <a:xfrm>
            <a:off x="762000" y="58737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MUX </a:t>
            </a:r>
            <a:r>
              <a:rPr lang="en-US" sz="2400" dirty="0" err="1" smtClean="0"/>
              <a:t>vs</a:t>
            </a:r>
            <a:r>
              <a:rPr lang="en-US" sz="2400" dirty="0" smtClean="0"/>
              <a:t> Diversity</a:t>
            </a:r>
            <a:endParaRPr lang="en-US" sz="2400" dirty="0"/>
          </a:p>
        </p:txBody>
      </p:sp>
      <p:sp>
        <p:nvSpPr>
          <p:cNvPr id="3" name="Content Placeholder 2"/>
          <p:cNvSpPr>
            <a:spLocks noGrp="1"/>
          </p:cNvSpPr>
          <p:nvPr>
            <p:ph idx="1"/>
          </p:nvPr>
        </p:nvSpPr>
        <p:spPr/>
        <p:txBody>
          <a:bodyPr>
            <a:normAutofit/>
          </a:bodyPr>
          <a:lstStyle/>
          <a:p>
            <a:r>
              <a:rPr lang="en-US" sz="1800" dirty="0" err="1" smtClean="0"/>
              <a:t>Mux</a:t>
            </a:r>
            <a:r>
              <a:rPr lang="en-US" sz="1800" dirty="0" smtClean="0"/>
              <a:t> </a:t>
            </a:r>
            <a:r>
              <a:rPr lang="en-US" sz="1800" u="sng" dirty="0" smtClean="0"/>
              <a:t>increases </a:t>
            </a:r>
            <a:r>
              <a:rPr lang="en-US" sz="1800" u="sng" dirty="0" smtClean="0"/>
              <a:t>capacity by increasing rate</a:t>
            </a:r>
            <a:r>
              <a:rPr lang="en-US" sz="1800" dirty="0" smtClean="0"/>
              <a:t>.</a:t>
            </a:r>
          </a:p>
          <a:p>
            <a:endParaRPr lang="en-US" sz="1800" dirty="0" smtClean="0"/>
          </a:p>
          <a:p>
            <a:r>
              <a:rPr lang="en-US" sz="1800" dirty="0" smtClean="0"/>
              <a:t>Diversity Decreases BER(DIV-BER)- increases reliability, high SNR</a:t>
            </a:r>
          </a:p>
          <a:p>
            <a:pPr>
              <a:buNone/>
            </a:pPr>
            <a:r>
              <a:rPr lang="en-US" sz="1800" dirty="0" smtClean="0"/>
              <a:t> </a:t>
            </a:r>
          </a:p>
          <a:p>
            <a:r>
              <a:rPr lang="en-US" sz="1800" dirty="0" smtClean="0"/>
              <a:t>Diversity Increases SNR, hence range(DIV-RANGE)</a:t>
            </a:r>
          </a:p>
          <a:p>
            <a:endParaRPr lang="en-US" sz="1800" dirty="0" smtClean="0"/>
          </a:p>
          <a:p>
            <a:r>
              <a:rPr lang="en-US" sz="1800" dirty="0" smtClean="0"/>
              <a:t>Diversity </a:t>
            </a:r>
            <a:r>
              <a:rPr lang="en-US" sz="1800" u="sng" dirty="0" smtClean="0"/>
              <a:t>decreases rate hence decreases capacity</a:t>
            </a:r>
          </a:p>
          <a:p>
            <a:endParaRPr lang="en-US" sz="2200" u="sng" dirty="0" smtClean="0"/>
          </a:p>
          <a:p>
            <a:pPr>
              <a:buNone/>
            </a:pPr>
            <a:endParaRPr lang="en-US" sz="2200" u="sng" dirty="0" smtClean="0"/>
          </a:p>
          <a:p>
            <a:endParaRPr lang="en-US" sz="2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400" dirty="0" smtClean="0"/>
              <a:t>Routing Approaches</a:t>
            </a:r>
            <a:endParaRPr lang="en-US" sz="2400" dirty="0"/>
          </a:p>
        </p:txBody>
      </p:sp>
      <p:sp>
        <p:nvSpPr>
          <p:cNvPr id="3" name="Content Placeholder 2"/>
          <p:cNvSpPr>
            <a:spLocks noGrp="1"/>
          </p:cNvSpPr>
          <p:nvPr>
            <p:ph idx="1"/>
          </p:nvPr>
        </p:nvSpPr>
        <p:spPr>
          <a:xfrm>
            <a:off x="457200" y="1295400"/>
            <a:ext cx="8229600" cy="4830763"/>
          </a:xfrm>
        </p:spPr>
        <p:txBody>
          <a:bodyPr>
            <a:normAutofit/>
          </a:bodyPr>
          <a:lstStyle/>
          <a:p>
            <a:r>
              <a:rPr lang="en-US" sz="1800" dirty="0" smtClean="0"/>
              <a:t>In MUX, the routing protocol uses </a:t>
            </a:r>
            <a:r>
              <a:rPr lang="en-US" sz="1800" dirty="0" err="1" smtClean="0"/>
              <a:t>omni</a:t>
            </a:r>
            <a:r>
              <a:rPr lang="en-US" sz="1800" dirty="0" smtClean="0"/>
              <a:t>-directional communication range for route discovery, resulting in routes with all </a:t>
            </a:r>
            <a:r>
              <a:rPr lang="en-US" sz="1800" dirty="0" err="1" smtClean="0"/>
              <a:t>omni</a:t>
            </a:r>
            <a:r>
              <a:rPr lang="en-US" sz="1800" dirty="0" smtClean="0"/>
              <a:t>-links on which spatial multiplexing is performed (referred to as “rate” links) during data transfer.</a:t>
            </a:r>
          </a:p>
          <a:p>
            <a:endParaRPr lang="en-US" sz="1800" dirty="0" smtClean="0"/>
          </a:p>
          <a:p>
            <a:r>
              <a:rPr lang="en-US" sz="1800" dirty="0" smtClean="0"/>
              <a:t> In DIV-RANGE, diversity and hence SNR gain is exploited by the routing protocol in route discovery itself, resulting in routes composed of links with larger communication ranges (“range” links). </a:t>
            </a:r>
          </a:p>
          <a:p>
            <a:endParaRPr lang="en-US" sz="1800" dirty="0" smtClean="0"/>
          </a:p>
          <a:p>
            <a:r>
              <a:rPr lang="en-US" sz="1800" dirty="0" smtClean="0"/>
              <a:t>In DIV-BER, </a:t>
            </a:r>
            <a:r>
              <a:rPr lang="en-US" sz="1800" dirty="0" err="1" smtClean="0"/>
              <a:t>omni</a:t>
            </a:r>
            <a:r>
              <a:rPr lang="en-US" sz="1800" dirty="0" smtClean="0"/>
              <a:t>-directional communication range is first used to obtain routes with </a:t>
            </a:r>
            <a:r>
              <a:rPr lang="en-US" sz="1800" dirty="0" err="1" smtClean="0"/>
              <a:t>omni</a:t>
            </a:r>
            <a:r>
              <a:rPr lang="en-US" sz="1800" dirty="0" smtClean="0"/>
              <a:t> links, with diversity being exploited later on for data transfer, thereby reducing the BER on the link (“reliable” links). </a:t>
            </a:r>
          </a:p>
          <a:p>
            <a:endParaRPr lang="en-US" sz="1800" dirty="0" smtClean="0"/>
          </a:p>
          <a:p>
            <a:r>
              <a:rPr lang="en-US" sz="1800" dirty="0" smtClean="0"/>
              <a:t>The area of inhibition due to a transmission is lesser in DIV-BER than in DIV-RANGE. While the same transmit power is used in both cases, since the links are much shorter in DIV-BER (higher SNR), the probability of capturing a packet at the receiver is much larger in DIV-BER, thereby providing better spatial reuse.</a:t>
            </a:r>
            <a:endParaRPr lang="en-US"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dirty="0" smtClean="0"/>
              <a:t>Density</a:t>
            </a:r>
            <a:endParaRPr lang="en-US" sz="2400" dirty="0"/>
          </a:p>
        </p:txBody>
      </p:sp>
      <p:sp>
        <p:nvSpPr>
          <p:cNvPr id="3" name="Content Placeholder 2"/>
          <p:cNvSpPr>
            <a:spLocks noGrp="1"/>
          </p:cNvSpPr>
          <p:nvPr>
            <p:ph idx="1"/>
          </p:nvPr>
        </p:nvSpPr>
        <p:spPr>
          <a:xfrm>
            <a:off x="457200" y="1371600"/>
            <a:ext cx="8229600" cy="4754563"/>
          </a:xfrm>
        </p:spPr>
        <p:txBody>
          <a:bodyPr>
            <a:normAutofit/>
          </a:bodyPr>
          <a:lstStyle/>
          <a:p>
            <a:r>
              <a:rPr lang="en-US" sz="1800" dirty="0" smtClean="0"/>
              <a:t>Partitions are a possibility in ad-hoc networks</a:t>
            </a:r>
          </a:p>
          <a:p>
            <a:endParaRPr lang="en-US" sz="1800" dirty="0" smtClean="0"/>
          </a:p>
          <a:p>
            <a:r>
              <a:rPr lang="en-US" sz="1800" dirty="0" smtClean="0"/>
              <a:t>In cases of mobility, there is a finite probability for the partition to be bridged back again due to node mobility itself.  However, the case of partitions in static sparse networks is much more severe since it disrupts communication permanently</a:t>
            </a:r>
          </a:p>
          <a:p>
            <a:endParaRPr lang="en-US" sz="1800" dirty="0" smtClean="0"/>
          </a:p>
          <a:p>
            <a:r>
              <a:rPr lang="en-US" sz="1800" dirty="0" smtClean="0"/>
              <a:t>While MUX can increase throughput, it cannot increase the communication range this leads to a degradation in aggregate network throughput</a:t>
            </a:r>
          </a:p>
          <a:p>
            <a:endParaRPr lang="en-US" sz="1800" dirty="0" smtClean="0"/>
          </a:p>
          <a:p>
            <a:r>
              <a:rPr lang="en-US" sz="1800" dirty="0" smtClean="0"/>
              <a:t>DIV-BER suffers from the same problem as MUX</a:t>
            </a:r>
          </a:p>
          <a:p>
            <a:endParaRPr lang="en-US" sz="1800" dirty="0" smtClean="0"/>
          </a:p>
          <a:p>
            <a:r>
              <a:rPr lang="en-US" sz="1800" dirty="0" smtClean="0"/>
              <a:t>DIV-RANGE on the other hand, has the potential to bridge partitions through its increased communication range. However, it suffers from the reduced spatial reuse resulting from the increased communication range</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smtClean="0"/>
          </a:p>
          <a:p>
            <a:endParaRPr lang="en-US" dirty="0" smtClean="0"/>
          </a:p>
          <a:p>
            <a:r>
              <a:rPr lang="en-US" sz="1800" dirty="0" smtClean="0"/>
              <a:t>the optimal strategy would be to use DIV-RANGE at lower network densities and  MUX at  higher network densities </a:t>
            </a:r>
          </a:p>
          <a:p>
            <a:endParaRPr lang="en-US" sz="1800" dirty="0" smtClean="0"/>
          </a:p>
          <a:p>
            <a:r>
              <a:rPr lang="en-US" sz="1800" dirty="0" smtClean="0"/>
              <a:t>DIV-RANGE must be used  only by those nodes that would not be able to deliver the packet to the next hop towards the destination using MUX</a:t>
            </a:r>
          </a:p>
          <a:p>
            <a:endParaRPr lang="en-US" dirty="0"/>
          </a:p>
        </p:txBody>
      </p:sp>
      <p:pic>
        <p:nvPicPr>
          <p:cNvPr id="2051" name="Picture 3"/>
          <p:cNvPicPr>
            <a:picLocks noChangeAspect="1" noChangeArrowheads="1"/>
          </p:cNvPicPr>
          <p:nvPr/>
        </p:nvPicPr>
        <p:blipFill>
          <a:blip r:embed="rId2"/>
          <a:srcRect/>
          <a:stretch>
            <a:fillRect/>
          </a:stretch>
        </p:blipFill>
        <p:spPr bwMode="auto">
          <a:xfrm>
            <a:off x="2133600" y="295275"/>
            <a:ext cx="3937293" cy="32861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44562"/>
          </a:xfrm>
        </p:spPr>
        <p:txBody>
          <a:bodyPr>
            <a:normAutofit/>
          </a:bodyPr>
          <a:lstStyle/>
          <a:p>
            <a:r>
              <a:rPr lang="en-US" sz="2400" dirty="0" smtClean="0"/>
              <a:t>Mobility</a:t>
            </a:r>
            <a:endParaRPr lang="en-US" sz="2400"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sz="1800" dirty="0" smtClean="0"/>
              <a:t>This implies that the impact of mobility is greatest on MUX at higher speeds followed by DIV-RANGE and DIV- BER.</a:t>
            </a:r>
            <a:endParaRPr lang="en-US" sz="1800" dirty="0"/>
          </a:p>
        </p:txBody>
      </p:sp>
      <p:pic>
        <p:nvPicPr>
          <p:cNvPr id="3074" name="Picture 2"/>
          <p:cNvPicPr>
            <a:picLocks noChangeAspect="1" noChangeArrowheads="1"/>
          </p:cNvPicPr>
          <p:nvPr/>
        </p:nvPicPr>
        <p:blipFill>
          <a:blip r:embed="rId2"/>
          <a:srcRect/>
          <a:stretch>
            <a:fillRect/>
          </a:stretch>
        </p:blipFill>
        <p:spPr bwMode="auto">
          <a:xfrm>
            <a:off x="1371600" y="1447800"/>
            <a:ext cx="6705600" cy="1819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endParaRPr lang="en-US" dirty="0" smtClean="0"/>
          </a:p>
          <a:p>
            <a:endParaRPr lang="en-US" dirty="0" smtClean="0"/>
          </a:p>
          <a:p>
            <a:endParaRPr lang="en-US" dirty="0" smtClean="0"/>
          </a:p>
          <a:p>
            <a:endParaRPr lang="en-US" dirty="0" smtClean="0"/>
          </a:p>
          <a:p>
            <a:r>
              <a:rPr lang="en-US" sz="2300" dirty="0" smtClean="0"/>
              <a:t>the links are considered to be non-</a:t>
            </a:r>
            <a:r>
              <a:rPr lang="en-US" sz="2300" dirty="0" err="1" smtClean="0"/>
              <a:t>lossy</a:t>
            </a:r>
            <a:r>
              <a:rPr lang="en-US" sz="2300" dirty="0" smtClean="0"/>
              <a:t>, DIV-BER suffers a degradation in rate compared to MUX. However, the increase in reliability helps sustain the links longer during mobility, but then results in routes with increased range per hop (number of hops remaining unaltered), thereby resulting in highly sub-optimal routes.</a:t>
            </a:r>
          </a:p>
          <a:p>
            <a:endParaRPr lang="en-US" sz="2300" dirty="0" smtClean="0"/>
          </a:p>
          <a:p>
            <a:r>
              <a:rPr lang="en-US" sz="2300" dirty="0" smtClean="0"/>
              <a:t> These sub-optimal routes tend to degrade performance more than the case wherein route failures occur</a:t>
            </a:r>
          </a:p>
          <a:p>
            <a:endParaRPr lang="en-US" dirty="0"/>
          </a:p>
        </p:txBody>
      </p:sp>
      <p:pic>
        <p:nvPicPr>
          <p:cNvPr id="5" name="Picture 4"/>
          <p:cNvPicPr>
            <a:picLocks noChangeAspect="1" noChangeArrowheads="1"/>
          </p:cNvPicPr>
          <p:nvPr/>
        </p:nvPicPr>
        <p:blipFill>
          <a:blip r:embed="rId2"/>
          <a:srcRect/>
          <a:stretch>
            <a:fillRect/>
          </a:stretch>
        </p:blipFill>
        <p:spPr bwMode="auto">
          <a:xfrm>
            <a:off x="2743200" y="152400"/>
            <a:ext cx="3775668" cy="3429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r>
              <a:rPr lang="en-US" sz="1800" dirty="0" smtClean="0"/>
              <a:t>MUX outperforms DIV-RANGE for most of the </a:t>
            </a:r>
            <a:r>
              <a:rPr lang="en-US" sz="1800" dirty="0" err="1" smtClean="0"/>
              <a:t>mobilities</a:t>
            </a:r>
            <a:r>
              <a:rPr lang="en-US" sz="1800" dirty="0" smtClean="0"/>
              <a:t>. This is because the region silenced by a transmission is more in DIV-RANGE due to the increased communication range. This in turn increases the number of contending nodes to any node and hence increases the number of collisions due to distributed MAC operations</a:t>
            </a:r>
          </a:p>
          <a:p>
            <a:endParaRPr lang="en-US" sz="1800" dirty="0" smtClean="0"/>
          </a:p>
          <a:p>
            <a:r>
              <a:rPr lang="en-US" sz="1800" dirty="0" smtClean="0"/>
              <a:t>MUX performing the best under most mobility conditions, is the optimal base strategy of operation. However, the ability to provide increased communication ranges using diversity should be used in tandem with MUX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400" dirty="0" smtClean="0"/>
              <a:t>Link Quality</a:t>
            </a:r>
            <a:endParaRPr lang="en-US" sz="2400" dirty="0"/>
          </a:p>
        </p:txBody>
      </p:sp>
      <p:sp>
        <p:nvSpPr>
          <p:cNvPr id="3" name="Content Placeholder 2"/>
          <p:cNvSpPr>
            <a:spLocks noGrp="1"/>
          </p:cNvSpPr>
          <p:nvPr>
            <p:ph idx="1"/>
          </p:nvPr>
        </p:nvSpPr>
        <p:spPr/>
        <p:txBody>
          <a:bodyPr>
            <a:normAutofit fontScale="85000" lnSpcReduction="2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sz="2100" dirty="0" smtClean="0"/>
              <a:t>It can be seen that both MUX and DIV-RANGE suffer degradation</a:t>
            </a:r>
          </a:p>
          <a:p>
            <a:endParaRPr lang="en-US" sz="2100" dirty="0" smtClean="0"/>
          </a:p>
          <a:p>
            <a:r>
              <a:rPr lang="en-US" sz="2100" dirty="0" smtClean="0"/>
              <a:t>Appropriate strategy would be to use MUX as long as packet error rates are negligible, and have mechanisms to detect persistent channel errors and switch to DIV-BER to increase reliability</a:t>
            </a:r>
          </a:p>
          <a:p>
            <a:endParaRPr lang="en-US" dirty="0" smtClean="0"/>
          </a:p>
          <a:p>
            <a:endParaRPr lang="en-US" dirty="0"/>
          </a:p>
        </p:txBody>
      </p:sp>
      <p:pic>
        <p:nvPicPr>
          <p:cNvPr id="4099" name="Picture 3"/>
          <p:cNvPicPr>
            <a:picLocks noChangeAspect="1" noChangeArrowheads="1"/>
          </p:cNvPicPr>
          <p:nvPr/>
        </p:nvPicPr>
        <p:blipFill>
          <a:blip r:embed="rId2"/>
          <a:srcRect/>
          <a:stretch>
            <a:fillRect/>
          </a:stretch>
        </p:blipFill>
        <p:spPr bwMode="auto">
          <a:xfrm>
            <a:off x="2819400" y="1219200"/>
            <a:ext cx="3279511" cy="289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MIR Routing Protocol</a:t>
            </a:r>
            <a:endParaRPr lang="en-US" sz="2400" dirty="0"/>
          </a:p>
        </p:txBody>
      </p:sp>
      <p:sp>
        <p:nvSpPr>
          <p:cNvPr id="3" name="Content Placeholder 2"/>
          <p:cNvSpPr>
            <a:spLocks noGrp="1"/>
          </p:cNvSpPr>
          <p:nvPr>
            <p:ph idx="1"/>
          </p:nvPr>
        </p:nvSpPr>
        <p:spPr/>
        <p:txBody>
          <a:bodyPr/>
          <a:lstStyle/>
          <a:p>
            <a:r>
              <a:rPr lang="en-US" sz="1800" dirty="0" smtClean="0"/>
              <a:t>MIR is thus an </a:t>
            </a:r>
            <a:r>
              <a:rPr lang="en-US" sz="1800" b="1" u="sng" dirty="0" smtClean="0"/>
              <a:t>on-demand (reactive) adaptive routing protocol </a:t>
            </a:r>
            <a:r>
              <a:rPr lang="en-US" sz="1800" dirty="0" smtClean="0"/>
              <a:t>that adapts between the different strategies based on the network conditions.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400" dirty="0" smtClean="0"/>
              <a:t>MAC Layer Support</a:t>
            </a:r>
            <a:endParaRPr lang="en-US" sz="2400" dirty="0"/>
          </a:p>
        </p:txBody>
      </p:sp>
      <p:sp>
        <p:nvSpPr>
          <p:cNvPr id="3" name="Content Placeholder 2"/>
          <p:cNvSpPr>
            <a:spLocks noGrp="1"/>
          </p:cNvSpPr>
          <p:nvPr>
            <p:ph idx="1"/>
          </p:nvPr>
        </p:nvSpPr>
        <p:spPr>
          <a:xfrm>
            <a:off x="457200" y="1371600"/>
            <a:ext cx="8229600" cy="4754563"/>
          </a:xfrm>
        </p:spPr>
        <p:txBody>
          <a:bodyPr>
            <a:normAutofit fontScale="55000" lnSpcReduction="20000"/>
          </a:bodyPr>
          <a:lstStyle/>
          <a:p>
            <a:r>
              <a:rPr lang="en-US" dirty="0" smtClean="0"/>
              <a:t>MAC protocol that is responsible for communicating the decision to the PHY layer and ensuring that the communication takes place using the appropriate strategy being used by the transmitter. Only then will it be able to decode</a:t>
            </a:r>
          </a:p>
          <a:p>
            <a:endParaRPr lang="en-US" dirty="0" smtClean="0"/>
          </a:p>
          <a:p>
            <a:r>
              <a:rPr lang="en-US" dirty="0" smtClean="0"/>
              <a:t>Irrespective of the strategy employed, the PHY layer receiver must be aware of the strategy </a:t>
            </a:r>
          </a:p>
          <a:p>
            <a:endParaRPr lang="en-US" dirty="0" smtClean="0"/>
          </a:p>
          <a:p>
            <a:r>
              <a:rPr lang="en-US" dirty="0" smtClean="0"/>
              <a:t>The MAC transmitter always transmits the preamble of the packet using diversity (STBC) in which it conveys the strategy to be employed for the actual packet transmission</a:t>
            </a:r>
          </a:p>
          <a:p>
            <a:endParaRPr lang="en-US" dirty="0" smtClean="0"/>
          </a:p>
          <a:p>
            <a:r>
              <a:rPr lang="en-US" dirty="0" smtClean="0"/>
              <a:t>When a packet is transmitted through DIV-RANGE using k elements, it can reach </a:t>
            </a:r>
            <a:r>
              <a:rPr lang="en-US" dirty="0" err="1" smtClean="0"/>
              <a:t>upto</a:t>
            </a:r>
            <a:r>
              <a:rPr lang="en-US" dirty="0" smtClean="0"/>
              <a:t> K hops. However, at the end of the packet, the node adds short preambles, each being transmitted-received at unity rate similar to the packet but using lesser number of elements ([1,K-1]) and hence lower diversity order. These preambles correspond to the different K-1 range extensions and carry the respective extension information in them.  Only a node within the </a:t>
            </a:r>
            <a:r>
              <a:rPr lang="en-US" dirty="0" err="1" smtClean="0"/>
              <a:t>i</a:t>
            </a:r>
            <a:r>
              <a:rPr lang="en-US" baseline="30000" dirty="0" err="1" smtClean="0"/>
              <a:t>th</a:t>
            </a:r>
            <a:r>
              <a:rPr lang="en-US" dirty="0" smtClean="0"/>
              <a:t> hop will be able to decode the preamble that was transmitted-received using </a:t>
            </a:r>
            <a:r>
              <a:rPr lang="en-US" dirty="0" err="1" smtClean="0"/>
              <a:t>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dirty="0" smtClean="0"/>
              <a:t>Outline</a:t>
            </a:r>
            <a:endParaRPr lang="en-US" sz="2400" dirty="0"/>
          </a:p>
        </p:txBody>
      </p:sp>
      <p:sp>
        <p:nvSpPr>
          <p:cNvPr id="3" name="Content Placeholder 2"/>
          <p:cNvSpPr>
            <a:spLocks noGrp="1"/>
          </p:cNvSpPr>
          <p:nvPr>
            <p:ph idx="1"/>
          </p:nvPr>
        </p:nvSpPr>
        <p:spPr>
          <a:xfrm>
            <a:off x="457200" y="1371600"/>
            <a:ext cx="8229600" cy="4754563"/>
          </a:xfrm>
        </p:spPr>
        <p:txBody>
          <a:bodyPr>
            <a:normAutofit/>
          </a:bodyPr>
          <a:lstStyle/>
          <a:p>
            <a:r>
              <a:rPr lang="en-US" sz="1800" dirty="0" smtClean="0"/>
              <a:t>Identify the capabilities of MIMO links and capture their relevance to routing layer protocols.</a:t>
            </a:r>
          </a:p>
          <a:p>
            <a:endParaRPr lang="en-US" sz="1800" dirty="0" smtClean="0"/>
          </a:p>
          <a:p>
            <a:r>
              <a:rPr lang="en-US" sz="1800" dirty="0" smtClean="0"/>
              <a:t>Analyze the relative tradeoffs of exploiting the different capabilities of MIMO links.</a:t>
            </a:r>
          </a:p>
          <a:p>
            <a:endParaRPr lang="en-US" sz="1800" dirty="0" smtClean="0"/>
          </a:p>
          <a:p>
            <a:r>
              <a:rPr lang="en-US" sz="1800" dirty="0" smtClean="0"/>
              <a:t>Propose a  routing  protocol  called  </a:t>
            </a:r>
            <a:r>
              <a:rPr lang="en-US" sz="1800" b="1" dirty="0" smtClean="0"/>
              <a:t>MIR</a:t>
            </a:r>
            <a:r>
              <a:rPr lang="en-US" sz="1800" dirty="0" smtClean="0"/>
              <a:t>  for  ad-hoc  networks  with MIMO link </a:t>
            </a:r>
          </a:p>
          <a:p>
            <a:endParaRPr lang="en-US" sz="1800" dirty="0" smtClean="0"/>
          </a:p>
          <a:p>
            <a:r>
              <a:rPr lang="en-US" sz="1800" dirty="0" smtClean="0"/>
              <a:t>Simulations </a:t>
            </a:r>
            <a:endParaRPr lang="en-US" sz="1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dirty="0" smtClean="0"/>
              <a:t>Routing Metric</a:t>
            </a:r>
            <a:endParaRPr lang="en-US" sz="2400" dirty="0"/>
          </a:p>
        </p:txBody>
      </p:sp>
      <p:sp>
        <p:nvSpPr>
          <p:cNvPr id="3" name="Content Placeholder 2"/>
          <p:cNvSpPr>
            <a:spLocks noGrp="1"/>
          </p:cNvSpPr>
          <p:nvPr>
            <p:ph idx="1"/>
          </p:nvPr>
        </p:nvSpPr>
        <p:spPr>
          <a:xfrm>
            <a:off x="457200" y="1219200"/>
            <a:ext cx="8229600" cy="5334000"/>
          </a:xfrm>
        </p:spPr>
        <p:txBody>
          <a:bodyPr>
            <a:normAutofit fontScale="85000" lnSpcReduction="20000"/>
          </a:bodyPr>
          <a:lstStyle/>
          <a:p>
            <a:r>
              <a:rPr lang="en-US" sz="1900" dirty="0" smtClean="0"/>
              <a:t>“quality” routes is calculated through a careful use of the different strategies irrespective of the density in the network.  </a:t>
            </a:r>
          </a:p>
          <a:p>
            <a:endParaRPr lang="en-US" sz="1900" dirty="0" smtClean="0"/>
          </a:p>
          <a:p>
            <a:r>
              <a:rPr lang="en-US" sz="1900" dirty="0" smtClean="0"/>
              <a:t>We define “quality” of a route as its ability to allow for </a:t>
            </a:r>
            <a:r>
              <a:rPr lang="en-US" sz="1900" b="1" dirty="0" smtClean="0"/>
              <a:t>maximum spatial reuse</a:t>
            </a:r>
            <a:r>
              <a:rPr lang="en-US" sz="1900" dirty="0" smtClean="0"/>
              <a:t> in the network</a:t>
            </a:r>
            <a:r>
              <a:rPr lang="en-US" sz="1900" i="1" dirty="0" smtClean="0"/>
              <a:t> </a:t>
            </a:r>
            <a:r>
              <a:rPr lang="en-US" sz="1900" dirty="0" smtClean="0"/>
              <a:t>while at the same time incurring </a:t>
            </a:r>
            <a:r>
              <a:rPr lang="en-US" sz="1900" b="1" dirty="0" smtClean="0"/>
              <a:t>low multi-hop relaying</a:t>
            </a:r>
            <a:r>
              <a:rPr lang="en-US" sz="1900" dirty="0" smtClean="0"/>
              <a:t> burden and </a:t>
            </a:r>
            <a:r>
              <a:rPr lang="en-US" sz="1900" b="1" dirty="0" smtClean="0"/>
              <a:t>providing high rate</a:t>
            </a:r>
            <a:r>
              <a:rPr lang="en-US" sz="1900" dirty="0" smtClean="0"/>
              <a:t> for the flow</a:t>
            </a:r>
            <a:r>
              <a:rPr lang="en-US" sz="1900" i="1" dirty="0" smtClean="0"/>
              <a:t> </a:t>
            </a:r>
            <a:r>
              <a:rPr lang="en-US" sz="1900" dirty="0" smtClean="0"/>
              <a:t>itself.</a:t>
            </a:r>
          </a:p>
          <a:p>
            <a:endParaRPr lang="en-US" sz="1900" dirty="0" smtClean="0"/>
          </a:p>
          <a:p>
            <a:r>
              <a:rPr lang="en-US" sz="1900" dirty="0" smtClean="0"/>
              <a:t> Hence, we consider a two-</a:t>
            </a:r>
            <a:r>
              <a:rPr lang="en-US" sz="1900" dirty="0" err="1" smtClean="0"/>
              <a:t>tuple</a:t>
            </a:r>
            <a:r>
              <a:rPr lang="en-US" sz="1900" dirty="0" smtClean="0"/>
              <a:t> route metric Q(R)=(</a:t>
            </a:r>
            <a:r>
              <a:rPr lang="en-US" sz="1900" dirty="0" err="1" smtClean="0"/>
              <a:t>Q</a:t>
            </a:r>
            <a:r>
              <a:rPr lang="en-US" sz="1900" baseline="-25000" dirty="0" err="1" smtClean="0"/>
              <a:t>n</a:t>
            </a:r>
            <a:r>
              <a:rPr lang="en-US" sz="1900" dirty="0" smtClean="0"/>
              <a:t>(R),</a:t>
            </a:r>
            <a:r>
              <a:rPr lang="en-US" sz="1900" dirty="0" err="1" smtClean="0"/>
              <a:t>Q</a:t>
            </a:r>
            <a:r>
              <a:rPr lang="en-US" sz="1900" baseline="-25000" dirty="0" err="1" smtClean="0"/>
              <a:t>f</a:t>
            </a:r>
            <a:r>
              <a:rPr lang="en-US" sz="1900" dirty="0" smtClean="0"/>
              <a:t>(R)) for a route R as the combination of network (</a:t>
            </a:r>
            <a:r>
              <a:rPr lang="en-US" sz="1900" dirty="0" err="1" smtClean="0"/>
              <a:t>Q</a:t>
            </a:r>
            <a:r>
              <a:rPr lang="en-US" sz="1900" baseline="-25000" dirty="0" err="1" smtClean="0"/>
              <a:t>n</a:t>
            </a:r>
            <a:r>
              <a:rPr lang="en-US" sz="1900" dirty="0" smtClean="0"/>
              <a:t>(R)) and flow (</a:t>
            </a:r>
            <a:r>
              <a:rPr lang="en-US" sz="1900" dirty="0" err="1" smtClean="0"/>
              <a:t>Q</a:t>
            </a:r>
            <a:r>
              <a:rPr lang="en-US" sz="1900" baseline="-25000" dirty="0" err="1" smtClean="0"/>
              <a:t>f</a:t>
            </a:r>
            <a:r>
              <a:rPr lang="en-US" sz="1900" dirty="0" smtClean="0"/>
              <a:t>(R)) metrics . </a:t>
            </a:r>
          </a:p>
          <a:p>
            <a:endParaRPr lang="en-US" sz="1900" dirty="0" smtClean="0"/>
          </a:p>
          <a:p>
            <a:r>
              <a:rPr lang="en-US" sz="1900" dirty="0" smtClean="0"/>
              <a:t>We consider </a:t>
            </a:r>
            <a:r>
              <a:rPr lang="en-US" sz="1900" dirty="0" err="1" smtClean="0"/>
              <a:t>Q</a:t>
            </a:r>
            <a:r>
              <a:rPr lang="en-US" sz="1900" baseline="-25000" dirty="0" err="1" smtClean="0"/>
              <a:t>f</a:t>
            </a:r>
            <a:r>
              <a:rPr lang="en-US" sz="1900" dirty="0" smtClean="0"/>
              <a:t>(R) to be the minimum of the rates ,</a:t>
            </a:r>
            <a:r>
              <a:rPr lang="en-US" sz="1900" dirty="0" err="1" smtClean="0"/>
              <a:t>Q</a:t>
            </a:r>
            <a:r>
              <a:rPr lang="en-US" sz="1900" baseline="-25000" dirty="0" err="1" smtClean="0"/>
              <a:t>f</a:t>
            </a:r>
            <a:r>
              <a:rPr lang="en-US" sz="1900" dirty="0" smtClean="0"/>
              <a:t>(R) can be captured by the total area inhibited (along with duration of inhibition) </a:t>
            </a:r>
          </a:p>
          <a:p>
            <a:endParaRPr lang="en-US" dirty="0" smtClean="0"/>
          </a:p>
          <a:p>
            <a:endParaRPr lang="en-US" dirty="0" smtClean="0"/>
          </a:p>
          <a:p>
            <a:endParaRPr lang="en-US" dirty="0" smtClean="0"/>
          </a:p>
          <a:p>
            <a:endParaRPr lang="en-US" dirty="0" smtClean="0"/>
          </a:p>
          <a:p>
            <a:endParaRPr lang="en-US" sz="900" dirty="0" smtClean="0"/>
          </a:p>
          <a:p>
            <a:r>
              <a:rPr lang="en-US" sz="2100" dirty="0" smtClean="0"/>
              <a:t>where </a:t>
            </a:r>
            <a:r>
              <a:rPr lang="en-US" sz="2100" dirty="0" err="1" smtClean="0"/>
              <a:t>f</a:t>
            </a:r>
            <a:r>
              <a:rPr lang="en-US" sz="2100" baseline="-25000" dirty="0" err="1" smtClean="0"/>
              <a:t>i</a:t>
            </a:r>
            <a:r>
              <a:rPr lang="en-US" sz="2100" dirty="0" smtClean="0"/>
              <a:t> and </a:t>
            </a:r>
            <a:r>
              <a:rPr lang="en-US" sz="2100" dirty="0" err="1" smtClean="0"/>
              <a:t>r</a:t>
            </a:r>
            <a:r>
              <a:rPr lang="en-US" sz="2100" baseline="-25000" dirty="0" err="1" smtClean="0"/>
              <a:t>i</a:t>
            </a:r>
            <a:r>
              <a:rPr lang="en-US" sz="2100" dirty="0" smtClean="0"/>
              <a:t> are the range extension factor and rate of transmission at the </a:t>
            </a:r>
            <a:r>
              <a:rPr lang="en-US" sz="2100" dirty="0" err="1" smtClean="0"/>
              <a:t>ith</a:t>
            </a:r>
            <a:r>
              <a:rPr lang="en-US" sz="2100" dirty="0" smtClean="0"/>
              <a:t> hop of a h hop route respectively</a:t>
            </a:r>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8" name="Picture 5"/>
          <p:cNvPicPr>
            <a:picLocks noChangeAspect="1" noChangeArrowheads="1"/>
          </p:cNvPicPr>
          <p:nvPr/>
        </p:nvPicPr>
        <p:blipFill>
          <a:blip r:embed="rId2"/>
          <a:srcRect/>
          <a:stretch>
            <a:fillRect/>
          </a:stretch>
        </p:blipFill>
        <p:spPr bwMode="auto">
          <a:xfrm>
            <a:off x="2895600" y="4114800"/>
            <a:ext cx="3914775" cy="788667"/>
          </a:xfrm>
          <a:prstGeom prst="rect">
            <a:avLst/>
          </a:prstGeom>
          <a:noFill/>
          <a:ln w="9525">
            <a:noFill/>
            <a:miter lim="800000"/>
            <a:headEnd/>
            <a:tailEnd/>
          </a:ln>
          <a:effectLst/>
        </p:spPr>
      </p:pic>
      <p:pic>
        <p:nvPicPr>
          <p:cNvPr id="9" name="Picture 6"/>
          <p:cNvPicPr>
            <a:picLocks noChangeAspect="1" noChangeArrowheads="1"/>
          </p:cNvPicPr>
          <p:nvPr/>
        </p:nvPicPr>
        <p:blipFill>
          <a:blip r:embed="rId3"/>
          <a:srcRect/>
          <a:stretch>
            <a:fillRect/>
          </a:stretch>
        </p:blipFill>
        <p:spPr bwMode="auto">
          <a:xfrm>
            <a:off x="3124200" y="4953000"/>
            <a:ext cx="3476625" cy="4823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endParaRPr lang="en-US" dirty="0" smtClean="0"/>
          </a:p>
          <a:p>
            <a:endParaRPr lang="en-US" dirty="0" smtClean="0"/>
          </a:p>
          <a:p>
            <a:endParaRPr lang="en-US" dirty="0" smtClean="0"/>
          </a:p>
          <a:p>
            <a:endParaRPr lang="en-US" dirty="0" smtClean="0"/>
          </a:p>
          <a:p>
            <a:r>
              <a:rPr lang="en-US" dirty="0" smtClean="0"/>
              <a:t>If the network metrics are the same, a high flow metric is used</a:t>
            </a:r>
          </a:p>
          <a:p>
            <a:endParaRPr lang="en-US" dirty="0" smtClean="0"/>
          </a:p>
          <a:p>
            <a:r>
              <a:rPr lang="en-US" dirty="0" smtClean="0"/>
              <a:t>Optimizing </a:t>
            </a:r>
            <a:r>
              <a:rPr lang="en-US" dirty="0" err="1" smtClean="0"/>
              <a:t>Q</a:t>
            </a:r>
            <a:r>
              <a:rPr lang="en-US" baseline="-25000" dirty="0" err="1" smtClean="0"/>
              <a:t>n</a:t>
            </a:r>
            <a:r>
              <a:rPr lang="en-US" dirty="0" smtClean="0"/>
              <a:t>(R) indirectly means that the number of range links as well as the number of hops in the route should be kept low</a:t>
            </a:r>
          </a:p>
          <a:p>
            <a:endParaRPr lang="en-US" dirty="0" smtClean="0"/>
          </a:p>
          <a:p>
            <a:r>
              <a:rPr lang="en-US" dirty="0" smtClean="0"/>
              <a:t>For the simple topology in Figure 2 where two elements (extension factor of two) are used, we have three possible routes from source S to destination D , namely,</a:t>
            </a:r>
          </a:p>
          <a:p>
            <a:endParaRPr lang="en-US" dirty="0" smtClean="0"/>
          </a:p>
          <a:p>
            <a:endParaRPr lang="en-US" dirty="0" smtClean="0"/>
          </a:p>
          <a:p>
            <a:r>
              <a:rPr lang="en-US" dirty="0" smtClean="0"/>
              <a:t>The two-</a:t>
            </a:r>
            <a:r>
              <a:rPr lang="en-US" dirty="0" err="1" smtClean="0"/>
              <a:t>tuple</a:t>
            </a:r>
            <a:r>
              <a:rPr lang="en-US" dirty="0" smtClean="0"/>
              <a:t> metric for the 3 routes are (5.5,1), (8.5,1) and (12,1) respectively.  Hence, while several routes exist, the routing protocol should identify the route with the best metric (minimal impact from range links),  namely</a:t>
            </a:r>
          </a:p>
          <a:p>
            <a:endParaRPr lang="en-US" dirty="0"/>
          </a:p>
        </p:txBody>
      </p:sp>
      <p:pic>
        <p:nvPicPr>
          <p:cNvPr id="6147" name="Picture 3"/>
          <p:cNvPicPr>
            <a:picLocks noChangeAspect="1" noChangeArrowheads="1"/>
          </p:cNvPicPr>
          <p:nvPr/>
        </p:nvPicPr>
        <p:blipFill>
          <a:blip r:embed="rId2"/>
          <a:srcRect/>
          <a:stretch>
            <a:fillRect/>
          </a:stretch>
        </p:blipFill>
        <p:spPr bwMode="auto">
          <a:xfrm>
            <a:off x="3657600" y="5943600"/>
            <a:ext cx="1600200" cy="283907"/>
          </a:xfrm>
          <a:prstGeom prst="rect">
            <a:avLst/>
          </a:prstGeom>
          <a:noFill/>
          <a:ln w="9525">
            <a:noFill/>
            <a:miter lim="800000"/>
            <a:headEnd/>
            <a:tailEnd/>
          </a:ln>
          <a:effectLst/>
        </p:spPr>
      </p:pic>
      <p:pic>
        <p:nvPicPr>
          <p:cNvPr id="10" name="Picture 4"/>
          <p:cNvPicPr>
            <a:picLocks noChangeAspect="1" noChangeArrowheads="1"/>
          </p:cNvPicPr>
          <p:nvPr/>
        </p:nvPicPr>
        <p:blipFill>
          <a:blip r:embed="rId3"/>
          <a:srcRect/>
          <a:stretch>
            <a:fillRect/>
          </a:stretch>
        </p:blipFill>
        <p:spPr bwMode="auto">
          <a:xfrm>
            <a:off x="2362200" y="0"/>
            <a:ext cx="4448629" cy="2438400"/>
          </a:xfrm>
          <a:prstGeom prst="rect">
            <a:avLst/>
          </a:prstGeom>
          <a:noFill/>
          <a:ln w="9525">
            <a:noFill/>
            <a:miter lim="800000"/>
            <a:headEnd/>
            <a:tailEnd/>
          </a:ln>
          <a:effectLst/>
        </p:spPr>
      </p:pic>
      <p:pic>
        <p:nvPicPr>
          <p:cNvPr id="11" name="Picture 5"/>
          <p:cNvPicPr>
            <a:picLocks noChangeAspect="1" noChangeArrowheads="1"/>
          </p:cNvPicPr>
          <p:nvPr/>
        </p:nvPicPr>
        <p:blipFill>
          <a:blip r:embed="rId4"/>
          <a:srcRect/>
          <a:stretch>
            <a:fillRect/>
          </a:stretch>
        </p:blipFill>
        <p:spPr bwMode="auto">
          <a:xfrm>
            <a:off x="2209800" y="4572000"/>
            <a:ext cx="4343399" cy="3500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dirty="0" smtClean="0"/>
              <a:t>Route Request</a:t>
            </a:r>
            <a:endParaRPr lang="en-US" sz="2400" dirty="0"/>
          </a:p>
        </p:txBody>
      </p:sp>
      <p:sp>
        <p:nvSpPr>
          <p:cNvPr id="3" name="Content Placeholder 2"/>
          <p:cNvSpPr>
            <a:spLocks noGrp="1"/>
          </p:cNvSpPr>
          <p:nvPr>
            <p:ph idx="1"/>
          </p:nvPr>
        </p:nvSpPr>
        <p:spPr>
          <a:xfrm>
            <a:off x="457200" y="1219200"/>
            <a:ext cx="8229600" cy="4906963"/>
          </a:xfrm>
        </p:spPr>
        <p:txBody>
          <a:bodyPr>
            <a:normAutofit/>
          </a:bodyPr>
          <a:lstStyle/>
          <a:p>
            <a:r>
              <a:rPr lang="en-US" sz="1800" dirty="0" smtClean="0"/>
              <a:t>Every node on receiving a route request packet, goes ahead and propagates the request on the maximum range possible using DIV-RANGE. Whenever a route request is transmitted using DIV-RANGE, it is done on all elements (K), and can thus reach </a:t>
            </a:r>
            <a:r>
              <a:rPr lang="en-US" sz="1800" dirty="0" err="1" smtClean="0"/>
              <a:t>upto</a:t>
            </a:r>
            <a:r>
              <a:rPr lang="en-US" sz="1800" dirty="0" smtClean="0"/>
              <a:t> K hops. With support from the MAC layer through the use of short preambles, each node keeps track of the minimum range extension ([1,K]) with which the request was received from the upstream node</a:t>
            </a:r>
          </a:p>
          <a:p>
            <a:endParaRPr lang="en-US" sz="1800" dirty="0" smtClean="0"/>
          </a:p>
          <a:p>
            <a:r>
              <a:rPr lang="en-US" sz="1800" dirty="0" smtClean="0"/>
              <a:t>Time weighted – </a:t>
            </a:r>
            <a:r>
              <a:rPr lang="el-GR" sz="1800" dirty="0" smtClean="0"/>
              <a:t>Φ</a:t>
            </a:r>
            <a:r>
              <a:rPr lang="en-US" sz="1800" dirty="0" err="1" smtClean="0"/>
              <a:t>iT</a:t>
            </a:r>
            <a:r>
              <a:rPr lang="en-US" sz="1800" dirty="0" smtClean="0"/>
              <a:t> to bridge from range links to rate links.</a:t>
            </a:r>
          </a:p>
          <a:p>
            <a:endParaRPr lang="en-US" sz="1800" dirty="0" smtClean="0"/>
          </a:p>
          <a:p>
            <a:r>
              <a:rPr lang="en-US" sz="1800" dirty="0" smtClean="0"/>
              <a:t> </a:t>
            </a:r>
            <a:r>
              <a:rPr lang="en-US" sz="1800" dirty="0" err="1" smtClean="0"/>
              <a:t>i</a:t>
            </a:r>
            <a:r>
              <a:rPr lang="en-US" sz="1800" dirty="0" smtClean="0"/>
              <a:t> is the range extension factor</a:t>
            </a:r>
            <a:endParaRPr lang="en-US"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400" dirty="0" smtClean="0"/>
              <a:t>Route response</a:t>
            </a:r>
            <a:endParaRPr lang="en-US" sz="2400" dirty="0"/>
          </a:p>
        </p:txBody>
      </p:sp>
      <p:sp>
        <p:nvSpPr>
          <p:cNvPr id="3" name="Content Placeholder 2"/>
          <p:cNvSpPr>
            <a:spLocks noGrp="1"/>
          </p:cNvSpPr>
          <p:nvPr>
            <p:ph idx="1"/>
          </p:nvPr>
        </p:nvSpPr>
        <p:spPr>
          <a:xfrm>
            <a:off x="457200" y="1371600"/>
            <a:ext cx="8229600" cy="4754563"/>
          </a:xfrm>
        </p:spPr>
        <p:txBody>
          <a:bodyPr>
            <a:normAutofit/>
          </a:bodyPr>
          <a:lstStyle/>
          <a:p>
            <a:r>
              <a:rPr lang="en-US" sz="1800" dirty="0" smtClean="0"/>
              <a:t>When a route reply finds its way back to the source using the information on the source route along with the extension factors to be used on the different links, it is checked by every intermediate node along the path.  If the locally cached route to the source has a better route metric than that currently being used, then it replaces the portion of the route from itself to the source with the locally stored route</a:t>
            </a:r>
          </a:p>
          <a:p>
            <a:endParaRPr lang="en-US" sz="1800" dirty="0" smtClean="0"/>
          </a:p>
          <a:p>
            <a:r>
              <a:rPr lang="en-US" sz="1800" dirty="0" smtClean="0"/>
              <a:t>Worst case time T[l+k-1]</a:t>
            </a:r>
          </a:p>
          <a:p>
            <a:endParaRPr lang="en-US" sz="1800" dirty="0" smtClean="0"/>
          </a:p>
          <a:p>
            <a:pPr lvl="1">
              <a:buNone/>
            </a:pPr>
            <a:r>
              <a:rPr lang="en-US" sz="1800" dirty="0" smtClean="0"/>
              <a:t>T[l-1] -&gt; propagation to destination node</a:t>
            </a:r>
          </a:p>
          <a:p>
            <a:pPr lvl="1">
              <a:buNone/>
            </a:pPr>
            <a:r>
              <a:rPr lang="en-US" sz="1800" dirty="0" smtClean="0"/>
              <a:t>TK      -&gt; weighting time at destination to bridge the range to rate links.</a:t>
            </a:r>
            <a:endParaRPr lang="en-US"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400" dirty="0" smtClean="0"/>
              <a:t>Route Failure</a:t>
            </a:r>
            <a:endParaRPr lang="en-US" sz="2400" dirty="0"/>
          </a:p>
        </p:txBody>
      </p:sp>
      <p:sp>
        <p:nvSpPr>
          <p:cNvPr id="3" name="Content Placeholder 2"/>
          <p:cNvSpPr>
            <a:spLocks noGrp="1"/>
          </p:cNvSpPr>
          <p:nvPr>
            <p:ph idx="1"/>
          </p:nvPr>
        </p:nvSpPr>
        <p:spPr>
          <a:xfrm>
            <a:off x="457200" y="1295400"/>
            <a:ext cx="8229600" cy="4830763"/>
          </a:xfrm>
        </p:spPr>
        <p:txBody>
          <a:bodyPr>
            <a:normAutofit/>
          </a:bodyPr>
          <a:lstStyle/>
          <a:p>
            <a:r>
              <a:rPr lang="en-US" sz="1800" dirty="0" smtClean="0"/>
              <a:t>The MAC in MIR addresses this challenge by switching from MUX to diversity after four trials of the RTS packet (RTS has a maximum retry limit of seven in IEEE 802.11b). </a:t>
            </a:r>
          </a:p>
          <a:p>
            <a:endParaRPr lang="en-US" sz="1800" dirty="0" smtClean="0"/>
          </a:p>
          <a:p>
            <a:r>
              <a:rPr lang="en-US" sz="1800" dirty="0" smtClean="0"/>
              <a:t>When switching to diversity, the number of elements used towards diversity is initially two, since in most cases the range extension or increased reliability resulting from a diversity order of four is easily sufficient to sustain the link from breaking even at high speeds </a:t>
            </a:r>
          </a:p>
          <a:p>
            <a:endParaRPr lang="en-US" sz="1800" dirty="0" smtClean="0"/>
          </a:p>
          <a:p>
            <a:r>
              <a:rPr lang="en-US" sz="1800" dirty="0" smtClean="0"/>
              <a:t>This keeps the reduction in rate and spatial reuse due to diversity to a minimum and exploits the remaining elements to increase the rate of transmission through MUX</a:t>
            </a:r>
          </a:p>
          <a:p>
            <a:endParaRPr lang="en-US" sz="1800" dirty="0" smtClean="0"/>
          </a:p>
          <a:p>
            <a:r>
              <a:rPr lang="en-US" sz="1800" dirty="0" smtClean="0"/>
              <a:t>If the link is already operating in diversity, then an increase in number of elements exploited for diversity by one will still serve the purpose</a:t>
            </a:r>
            <a:endParaRPr lang="en-US" sz="1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1800" dirty="0" smtClean="0"/>
              <a:t>If the increased communication range or reliability due to diversity is able to get the packet across, then there are two possible cases: (</a:t>
            </a:r>
            <a:r>
              <a:rPr lang="en-US" sz="1800" dirty="0" err="1" smtClean="0"/>
              <a:t>i</a:t>
            </a:r>
            <a:r>
              <a:rPr lang="en-US" sz="1800" dirty="0" smtClean="0"/>
              <a:t>) receiver was actually moving away and/or the channel quality was bad; or (ii) neither the receiver was moving away nor the channel quality was bad. </a:t>
            </a:r>
          </a:p>
          <a:p>
            <a:endParaRPr lang="en-US" sz="1800" dirty="0" smtClean="0"/>
          </a:p>
          <a:p>
            <a:r>
              <a:rPr lang="en-US" sz="1800" dirty="0" smtClean="0"/>
              <a:t>Implies, it was a false alarm, which can be corrected easily</a:t>
            </a:r>
          </a:p>
          <a:p>
            <a:endParaRPr lang="en-US" sz="1800" dirty="0" smtClean="0"/>
          </a:p>
          <a:p>
            <a:r>
              <a:rPr lang="en-US" sz="1800" dirty="0" smtClean="0"/>
              <a:t>Else “proactive” route error can be generated</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400" dirty="0" smtClean="0"/>
              <a:t>Route Maintenance</a:t>
            </a:r>
            <a:endParaRPr lang="en-US" sz="2400" dirty="0"/>
          </a:p>
        </p:txBody>
      </p:sp>
      <p:sp>
        <p:nvSpPr>
          <p:cNvPr id="3" name="Content Placeholder 2"/>
          <p:cNvSpPr>
            <a:spLocks noGrp="1"/>
          </p:cNvSpPr>
          <p:nvPr>
            <p:ph idx="1"/>
          </p:nvPr>
        </p:nvSpPr>
        <p:spPr>
          <a:xfrm>
            <a:off x="457200" y="1219200"/>
            <a:ext cx="8229600" cy="4906963"/>
          </a:xfrm>
        </p:spPr>
        <p:txBody>
          <a:bodyPr>
            <a:noAutofit/>
          </a:bodyPr>
          <a:lstStyle/>
          <a:p>
            <a:r>
              <a:rPr lang="en-US" sz="1600" dirty="0" smtClean="0"/>
              <a:t>Once the link failure due to mobility or persistent channel errors has been “proactively” detected, the routing protocol at the node is informed.</a:t>
            </a:r>
          </a:p>
          <a:p>
            <a:endParaRPr lang="en-US" sz="1600" dirty="0" smtClean="0"/>
          </a:p>
          <a:p>
            <a:r>
              <a:rPr lang="en-US" sz="1600" dirty="0" smtClean="0"/>
              <a:t> MIR at the detection node recognizes the proactive link failure and hence does not purge packets from the queue that are using the link.  </a:t>
            </a:r>
          </a:p>
          <a:p>
            <a:endParaRPr lang="en-US" sz="1600" dirty="0" smtClean="0"/>
          </a:p>
          <a:p>
            <a:r>
              <a:rPr lang="en-US" sz="1600" dirty="0" smtClean="0"/>
              <a:t>It generates a proactive route error to the source.  The intermediate nodes delete routes from their caches (but do not purge packets) that contain the detected link as in a normal route error so that they do not respond back to the new proactive route discovery process with the stale route. </a:t>
            </a:r>
          </a:p>
          <a:p>
            <a:endParaRPr lang="en-US" sz="1600" dirty="0" smtClean="0"/>
          </a:p>
          <a:p>
            <a:r>
              <a:rPr lang="en-US" sz="1600" dirty="0" smtClean="0"/>
              <a:t>Once the source receives the proactive route error, it initiates a new route request for the destination to obtain a better route with minimal impact from range links through the route discovery component. However, it does not purge the routes that contain the detected link until a new route is obtained or an official route error is received and uses the existing route for sending the packets currently in its buffer.</a:t>
            </a:r>
          </a:p>
          <a:p>
            <a:endParaRPr lang="en-US" sz="1600" dirty="0" smtClean="0"/>
          </a:p>
          <a:p>
            <a:r>
              <a:rPr lang="en-US" sz="1600" dirty="0" smtClean="0"/>
              <a:t>a “route error cancel” notification  is released if it receives a preamble at the same diversity order.</a:t>
            </a:r>
            <a:endParaRPr lang="en-US" sz="1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dirty="0" smtClean="0"/>
              <a:t>Performance Evaluation</a:t>
            </a:r>
            <a:endParaRPr lang="en-US" sz="2400" dirty="0"/>
          </a:p>
        </p:txBody>
      </p:sp>
      <p:sp>
        <p:nvSpPr>
          <p:cNvPr id="3" name="Content Placeholder 2"/>
          <p:cNvSpPr>
            <a:spLocks noGrp="1"/>
          </p:cNvSpPr>
          <p:nvPr>
            <p:ph idx="1"/>
          </p:nvPr>
        </p:nvSpPr>
        <p:spPr>
          <a:xfrm>
            <a:off x="457200" y="1066800"/>
            <a:ext cx="8229600" cy="5059363"/>
          </a:xfrm>
        </p:spPr>
        <p:txBody>
          <a:bodyPr>
            <a:normAutofit/>
          </a:bodyPr>
          <a:lstStyle/>
          <a:p>
            <a:r>
              <a:rPr lang="en-US" sz="1800" dirty="0" smtClean="0"/>
              <a:t>Ns2 simulator</a:t>
            </a:r>
          </a:p>
          <a:p>
            <a:r>
              <a:rPr lang="en-US" sz="1800" dirty="0" smtClean="0"/>
              <a:t>Φ=5</a:t>
            </a:r>
          </a:p>
          <a:p>
            <a:r>
              <a:rPr lang="en-US" sz="1800" dirty="0" smtClean="0"/>
              <a:t>2 antenna elements</a:t>
            </a:r>
          </a:p>
          <a:p>
            <a:r>
              <a:rPr lang="en-US" sz="1800" dirty="0" smtClean="0"/>
              <a:t>Represent density of the network by the average node degree parameter p. p is varied from 3 (sparse networks, 100 nodes in 2500m*2500m) to as high as 19 (dense networks, 100 nodes in 1000m*1000m) with the transmission range being 250m. </a:t>
            </a:r>
          </a:p>
          <a:p>
            <a:r>
              <a:rPr lang="en-US" sz="1800" dirty="0" smtClean="0"/>
              <a:t>Mobility and link loss rates are varied </a:t>
            </a:r>
            <a:r>
              <a:rPr lang="en-US" sz="1800" dirty="0" err="1" smtClean="0"/>
              <a:t>upto</a:t>
            </a:r>
            <a:r>
              <a:rPr lang="en-US" sz="1800" dirty="0" smtClean="0"/>
              <a:t> 30 m/s and 30% respectively. </a:t>
            </a:r>
          </a:p>
          <a:p>
            <a:r>
              <a:rPr lang="en-US" sz="1800" dirty="0" smtClean="0"/>
              <a:t>The default values of load, mobility and loss rate are 30, 0 m/s and 0%.  </a:t>
            </a:r>
          </a:p>
          <a:p>
            <a:r>
              <a:rPr lang="en-US" sz="1800" dirty="0" smtClean="0"/>
              <a:t>Each flow uses CBR as the traffic generating application at a rate of 100 Kbps on a 2 Mbps channel </a:t>
            </a:r>
          </a:p>
          <a:p>
            <a:r>
              <a:rPr lang="en-US" sz="1800" dirty="0" smtClean="0"/>
              <a:t>packet size of 1 KB and UDP serving as the transport protocol</a:t>
            </a:r>
          </a:p>
          <a:p>
            <a:r>
              <a:rPr lang="en-US" sz="1800" dirty="0" smtClean="0"/>
              <a:t>time-correlated Rayleigh fading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a:t>
            </a:r>
            <a:r>
              <a:rPr lang="en-US" smtClean="0"/>
              <a:t>Evalucation</a:t>
            </a:r>
            <a:endParaRPr lang="en-US"/>
          </a:p>
        </p:txBody>
      </p:sp>
      <p:pic>
        <p:nvPicPr>
          <p:cNvPr id="1026" name="Picture 2"/>
          <p:cNvPicPr>
            <a:picLocks noChangeAspect="1" noChangeArrowheads="1"/>
          </p:cNvPicPr>
          <p:nvPr/>
        </p:nvPicPr>
        <p:blipFill>
          <a:blip r:embed="rId2"/>
          <a:srcRect/>
          <a:stretch>
            <a:fillRect/>
          </a:stretch>
        </p:blipFill>
        <p:spPr bwMode="auto">
          <a:xfrm>
            <a:off x="228600" y="1981200"/>
            <a:ext cx="8686801" cy="3200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52400" y="1600200"/>
            <a:ext cx="8521443" cy="334471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400" dirty="0" smtClean="0"/>
              <a:t>Types of directive antennas</a:t>
            </a:r>
            <a:endParaRPr lang="en-US" sz="2400" dirty="0"/>
          </a:p>
        </p:txBody>
      </p:sp>
      <p:sp>
        <p:nvSpPr>
          <p:cNvPr id="3" name="Content Placeholder 2"/>
          <p:cNvSpPr>
            <a:spLocks noGrp="1"/>
          </p:cNvSpPr>
          <p:nvPr>
            <p:ph idx="1"/>
          </p:nvPr>
        </p:nvSpPr>
        <p:spPr>
          <a:xfrm>
            <a:off x="457200" y="1600200"/>
            <a:ext cx="8534400" cy="4525963"/>
          </a:xfrm>
        </p:spPr>
        <p:txBody>
          <a:bodyPr>
            <a:normAutofit/>
          </a:bodyPr>
          <a:lstStyle/>
          <a:p>
            <a:pPr>
              <a:buNone/>
            </a:pPr>
            <a:r>
              <a:rPr lang="en-US" sz="1800" dirty="0" smtClean="0"/>
              <a:t>Simple switched beams</a:t>
            </a:r>
          </a:p>
          <a:p>
            <a:pPr>
              <a:buNone/>
            </a:pPr>
            <a:endParaRPr lang="en-US" sz="1800" dirty="0" smtClean="0"/>
          </a:p>
          <a:p>
            <a:r>
              <a:rPr lang="en-US" sz="1800" dirty="0" smtClean="0"/>
              <a:t>Switched beam antennas have predetermined beam patterns.</a:t>
            </a:r>
          </a:p>
          <a:p>
            <a:endParaRPr lang="en-US" sz="1800" dirty="0" smtClean="0"/>
          </a:p>
          <a:p>
            <a:r>
              <a:rPr lang="en-US" sz="1800" dirty="0" smtClean="0"/>
              <a:t>Advantage</a:t>
            </a:r>
          </a:p>
          <a:p>
            <a:pPr lvl="1"/>
            <a:r>
              <a:rPr lang="en-US" sz="1800" dirty="0" smtClean="0"/>
              <a:t>simple in the transceiver complexity.</a:t>
            </a:r>
          </a:p>
          <a:p>
            <a:pPr lvl="1"/>
            <a:r>
              <a:rPr lang="en-US" sz="1800" dirty="0" smtClean="0"/>
              <a:t>They provide significant performance improvement in strong line of sight (LOS) environments where they increase the spatial reuse in the network owing to directional transmissions. </a:t>
            </a:r>
          </a:p>
          <a:p>
            <a:r>
              <a:rPr lang="en-US" sz="1800" dirty="0" smtClean="0"/>
              <a:t>Disadvantage</a:t>
            </a:r>
          </a:p>
          <a:p>
            <a:pPr marL="342900" lvl="1" indent="-342900">
              <a:buNone/>
            </a:pPr>
            <a:r>
              <a:rPr lang="en-US" sz="1800" dirty="0" smtClean="0"/>
              <a:t>	They suffer significantly in rich multipath environments where </a:t>
            </a:r>
            <a:r>
              <a:rPr lang="en-US" sz="1800" b="1" dirty="0" smtClean="0"/>
              <a:t>signal scattering</a:t>
            </a:r>
            <a:r>
              <a:rPr lang="en-US" sz="1800" dirty="0" smtClean="0"/>
              <a:t> and </a:t>
            </a:r>
            <a:r>
              <a:rPr lang="en-US" sz="1800" b="1" dirty="0" smtClean="0"/>
              <a:t>fading</a:t>
            </a:r>
            <a:r>
              <a:rPr lang="en-US" sz="1800" dirty="0" smtClean="0"/>
              <a:t> causes loss of energy in the received beam.</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smtClean="0"/>
          </a:p>
          <a:p>
            <a:endParaRPr lang="en-US" dirty="0" smtClean="0"/>
          </a:p>
          <a:p>
            <a:pPr algn="ctr">
              <a:buNone/>
            </a:pPr>
            <a:r>
              <a:rPr lang="en-US" dirty="0" smtClean="0"/>
              <a:t>Questions?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buNone/>
            </a:pPr>
            <a:r>
              <a:rPr lang="en-US" sz="2400" dirty="0" smtClean="0"/>
              <a:t>Adaptive Arrays</a:t>
            </a:r>
          </a:p>
          <a:p>
            <a:pPr>
              <a:buNone/>
            </a:pPr>
            <a:endParaRPr lang="en-US" dirty="0" smtClean="0"/>
          </a:p>
          <a:p>
            <a:r>
              <a:rPr lang="en-US" sz="1800" dirty="0" smtClean="0"/>
              <a:t>Adaptive array antennas are more sophisticated than the switched beam, since they are capable of adapting their beam pattern in response to channel conditions to improve the quality of the link, i.e. maximize the signal to noise (SNR) of the link</a:t>
            </a:r>
            <a:r>
              <a:rPr lang="en-US" sz="1800" i="1" dirty="0" smtClean="0"/>
              <a:t>. </a:t>
            </a:r>
          </a:p>
          <a:p>
            <a:endParaRPr lang="en-US" sz="1800" i="1" dirty="0" smtClean="0"/>
          </a:p>
          <a:p>
            <a:r>
              <a:rPr lang="en-US" sz="1800" dirty="0" smtClean="0"/>
              <a:t>To be able to effectively optimize the link capacity and quality, one needs to know the channel state information (CSI) at both the transmitter and receiver.</a:t>
            </a:r>
          </a:p>
          <a:p>
            <a:endParaRPr lang="en-US" sz="1800" dirty="0" smtClean="0"/>
          </a:p>
          <a:p>
            <a:r>
              <a:rPr lang="en-US" sz="1800" dirty="0" smtClean="0"/>
              <a:t>Adaptive Arrays merely mitigate the impacts of fading</a:t>
            </a: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l"/>
            <a:r>
              <a:rPr lang="en-US" sz="2400" dirty="0" smtClean="0"/>
              <a:t>Multiple Input Multiple Output</a:t>
            </a:r>
            <a:endParaRPr lang="en-US" sz="2400" dirty="0"/>
          </a:p>
        </p:txBody>
      </p:sp>
      <p:sp>
        <p:nvSpPr>
          <p:cNvPr id="3" name="Content Placeholder 2"/>
          <p:cNvSpPr>
            <a:spLocks noGrp="1"/>
          </p:cNvSpPr>
          <p:nvPr>
            <p:ph idx="1"/>
          </p:nvPr>
        </p:nvSpPr>
        <p:spPr>
          <a:xfrm>
            <a:off x="457200" y="990600"/>
            <a:ext cx="8229600" cy="5135563"/>
          </a:xfrm>
        </p:spPr>
        <p:txBody>
          <a:bodyPr>
            <a:normAutofit/>
          </a:bodyPr>
          <a:lstStyle/>
          <a:p>
            <a:pPr>
              <a:buNone/>
            </a:pPr>
            <a:endParaRPr lang="en-US" dirty="0" smtClean="0"/>
          </a:p>
          <a:p>
            <a:r>
              <a:rPr lang="en-US" sz="1800" dirty="0" smtClean="0"/>
              <a:t>A  MIMO  link  consists  of  multiple  element  arrays  at both ends of the link.</a:t>
            </a:r>
          </a:p>
          <a:p>
            <a:endParaRPr lang="en-US" sz="1800" dirty="0" smtClean="0"/>
          </a:p>
          <a:p>
            <a:r>
              <a:rPr lang="en-US" sz="1800" dirty="0" smtClean="0"/>
              <a:t>MIMO systems exploit rich scattering and multipath fading to provide high spectral efficiencies that comes at the cost of no increased power or bandwidth. </a:t>
            </a:r>
          </a:p>
          <a:p>
            <a:endParaRPr lang="en-US" sz="1800" dirty="0" smtClean="0"/>
          </a:p>
          <a:p>
            <a:r>
              <a:rPr lang="en-US" sz="1800" dirty="0" smtClean="0"/>
              <a:t>These high spectral efficiencies can be obtained even without the knowledge of CSI at the transmitter.</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MIMO properties</a:t>
            </a:r>
            <a:endParaRPr lang="en-US" sz="2400" dirty="0"/>
          </a:p>
        </p:txBody>
      </p:sp>
      <p:sp>
        <p:nvSpPr>
          <p:cNvPr id="3" name="Content Placeholder 2"/>
          <p:cNvSpPr>
            <a:spLocks noGrp="1"/>
          </p:cNvSpPr>
          <p:nvPr>
            <p:ph idx="1"/>
          </p:nvPr>
        </p:nvSpPr>
        <p:spPr>
          <a:xfrm>
            <a:off x="457200" y="1371600"/>
            <a:ext cx="8229600" cy="4754563"/>
          </a:xfrm>
        </p:spPr>
        <p:txBody>
          <a:bodyPr>
            <a:normAutofit/>
          </a:bodyPr>
          <a:lstStyle/>
          <a:p>
            <a:r>
              <a:rPr lang="en-US" sz="1800" u="sng" dirty="0" smtClean="0"/>
              <a:t>Spatial Multiplexing</a:t>
            </a:r>
            <a:r>
              <a:rPr lang="en-US" sz="1800" dirty="0" smtClean="0"/>
              <a:t> (rate links)</a:t>
            </a:r>
          </a:p>
          <a:p>
            <a:pPr>
              <a:buNone/>
            </a:pPr>
            <a:r>
              <a:rPr lang="en-US" sz="1800" dirty="0" smtClean="0"/>
              <a:t>	They can be used to provide increased capacities on the link which is referred to  as  spatial  multiplexing</a:t>
            </a:r>
          </a:p>
          <a:p>
            <a:endParaRPr lang="en-US" sz="1800" dirty="0" smtClean="0"/>
          </a:p>
          <a:p>
            <a:r>
              <a:rPr lang="en-US" sz="1800" u="sng" dirty="0" smtClean="0"/>
              <a:t>Diversity</a:t>
            </a:r>
            <a:r>
              <a:rPr lang="en-US" sz="1800" dirty="0" smtClean="0"/>
              <a:t> (diversity links)</a:t>
            </a:r>
          </a:p>
          <a:p>
            <a:pPr>
              <a:buNone/>
            </a:pPr>
            <a:r>
              <a:rPr lang="en-US" sz="1800" dirty="0" smtClean="0"/>
              <a:t>	They  can  be  used  to  increase the reliability of the link by exploiting diversity to decrease the bit-error rate or increasing Range</a:t>
            </a:r>
            <a:endParaRPr 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400" dirty="0" smtClean="0"/>
              <a:t>Spatial Multiplexing (MUX) </a:t>
            </a:r>
            <a:endParaRPr lang="en-US" sz="2400" dirty="0"/>
          </a:p>
        </p:txBody>
      </p:sp>
      <p:sp>
        <p:nvSpPr>
          <p:cNvPr id="3" name="Content Placeholder 2"/>
          <p:cNvSpPr>
            <a:spLocks noGrp="1"/>
          </p:cNvSpPr>
          <p:nvPr>
            <p:ph idx="1"/>
          </p:nvPr>
        </p:nvSpPr>
        <p:spPr>
          <a:xfrm>
            <a:off x="457200" y="1143000"/>
            <a:ext cx="8229600" cy="4983163"/>
          </a:xfrm>
        </p:spPr>
        <p:txBody>
          <a:bodyPr>
            <a:normAutofit fontScale="25000" lnSpcReduction="20000"/>
          </a:bodyPr>
          <a:lstStyle/>
          <a:p>
            <a:r>
              <a:rPr lang="en-US" sz="7200" dirty="0" smtClean="0"/>
              <a:t>This gain can be achieved when the transmit array transmits multiple </a:t>
            </a:r>
            <a:r>
              <a:rPr lang="en-US" sz="7200" b="1" dirty="0" smtClean="0"/>
              <a:t>independent</a:t>
            </a:r>
            <a:r>
              <a:rPr lang="en-US" sz="7200" dirty="0" smtClean="0"/>
              <a:t> streams of data, with each stream being transmitted out of a different antenna </a:t>
            </a:r>
            <a:r>
              <a:rPr lang="en-US" sz="7200" u="sng" dirty="0" smtClean="0"/>
              <a:t>with equal power</a:t>
            </a:r>
            <a:r>
              <a:rPr lang="en-US" sz="7200" dirty="0" smtClean="0"/>
              <a:t>, at the </a:t>
            </a:r>
            <a:r>
              <a:rPr lang="en-US" sz="7200" u="sng" dirty="0" smtClean="0"/>
              <a:t>same frequency</a:t>
            </a:r>
            <a:r>
              <a:rPr lang="en-US" sz="7200" dirty="0" smtClean="0"/>
              <a:t>, same </a:t>
            </a:r>
            <a:r>
              <a:rPr lang="en-US" sz="7200" u="sng" dirty="0" smtClean="0"/>
              <a:t>modulation format</a:t>
            </a:r>
            <a:r>
              <a:rPr lang="en-US" sz="7200" dirty="0" smtClean="0"/>
              <a:t>, and in</a:t>
            </a:r>
          </a:p>
          <a:p>
            <a:pPr>
              <a:buNone/>
            </a:pPr>
            <a:r>
              <a:rPr lang="en-US" sz="7200" dirty="0" smtClean="0"/>
              <a:t>	the </a:t>
            </a:r>
            <a:r>
              <a:rPr lang="en-US" sz="7200" u="sng" dirty="0" smtClean="0"/>
              <a:t>same time slot</a:t>
            </a:r>
            <a:r>
              <a:rPr lang="en-US" sz="7200" dirty="0" smtClean="0"/>
              <a:t>. </a:t>
            </a:r>
          </a:p>
          <a:p>
            <a:pPr>
              <a:buNone/>
            </a:pPr>
            <a:endParaRPr lang="en-US" sz="7200" dirty="0" smtClean="0"/>
          </a:p>
          <a:p>
            <a:r>
              <a:rPr lang="en-US" sz="7200" dirty="0" smtClean="0"/>
              <a:t>At the receiver array, each antenna receives a superposition of all of the transmitted data streams. However, each stream generally has a different </a:t>
            </a:r>
            <a:r>
              <a:rPr lang="en-US" sz="7200" b="1" dirty="0" smtClean="0"/>
              <a:t>spatial signature</a:t>
            </a:r>
            <a:r>
              <a:rPr lang="en-US" sz="7200" dirty="0" smtClean="0"/>
              <a:t> due to rich multipath, and these differences are exploited by the receiver signal processor to separate the streams. </a:t>
            </a:r>
          </a:p>
          <a:p>
            <a:endParaRPr lang="en-US" sz="7200" dirty="0" smtClean="0"/>
          </a:p>
          <a:p>
            <a:r>
              <a:rPr lang="en-US" sz="7200" dirty="0" smtClean="0"/>
              <a:t>This multiplexing gain can provide a linear increase (in the number of elements) in the asymptotic link capacity, which is given by the following equation</a:t>
            </a:r>
          </a:p>
          <a:p>
            <a:pPr>
              <a:buNone/>
            </a:pPr>
            <a:endParaRPr lang="en-US" sz="7200" dirty="0" smtClean="0"/>
          </a:p>
          <a:p>
            <a:pPr algn="ctr">
              <a:buNone/>
            </a:pPr>
            <a:r>
              <a:rPr lang="en-US" sz="7200" b="1" dirty="0" smtClean="0"/>
              <a:t>C=min(M,N)log(1+p)</a:t>
            </a:r>
          </a:p>
          <a:p>
            <a:pPr>
              <a:buNone/>
            </a:pPr>
            <a:endParaRPr lang="en-US" sz="7200" dirty="0" smtClean="0"/>
          </a:p>
          <a:p>
            <a:pPr>
              <a:buNone/>
            </a:pPr>
            <a:r>
              <a:rPr lang="en-US" sz="7200" dirty="0" smtClean="0"/>
              <a:t>M,N are the number of transmitter &amp; receiver antenna elements</a:t>
            </a:r>
          </a:p>
          <a:p>
            <a:pPr>
              <a:buNone/>
            </a:pPr>
            <a:r>
              <a:rPr lang="en-US" sz="7200" dirty="0" smtClean="0"/>
              <a:t>P=SNR</a:t>
            </a:r>
          </a:p>
          <a:p>
            <a:endParaRPr lang="en-US" sz="1800" dirty="0" smtClean="0"/>
          </a:p>
          <a:p>
            <a:pPr>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dirty="0" smtClean="0"/>
              <a:t>Diversity</a:t>
            </a:r>
            <a:endParaRPr lang="en-US" sz="3600" dirty="0"/>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r>
              <a:rPr lang="en-US" dirty="0" smtClean="0"/>
              <a:t>The rich multipath helps the transmitter data streams fade independently at the receiver probability of all the data streams experiencing a poor channel at the same time is significantly reduced, thereby increasing the communication reliability.</a:t>
            </a:r>
          </a:p>
          <a:p>
            <a:endParaRPr lang="en-US" dirty="0" smtClean="0"/>
          </a:p>
          <a:p>
            <a:r>
              <a:rPr lang="en-US" dirty="0" smtClean="0"/>
              <a:t>the data streams transmitted from the different antenna elements must be </a:t>
            </a:r>
            <a:r>
              <a:rPr lang="en-US" b="1" dirty="0" smtClean="0"/>
              <a:t>dependent</a:t>
            </a:r>
            <a:r>
              <a:rPr lang="en-US" dirty="0" smtClean="0"/>
              <a:t>. Space-time block codes (STBC) are used for this purpose </a:t>
            </a:r>
            <a:r>
              <a:rPr lang="en-US" dirty="0" err="1" smtClean="0"/>
              <a:t>Lossy</a:t>
            </a:r>
            <a:r>
              <a:rPr lang="en-US" dirty="0" smtClean="0"/>
              <a:t> channel(more variance in channel)</a:t>
            </a:r>
          </a:p>
          <a:p>
            <a:endParaRPr lang="en-US" dirty="0" smtClean="0"/>
          </a:p>
          <a:p>
            <a:r>
              <a:rPr lang="en-US" dirty="0" smtClean="0"/>
              <a:t>Diversity Gain is proportional to diversity order(d)</a:t>
            </a:r>
          </a:p>
          <a:p>
            <a:pPr>
              <a:buNone/>
            </a:pPr>
            <a:endParaRPr lang="en-US" dirty="0" smtClean="0"/>
          </a:p>
          <a:p>
            <a:r>
              <a:rPr lang="en-US" dirty="0" smtClean="0"/>
              <a:t>In practical </a:t>
            </a:r>
            <a:r>
              <a:rPr lang="en-US" dirty="0" err="1" smtClean="0"/>
              <a:t>Lossy</a:t>
            </a:r>
            <a:r>
              <a:rPr lang="en-US" dirty="0" smtClean="0"/>
              <a:t> channels, diversity can help significantly reduce the bit error rate (BER) on the link. </a:t>
            </a:r>
          </a:p>
          <a:p>
            <a:pPr>
              <a:buNone/>
            </a:pPr>
            <a:endParaRPr lang="en-US" dirty="0" smtClean="0"/>
          </a:p>
          <a:p>
            <a:r>
              <a:rPr lang="en-US" dirty="0" smtClean="0"/>
              <a:t>At high SNR, this reduction in BER (p) as a function of the diversity order (d) can be given as ,</a:t>
            </a:r>
          </a:p>
          <a:p>
            <a:pPr algn="ctr">
              <a:buNone/>
            </a:pPr>
            <a:r>
              <a:rPr lang="en-US" b="1" dirty="0" smtClean="0"/>
              <a:t>P= 1/</a:t>
            </a:r>
            <a:r>
              <a:rPr lang="en-US" b="1" dirty="0" err="1" smtClean="0"/>
              <a:t>snr^d</a:t>
            </a:r>
            <a:endParaRPr lang="en-US" b="1" dirty="0" smtClean="0"/>
          </a:p>
          <a:p>
            <a:pPr algn="ctr">
              <a:buNone/>
            </a:pPr>
            <a:r>
              <a:rPr lang="en-US" b="1" dirty="0" smtClean="0"/>
              <a:t>P=BER</a:t>
            </a:r>
          </a:p>
          <a:p>
            <a:pPr algn="ctr">
              <a:buNone/>
            </a:pPr>
            <a:r>
              <a:rPr lang="en-US" b="1" dirty="0" smtClean="0"/>
              <a:t>d=MN</a:t>
            </a:r>
            <a:endParaRPr lang="en-US" b="1" dirty="0"/>
          </a:p>
        </p:txBody>
      </p:sp>
      <p:pic>
        <p:nvPicPr>
          <p:cNvPr id="1027" name="Picture 3"/>
          <p:cNvPicPr>
            <a:picLocks noChangeAspect="1" noChangeArrowheads="1"/>
          </p:cNvPicPr>
          <p:nvPr/>
        </p:nvPicPr>
        <p:blipFill>
          <a:blip r:embed="rId2"/>
          <a:srcRect/>
          <a:stretch>
            <a:fillRect/>
          </a:stretch>
        </p:blipFill>
        <p:spPr bwMode="auto">
          <a:xfrm>
            <a:off x="3733800" y="5181600"/>
            <a:ext cx="1752600" cy="895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1900" dirty="0" smtClean="0"/>
          </a:p>
          <a:p>
            <a:r>
              <a:rPr lang="en-US" sz="1900" dirty="0" smtClean="0"/>
              <a:t>Reduce BER(p) on the link(DIV-BER)</a:t>
            </a:r>
          </a:p>
          <a:p>
            <a:endParaRPr lang="en-US" sz="1900" dirty="0" smtClean="0"/>
          </a:p>
          <a:p>
            <a:r>
              <a:rPr lang="en-US" sz="1900" dirty="0" smtClean="0"/>
              <a:t>for a required p on the link, the increased reliability provided by diversity can be translated to an increase in the SNR, which can then be used for increasing the communication range of the link (DIV-RANGE)</a:t>
            </a:r>
          </a:p>
          <a:p>
            <a:endParaRPr lang="en-US" sz="1900" dirty="0" smtClean="0"/>
          </a:p>
          <a:p>
            <a:r>
              <a:rPr lang="en-US" sz="1900" dirty="0" smtClean="0"/>
              <a:t>for a given and SNR requirement, the transmit power consumption can be minimized</a:t>
            </a:r>
            <a:endParaRPr lang="en-US" sz="1900" dirty="0"/>
          </a:p>
        </p:txBody>
      </p:sp>
      <p:pic>
        <p:nvPicPr>
          <p:cNvPr id="4" name="Picture 3"/>
          <p:cNvPicPr>
            <a:picLocks noChangeAspect="1" noChangeArrowheads="1"/>
          </p:cNvPicPr>
          <p:nvPr/>
        </p:nvPicPr>
        <p:blipFill>
          <a:blip r:embed="rId2"/>
          <a:srcRect/>
          <a:stretch>
            <a:fillRect/>
          </a:stretch>
        </p:blipFill>
        <p:spPr bwMode="auto">
          <a:xfrm>
            <a:off x="3581400" y="685800"/>
            <a:ext cx="1752600" cy="895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1123</TotalTime>
  <Words>2320</Words>
  <Application>Microsoft Office PowerPoint</Application>
  <PresentationFormat>On-screen Show (4:3)</PresentationFormat>
  <Paragraphs>224</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Routing in Ad-hoc Networks with MIMO links  Karthikeyan Sundaresan and Raghupathy Sivakumar </vt:lpstr>
      <vt:lpstr>Outline</vt:lpstr>
      <vt:lpstr>Types of directive antennas</vt:lpstr>
      <vt:lpstr>Slide 4</vt:lpstr>
      <vt:lpstr>Multiple Input Multiple Output</vt:lpstr>
      <vt:lpstr>MIMO properties</vt:lpstr>
      <vt:lpstr>Spatial Multiplexing (MUX) </vt:lpstr>
      <vt:lpstr>Diversity</vt:lpstr>
      <vt:lpstr>Slide 9</vt:lpstr>
      <vt:lpstr>MUX vs Diversity</vt:lpstr>
      <vt:lpstr>Routing Approaches</vt:lpstr>
      <vt:lpstr>Density</vt:lpstr>
      <vt:lpstr>Slide 13</vt:lpstr>
      <vt:lpstr>Mobility</vt:lpstr>
      <vt:lpstr>Slide 15</vt:lpstr>
      <vt:lpstr>Slide 16</vt:lpstr>
      <vt:lpstr>Link Quality</vt:lpstr>
      <vt:lpstr>MIR Routing Protocol</vt:lpstr>
      <vt:lpstr>MAC Layer Support</vt:lpstr>
      <vt:lpstr>Routing Metric</vt:lpstr>
      <vt:lpstr>Slide 21</vt:lpstr>
      <vt:lpstr>Route Request</vt:lpstr>
      <vt:lpstr>Route response</vt:lpstr>
      <vt:lpstr>Route Failure</vt:lpstr>
      <vt:lpstr>Slide 25</vt:lpstr>
      <vt:lpstr>Route Maintenance</vt:lpstr>
      <vt:lpstr>Performance Evaluation</vt:lpstr>
      <vt:lpstr>Performance Evalucation</vt:lpstr>
      <vt:lpstr>Slide 29</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neeraj.gurdasani</cp:lastModifiedBy>
  <cp:revision>131</cp:revision>
  <dcterms:created xsi:type="dcterms:W3CDTF">2006-08-16T00:00:00Z</dcterms:created>
  <dcterms:modified xsi:type="dcterms:W3CDTF">2009-04-02T21:42:43Z</dcterms:modified>
</cp:coreProperties>
</file>