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65" r:id="rId5"/>
    <p:sldId id="264" r:id="rId6"/>
    <p:sldId id="267" r:id="rId7"/>
    <p:sldId id="263" r:id="rId8"/>
    <p:sldId id="262" r:id="rId9"/>
    <p:sldId id="261" r:id="rId10"/>
    <p:sldId id="259" r:id="rId11"/>
    <p:sldId id="260" r:id="rId12"/>
    <p:sldId id="258" r:id="rId13"/>
    <p:sldId id="272" r:id="rId14"/>
    <p:sldId id="273" r:id="rId15"/>
    <p:sldId id="268" r:id="rId16"/>
    <p:sldId id="269" r:id="rId17"/>
    <p:sldId id="270" r:id="rId18"/>
    <p:sldId id="275" r:id="rId19"/>
    <p:sldId id="274" r:id="rId20"/>
    <p:sldId id="271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16C1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96" y="-3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00E58-FC60-4D58-8C38-B455923F8043}" type="datetimeFigureOut">
              <a:rPr lang="en-US" smtClean="0"/>
              <a:pPr/>
              <a:t>4/1/2009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025CA-A324-47FC-89E7-A148E34F25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00E58-FC60-4D58-8C38-B455923F8043}" type="datetimeFigureOut">
              <a:rPr lang="en-US" smtClean="0"/>
              <a:pPr/>
              <a:t>4/1/2009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025CA-A324-47FC-89E7-A148E34F25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00E58-FC60-4D58-8C38-B455923F8043}" type="datetimeFigureOut">
              <a:rPr lang="en-US" smtClean="0"/>
              <a:pPr/>
              <a:t>4/1/2009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025CA-A324-47FC-89E7-A148E34F25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00E58-FC60-4D58-8C38-B455923F8043}" type="datetimeFigureOut">
              <a:rPr lang="en-US" smtClean="0"/>
              <a:pPr/>
              <a:t>4/1/2009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025CA-A324-47FC-89E7-A148E34F25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00E58-FC60-4D58-8C38-B455923F8043}" type="datetimeFigureOut">
              <a:rPr lang="en-US" smtClean="0"/>
              <a:pPr/>
              <a:t>4/1/2009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025CA-A324-47FC-89E7-A148E34F25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00E58-FC60-4D58-8C38-B455923F8043}" type="datetimeFigureOut">
              <a:rPr lang="en-US" smtClean="0"/>
              <a:pPr/>
              <a:t>4/1/2009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025CA-A324-47FC-89E7-A148E34F25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00E58-FC60-4D58-8C38-B455923F8043}" type="datetimeFigureOut">
              <a:rPr lang="en-US" smtClean="0"/>
              <a:pPr/>
              <a:t>4/1/2009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025CA-A324-47FC-89E7-A148E34F25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00E58-FC60-4D58-8C38-B455923F8043}" type="datetimeFigureOut">
              <a:rPr lang="en-US" smtClean="0"/>
              <a:pPr/>
              <a:t>4/1/2009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025CA-A324-47FC-89E7-A148E34F25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00E58-FC60-4D58-8C38-B455923F8043}" type="datetimeFigureOut">
              <a:rPr lang="en-US" smtClean="0"/>
              <a:pPr/>
              <a:t>4/1/2009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025CA-A324-47FC-89E7-A148E34F25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00E58-FC60-4D58-8C38-B455923F8043}" type="datetimeFigureOut">
              <a:rPr lang="en-US" smtClean="0"/>
              <a:pPr/>
              <a:t>4/1/2009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025CA-A324-47FC-89E7-A148E34F25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00E58-FC60-4D58-8C38-B455923F8043}" type="datetimeFigureOut">
              <a:rPr lang="en-US" smtClean="0"/>
              <a:pPr/>
              <a:t>4/1/2009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025CA-A324-47FC-89E7-A148E34F25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900E58-FC60-4D58-8C38-B455923F8043}" type="datetimeFigureOut">
              <a:rPr lang="en-US" smtClean="0"/>
              <a:pPr/>
              <a:t>4/1/2009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6025CA-A324-47FC-89E7-A148E34F259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90601"/>
            <a:ext cx="7772400" cy="4267199"/>
          </a:xfrm>
        </p:spPr>
        <p:txBody>
          <a:bodyPr>
            <a:normAutofit/>
          </a:bodyPr>
          <a:lstStyle/>
          <a:p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CS-541 </a:t>
            </a:r>
            <a:r>
              <a:rPr lang="en-US" sz="3600" dirty="0" smtClean="0"/>
              <a:t>Advanced Networking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3100" b="1" dirty="0" err="1" smtClean="0"/>
              <a:t>DMesh</a:t>
            </a:r>
            <a:r>
              <a:rPr lang="en-US" sz="3100" b="1" dirty="0" smtClean="0"/>
              <a:t>: Incorporating Practical Directional Antennas in Multichannel Wireless Mesh Networks</a:t>
            </a:r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3100" dirty="0" smtClean="0"/>
              <a:t/>
            </a:r>
            <a:br>
              <a:rPr lang="en-US" sz="3100" dirty="0" smtClean="0"/>
            </a:br>
            <a:endParaRPr lang="en-US" sz="31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114800"/>
            <a:ext cx="6400800" cy="1752600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err="1" smtClean="0"/>
              <a:t>Vishwanath</a:t>
            </a:r>
            <a:r>
              <a:rPr lang="en-US" dirty="0" smtClean="0"/>
              <a:t> </a:t>
            </a:r>
            <a:r>
              <a:rPr lang="en-US" dirty="0" err="1" smtClean="0"/>
              <a:t>Annavarapu</a:t>
            </a:r>
            <a:endParaRPr lang="en-US" dirty="0" smtClean="0"/>
          </a:p>
          <a:p>
            <a:r>
              <a:rPr lang="en-US" dirty="0" smtClean="0"/>
              <a:t>April 13</a:t>
            </a:r>
            <a:r>
              <a:rPr lang="en-US" baseline="30000" dirty="0" smtClean="0"/>
              <a:t>th</a:t>
            </a:r>
            <a:r>
              <a:rPr lang="en-US" dirty="0" smtClean="0"/>
              <a:t>, 2009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62000" y="1219200"/>
            <a:ext cx="7772400" cy="7620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85800" y="6248400"/>
            <a:ext cx="7772400" cy="7620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00B0F0"/>
                </a:solidFill>
              </a:rPr>
              <a:t>Channel Assignment Schemes</a:t>
            </a:r>
            <a:endParaRPr lang="en-US" sz="4000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sz="2000" dirty="0" smtClean="0"/>
              <a:t>Omni/No Channel Assignment (ONOCA)</a:t>
            </a:r>
          </a:p>
          <a:p>
            <a:pPr>
              <a:buFont typeface="Wingdings" pitchFamily="2" charset="2"/>
              <a:buChar char="Ø"/>
            </a:pPr>
            <a:endParaRPr lang="en-US" sz="2000" dirty="0" smtClean="0"/>
          </a:p>
          <a:p>
            <a:pPr>
              <a:buFont typeface="Wingdings" pitchFamily="2" charset="2"/>
              <a:buChar char="Ø"/>
            </a:pPr>
            <a:r>
              <a:rPr lang="en-US" sz="2000" dirty="0" smtClean="0"/>
              <a:t>Omni/Channel Assignment (OCA)</a:t>
            </a:r>
          </a:p>
          <a:p>
            <a:pPr>
              <a:buFont typeface="Wingdings" pitchFamily="2" charset="2"/>
              <a:buChar char="Ø"/>
            </a:pPr>
            <a:endParaRPr lang="en-US" sz="2000" dirty="0" smtClean="0"/>
          </a:p>
          <a:p>
            <a:pPr>
              <a:buFont typeface="Wingdings" pitchFamily="2" charset="2"/>
              <a:buChar char="Ø"/>
            </a:pPr>
            <a:r>
              <a:rPr lang="en-US" sz="2000" dirty="0" smtClean="0"/>
              <a:t>Directional/No Channel Assignment (DNOCA)</a:t>
            </a:r>
          </a:p>
          <a:p>
            <a:pPr>
              <a:buFont typeface="Wingdings" pitchFamily="2" charset="2"/>
              <a:buChar char="Ø"/>
            </a:pPr>
            <a:endParaRPr lang="en-US" sz="2000" dirty="0" smtClean="0"/>
          </a:p>
          <a:p>
            <a:pPr>
              <a:buFont typeface="Wingdings" pitchFamily="2" charset="2"/>
              <a:buChar char="Ø"/>
            </a:pPr>
            <a:r>
              <a:rPr lang="en-US" sz="2000" dirty="0" smtClean="0"/>
              <a:t>Directional/Channel Assignment (DCA)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62000" y="1219200"/>
            <a:ext cx="7772400" cy="7620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62000" y="6400800"/>
            <a:ext cx="7772400" cy="7620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00B0F0"/>
                </a:solidFill>
              </a:rPr>
              <a:t>Channel Assignment Scenario</a:t>
            </a:r>
            <a:endParaRPr lang="en-US" sz="4000" dirty="0">
              <a:solidFill>
                <a:srgbClr val="00B0F0"/>
              </a:solidFill>
            </a:endParaRPr>
          </a:p>
        </p:txBody>
      </p:sp>
      <p:pic>
        <p:nvPicPr>
          <p:cNvPr id="2052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26456" y="1889125"/>
            <a:ext cx="4486275" cy="343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Rectangle 3"/>
          <p:cNvSpPr/>
          <p:nvPr/>
        </p:nvSpPr>
        <p:spPr>
          <a:xfrm>
            <a:off x="762000" y="1219200"/>
            <a:ext cx="7772400" cy="7620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62000" y="6400800"/>
            <a:ext cx="7772400" cy="7620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00B0F0"/>
                </a:solidFill>
              </a:rPr>
              <a:t>Channel Assignment Schemes</a:t>
            </a:r>
            <a:endParaRPr lang="en-US" sz="4000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00599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US" sz="2000" dirty="0" smtClean="0"/>
              <a:t>Conservative DCA (C-DCA)</a:t>
            </a:r>
          </a:p>
          <a:p>
            <a:pPr marL="514350" indent="-514350">
              <a:buAutoNum type="arabicPeriod"/>
            </a:pPr>
            <a:r>
              <a:rPr lang="en-US" sz="1500" dirty="0" smtClean="0"/>
              <a:t>Node X selects a channel ‘c’ if no node in cones of interference (of X and its CHILD) is using ‘c’.</a:t>
            </a:r>
          </a:p>
          <a:p>
            <a:pPr marL="514350" indent="-514350">
              <a:buAutoNum type="arabicPeriod"/>
            </a:pPr>
            <a:r>
              <a:rPr lang="en-US" sz="1500" dirty="0" smtClean="0"/>
              <a:t> If no such channel exists, select least loaded channel ‘c’.</a:t>
            </a:r>
          </a:p>
          <a:p>
            <a:pPr marL="514350" indent="-514350">
              <a:buNone/>
            </a:pPr>
            <a:endParaRPr lang="en-US" sz="1200" dirty="0" smtClean="0"/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sz="1600" dirty="0" smtClean="0"/>
              <a:t>Takes into account the interference from</a:t>
            </a:r>
          </a:p>
          <a:p>
            <a:pPr lvl="1">
              <a:buFont typeface="Wingdings" pitchFamily="2" charset="2"/>
              <a:buChar char="§"/>
            </a:pPr>
            <a:r>
              <a:rPr lang="en-US" sz="1500" dirty="0" err="1" smtClean="0"/>
              <a:t>Sidelobes</a:t>
            </a:r>
            <a:r>
              <a:rPr lang="en-US" sz="1500" dirty="0" smtClean="0"/>
              <a:t> on receiving node’s antenna</a:t>
            </a:r>
          </a:p>
          <a:p>
            <a:pPr lvl="1">
              <a:buFont typeface="Wingdings" pitchFamily="2" charset="2"/>
              <a:buChar char="§"/>
            </a:pPr>
            <a:r>
              <a:rPr lang="en-US" sz="1500" dirty="0" smtClean="0"/>
              <a:t> Transmission power from neighboring node antenna’s </a:t>
            </a:r>
            <a:r>
              <a:rPr lang="en-US" sz="1500" dirty="0" err="1" smtClean="0"/>
              <a:t>sidelobes</a:t>
            </a:r>
            <a:endParaRPr lang="en-US" sz="1500" dirty="0" smtClean="0"/>
          </a:p>
          <a:p>
            <a:pPr>
              <a:buNone/>
            </a:pPr>
            <a:endParaRPr lang="en-US" dirty="0" smtClean="0"/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0" y="2286000"/>
            <a:ext cx="3581400" cy="2811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4"/>
          <p:cNvSpPr/>
          <p:nvPr/>
        </p:nvSpPr>
        <p:spPr>
          <a:xfrm>
            <a:off x="762000" y="1219200"/>
            <a:ext cx="7772400" cy="7620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62000" y="6477000"/>
            <a:ext cx="7772400" cy="7620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96962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00B0F0"/>
                </a:solidFill>
              </a:rPr>
              <a:t>Channel Assignment Schemes</a:t>
            </a:r>
            <a:endParaRPr lang="en-US" sz="4000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en-US" sz="2400" dirty="0" smtClean="0"/>
              <a:t>Aggressive DCA (A-DCA)</a:t>
            </a:r>
          </a:p>
          <a:p>
            <a:pPr>
              <a:buNone/>
            </a:pPr>
            <a:r>
              <a:rPr lang="en-US" sz="1800" dirty="0" smtClean="0"/>
              <a:t>Assigns channels in similar way</a:t>
            </a:r>
          </a:p>
          <a:p>
            <a:pPr>
              <a:buNone/>
            </a:pPr>
            <a:r>
              <a:rPr lang="en-US" sz="1800" dirty="0" smtClean="0">
                <a:solidFill>
                  <a:srgbClr val="7030A0"/>
                </a:solidFill>
              </a:rPr>
              <a:t>Aggressive nature</a:t>
            </a:r>
            <a:r>
              <a:rPr lang="en-US" sz="1800" dirty="0" smtClean="0"/>
              <a:t>: X is in cone of interference of Y, if both X and Y lie in each other’s cone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sz="1900" dirty="0" smtClean="0"/>
          </a:p>
          <a:p>
            <a:pPr>
              <a:buNone/>
            </a:pPr>
            <a:endParaRPr lang="en-US" sz="1900" dirty="0" smtClean="0"/>
          </a:p>
          <a:p>
            <a:pPr>
              <a:buNone/>
            </a:pPr>
            <a:endParaRPr lang="en-US" sz="1900" dirty="0" smtClean="0"/>
          </a:p>
          <a:p>
            <a:pPr>
              <a:buNone/>
            </a:pPr>
            <a:endParaRPr lang="en-US" sz="1900" dirty="0" smtClean="0"/>
          </a:p>
          <a:p>
            <a:pPr>
              <a:buNone/>
            </a:pPr>
            <a:endParaRPr lang="en-US" sz="1900" dirty="0" smtClean="0"/>
          </a:p>
          <a:p>
            <a:pPr>
              <a:buNone/>
            </a:pPr>
            <a:endParaRPr lang="en-US" sz="1900" dirty="0" smtClean="0"/>
          </a:p>
          <a:p>
            <a:pPr>
              <a:buNone/>
            </a:pPr>
            <a:endParaRPr lang="en-US" sz="1900" dirty="0" smtClean="0"/>
          </a:p>
          <a:p>
            <a:pPr>
              <a:buNone/>
            </a:pPr>
            <a:endParaRPr lang="en-US" sz="1900" dirty="0" smtClean="0"/>
          </a:p>
          <a:p>
            <a:pPr>
              <a:buNone/>
            </a:pPr>
            <a:endParaRPr lang="en-US" sz="1900" dirty="0" smtClean="0"/>
          </a:p>
          <a:p>
            <a:pPr>
              <a:buFont typeface="Wingdings" pitchFamily="2" charset="2"/>
              <a:buChar char="§"/>
            </a:pPr>
            <a:r>
              <a:rPr lang="en-US" sz="1900" dirty="0" smtClean="0"/>
              <a:t>Reduced Channel Usage, more channel reuse</a:t>
            </a:r>
          </a:p>
          <a:p>
            <a:pPr>
              <a:buFont typeface="Wingdings" pitchFamily="2" charset="2"/>
              <a:buChar char="§"/>
            </a:pPr>
            <a:r>
              <a:rPr lang="en-US" sz="1900" dirty="0" smtClean="0"/>
              <a:t>More Interference</a:t>
            </a:r>
          </a:p>
          <a:p>
            <a:pPr>
              <a:buNone/>
            </a:pPr>
            <a:endParaRPr lang="en-US" sz="1900" dirty="0" smtClean="0"/>
          </a:p>
          <a:p>
            <a:pPr>
              <a:buNone/>
            </a:pPr>
            <a:r>
              <a:rPr lang="en-US" sz="1900" dirty="0" smtClean="0"/>
              <a:t>Uses a “</a:t>
            </a:r>
            <a:r>
              <a:rPr lang="en-US" sz="1900" dirty="0" smtClean="0">
                <a:solidFill>
                  <a:srgbClr val="7030A0"/>
                </a:solidFill>
              </a:rPr>
              <a:t>guard angle</a:t>
            </a:r>
            <a:r>
              <a:rPr lang="en-US" sz="1900" dirty="0" smtClean="0"/>
              <a:t>” to accommodate interference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43200" y="2438400"/>
            <a:ext cx="3276600" cy="2511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4"/>
          <p:cNvSpPr/>
          <p:nvPr/>
        </p:nvSpPr>
        <p:spPr>
          <a:xfrm>
            <a:off x="762000" y="1219200"/>
            <a:ext cx="7772400" cy="7620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62000" y="6400800"/>
            <a:ext cx="7772400" cy="7620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00B0F0"/>
                </a:solidFill>
              </a:rPr>
              <a:t>Channel Assignment Schemes</a:t>
            </a:r>
            <a:endParaRPr lang="en-US" sz="4000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sz="2000" dirty="0" smtClean="0"/>
              <a:t>Measurement-based DCA ( M-DCA)</a:t>
            </a:r>
          </a:p>
          <a:p>
            <a:pPr>
              <a:buNone/>
            </a:pPr>
            <a:r>
              <a:rPr lang="en-US" sz="1600" dirty="0" smtClean="0"/>
              <a:t>Uses only measurements instead of geometry to infer interference between two nodes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Summarizing the various WMN architecture choices: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endParaRPr lang="en-US" sz="2800" dirty="0"/>
          </a:p>
        </p:txBody>
      </p:sp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3505200"/>
            <a:ext cx="6172200" cy="13739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5"/>
          <p:cNvSpPr/>
          <p:nvPr/>
        </p:nvSpPr>
        <p:spPr>
          <a:xfrm>
            <a:off x="762000" y="1219200"/>
            <a:ext cx="7772400" cy="7620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62000" y="6324600"/>
            <a:ext cx="7772400" cy="7620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00B0F0"/>
                </a:solidFill>
              </a:rPr>
              <a:t>Distributed Algorithm for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2400" dirty="0" smtClean="0">
                <a:solidFill>
                  <a:srgbClr val="002060"/>
                </a:solidFill>
              </a:rPr>
              <a:t>OCA/C-DCA/A-DCA/M-DCA</a:t>
            </a:r>
            <a:endParaRPr lang="en-US" sz="2400" dirty="0">
              <a:solidFill>
                <a:srgbClr val="00206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M-DCA:</a:t>
            </a:r>
          </a:p>
          <a:p>
            <a:pPr lvl="1"/>
            <a:r>
              <a:rPr lang="en-US" sz="2300" dirty="0" smtClean="0"/>
              <a:t>Each node monitors its directional interfaces for non-CHILD data arrival</a:t>
            </a:r>
          </a:p>
          <a:p>
            <a:pPr lvl="1">
              <a:buNone/>
            </a:pPr>
            <a:endParaRPr lang="en-US" sz="2200" dirty="0" smtClean="0"/>
          </a:p>
          <a:p>
            <a:r>
              <a:rPr lang="en-US" dirty="0" smtClean="0"/>
              <a:t>OCA/C-DCA/A-DCA :</a:t>
            </a:r>
          </a:p>
          <a:p>
            <a:pPr lvl="1"/>
            <a:r>
              <a:rPr lang="en-US" sz="2300" dirty="0" smtClean="0"/>
              <a:t>Channel Usage Information is exchanged using the </a:t>
            </a:r>
            <a:r>
              <a:rPr lang="en-US" sz="2300" dirty="0" err="1" smtClean="0"/>
              <a:t>omni</a:t>
            </a:r>
            <a:r>
              <a:rPr lang="en-US" sz="2300" dirty="0" smtClean="0"/>
              <a:t> </a:t>
            </a:r>
            <a:r>
              <a:rPr lang="en-US" sz="2300" dirty="0" smtClean="0">
                <a:solidFill>
                  <a:srgbClr val="FF0000"/>
                </a:solidFill>
              </a:rPr>
              <a:t>CONTROL</a:t>
            </a:r>
            <a:r>
              <a:rPr lang="en-US" sz="2300" dirty="0" smtClean="0"/>
              <a:t> </a:t>
            </a:r>
            <a:r>
              <a:rPr lang="en-US" sz="2300" dirty="0" smtClean="0">
                <a:solidFill>
                  <a:srgbClr val="FF0000"/>
                </a:solidFill>
              </a:rPr>
              <a:t>interface</a:t>
            </a:r>
          </a:p>
          <a:p>
            <a:pPr lvl="2"/>
            <a:r>
              <a:rPr lang="en-US" sz="1900" dirty="0" smtClean="0"/>
              <a:t>Channel vector C</a:t>
            </a:r>
          </a:p>
          <a:p>
            <a:pPr lvl="2"/>
            <a:r>
              <a:rPr lang="en-US" sz="1900" dirty="0" smtClean="0"/>
              <a:t>Rate vector R</a:t>
            </a:r>
          </a:p>
          <a:p>
            <a:pPr lvl="2"/>
            <a:r>
              <a:rPr lang="en-US" sz="1900" dirty="0" smtClean="0"/>
              <a:t>Destination vector D (only for A-DCA/ C-DCA)</a:t>
            </a:r>
          </a:p>
          <a:p>
            <a:pPr lvl="2">
              <a:buNone/>
            </a:pPr>
            <a:endParaRPr lang="en-US" sz="1900" dirty="0" smtClean="0"/>
          </a:p>
          <a:p>
            <a:pPr lvl="1"/>
            <a:r>
              <a:rPr lang="en-US" sz="2300" dirty="0" smtClean="0"/>
              <a:t>Broadcasted for two hops, to cover interference range</a:t>
            </a:r>
          </a:p>
          <a:p>
            <a:pPr lvl="1">
              <a:buNone/>
            </a:pPr>
            <a:endParaRPr lang="en-US" sz="2300" dirty="0" smtClean="0"/>
          </a:p>
          <a:p>
            <a:pPr lvl="1"/>
            <a:r>
              <a:rPr lang="en-US" sz="2300" dirty="0" smtClean="0"/>
              <a:t>Final channel map from state vectors(&lt;C,R,D&gt;)</a:t>
            </a:r>
          </a:p>
          <a:p>
            <a:pPr lvl="1">
              <a:buNone/>
            </a:pPr>
            <a:endParaRPr lang="en-US" sz="2300" dirty="0" smtClean="0"/>
          </a:p>
          <a:p>
            <a:pPr lvl="1"/>
            <a:r>
              <a:rPr lang="en-US" sz="2300" dirty="0" smtClean="0"/>
              <a:t>CHILD sends PARENT computed list of channels</a:t>
            </a:r>
          </a:p>
          <a:p>
            <a:pPr lvl="1">
              <a:buNone/>
            </a:pPr>
            <a:endParaRPr lang="en-US" sz="2300" dirty="0" smtClean="0"/>
          </a:p>
          <a:p>
            <a:pPr lvl="1"/>
            <a:r>
              <a:rPr lang="en-US" sz="2300" dirty="0" smtClean="0"/>
              <a:t>Assignment algorithm is implemented for new CHILD or on periodic basis.</a:t>
            </a:r>
          </a:p>
          <a:p>
            <a:pPr lvl="1"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62000" y="1295400"/>
            <a:ext cx="7772400" cy="7620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62000" y="6400800"/>
            <a:ext cx="7772400" cy="7620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00B0F0"/>
                </a:solidFill>
              </a:rPr>
              <a:t>Metrics</a:t>
            </a:r>
            <a:endParaRPr lang="en-US" sz="4000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endParaRPr lang="en-US" sz="2400" dirty="0" smtClean="0"/>
          </a:p>
          <a:p>
            <a:pPr lvl="1"/>
            <a:r>
              <a:rPr lang="en-US" sz="2400" dirty="0" smtClean="0"/>
              <a:t>Packet delivery ratio (PDR)</a:t>
            </a:r>
          </a:p>
          <a:p>
            <a:pPr lvl="1">
              <a:buNone/>
            </a:pPr>
            <a:endParaRPr lang="en-US" sz="2400" dirty="0" smtClean="0"/>
          </a:p>
          <a:p>
            <a:pPr lvl="1"/>
            <a:r>
              <a:rPr lang="en-US" sz="2400" dirty="0" smtClean="0"/>
              <a:t>Delay</a:t>
            </a:r>
          </a:p>
          <a:p>
            <a:pPr lvl="1">
              <a:buNone/>
            </a:pPr>
            <a:endParaRPr lang="en-US" sz="2400" dirty="0" smtClean="0"/>
          </a:p>
          <a:p>
            <a:pPr lvl="1"/>
            <a:r>
              <a:rPr lang="en-US" sz="2400" dirty="0" smtClean="0"/>
              <a:t>Average source throughput (AST)</a:t>
            </a:r>
          </a:p>
        </p:txBody>
      </p:sp>
      <p:sp>
        <p:nvSpPr>
          <p:cNvPr id="4" name="Rectangle 3"/>
          <p:cNvSpPr/>
          <p:nvPr/>
        </p:nvSpPr>
        <p:spPr>
          <a:xfrm>
            <a:off x="762000" y="1295400"/>
            <a:ext cx="7772400" cy="7620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38200" y="6172200"/>
            <a:ext cx="7772400" cy="7620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00B0F0"/>
                </a:solidFill>
              </a:rPr>
              <a:t>Performance Evaluation</a:t>
            </a:r>
            <a:endParaRPr lang="en-US" sz="4000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Overall Performance Comparison --- PDR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28800" y="2438400"/>
            <a:ext cx="4710752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4"/>
          <p:cNvSpPr/>
          <p:nvPr/>
        </p:nvSpPr>
        <p:spPr>
          <a:xfrm>
            <a:off x="762000" y="1219200"/>
            <a:ext cx="7772400" cy="7620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38200" y="6248400"/>
            <a:ext cx="7772400" cy="7620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00B0F0"/>
                </a:solidFill>
              </a:rPr>
              <a:t>Performance Evaluation</a:t>
            </a:r>
            <a:endParaRPr lang="en-US" sz="4000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Overall Performance Comparison --- Delay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33600" y="2438400"/>
            <a:ext cx="4955357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4"/>
          <p:cNvSpPr/>
          <p:nvPr/>
        </p:nvSpPr>
        <p:spPr>
          <a:xfrm>
            <a:off x="762000" y="1219200"/>
            <a:ext cx="7772400" cy="7620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62000" y="6248400"/>
            <a:ext cx="7772400" cy="7620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00B0F0"/>
                </a:solidFill>
              </a:rPr>
              <a:t>Performance Evaluation</a:t>
            </a:r>
            <a:endParaRPr lang="en-US" sz="4000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Overall Performance Comparison --- </a:t>
            </a:r>
            <a:r>
              <a:rPr lang="en-US" dirty="0" smtClean="0"/>
              <a:t>AST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                         </a:t>
            </a:r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</a:rPr>
              <a:t>C-DCA improves throughput by 231% </a:t>
            </a:r>
            <a:r>
              <a:rPr lang="en-US" sz="2400" dirty="0" err="1" smtClean="0">
                <a:solidFill>
                  <a:schemeClr val="accent6">
                    <a:lumMod val="50000"/>
                  </a:schemeClr>
                </a:solidFill>
              </a:rPr>
              <a:t>vs</a:t>
            </a:r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</a:rPr>
              <a:t> OCA!</a:t>
            </a:r>
            <a:endParaRPr lang="en-US" sz="2400" dirty="0" smtClean="0">
              <a:solidFill>
                <a:schemeClr val="accent6">
                  <a:lumMod val="50000"/>
                </a:schemeClr>
              </a:solidFill>
            </a:endParaRP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5000" y="2286000"/>
            <a:ext cx="5391744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5"/>
          <p:cNvSpPr/>
          <p:nvPr/>
        </p:nvSpPr>
        <p:spPr>
          <a:xfrm>
            <a:off x="762000" y="1219200"/>
            <a:ext cx="7772400" cy="7620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62000" y="6324600"/>
            <a:ext cx="7772400" cy="7620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1020762"/>
          </a:xfrm>
        </p:spPr>
        <p:txBody>
          <a:bodyPr/>
          <a:lstStyle/>
          <a:p>
            <a:r>
              <a:rPr lang="en-US" dirty="0" smtClean="0">
                <a:solidFill>
                  <a:srgbClr val="00B0F0"/>
                </a:solidFill>
              </a:rPr>
              <a:t>Outline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449763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  References</a:t>
            </a:r>
          </a:p>
          <a:p>
            <a:pPr>
              <a:buNone/>
            </a:pPr>
            <a:r>
              <a:rPr lang="en-US" dirty="0" smtClean="0"/>
              <a:t>  Key Factors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err="1" smtClean="0"/>
              <a:t>DMesh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Problem Definition</a:t>
            </a:r>
          </a:p>
          <a:p>
            <a:pPr>
              <a:buNone/>
            </a:pPr>
            <a:r>
              <a:rPr lang="en-US" dirty="0" smtClean="0"/>
              <a:t>  Physical Tree Formation</a:t>
            </a:r>
          </a:p>
          <a:p>
            <a:pPr>
              <a:buNone/>
            </a:pPr>
            <a:r>
              <a:rPr lang="en-US" dirty="0" smtClean="0"/>
              <a:t>  Routing Protocol</a:t>
            </a:r>
          </a:p>
          <a:p>
            <a:pPr>
              <a:buNone/>
            </a:pPr>
            <a:r>
              <a:rPr lang="en-US" dirty="0" smtClean="0"/>
              <a:t>  Distributed Directional Channel Assignment</a:t>
            </a:r>
          </a:p>
          <a:p>
            <a:pPr>
              <a:buNone/>
            </a:pPr>
            <a:r>
              <a:rPr lang="en-US" dirty="0" smtClean="0"/>
              <a:t>  Performance Evaluation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err="1" smtClean="0"/>
              <a:t>Testbed</a:t>
            </a:r>
            <a:r>
              <a:rPr lang="en-US" dirty="0" smtClean="0"/>
              <a:t> Evaluation</a:t>
            </a:r>
          </a:p>
          <a:p>
            <a:pPr>
              <a:buNone/>
            </a:pPr>
            <a:r>
              <a:rPr lang="en-US" dirty="0" smtClean="0"/>
              <a:t>  Conclusion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11" name="Rectangle 10"/>
          <p:cNvSpPr/>
          <p:nvPr/>
        </p:nvSpPr>
        <p:spPr>
          <a:xfrm>
            <a:off x="762000" y="1219200"/>
            <a:ext cx="7772400" cy="7620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85800" y="6248400"/>
            <a:ext cx="7772400" cy="7620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00B0F0"/>
                </a:solidFill>
              </a:rPr>
              <a:t>A-DCA </a:t>
            </a:r>
            <a:r>
              <a:rPr lang="en-US" sz="3600" dirty="0" err="1" smtClean="0">
                <a:solidFill>
                  <a:srgbClr val="00B0F0"/>
                </a:solidFill>
              </a:rPr>
              <a:t>sidelobes</a:t>
            </a:r>
            <a:r>
              <a:rPr lang="en-US" sz="3600" dirty="0" smtClean="0">
                <a:solidFill>
                  <a:srgbClr val="00B0F0"/>
                </a:solidFill>
              </a:rPr>
              <a:t> interference</a:t>
            </a:r>
            <a:endParaRPr lang="en-US" sz="3600" dirty="0">
              <a:solidFill>
                <a:srgbClr val="00B0F0"/>
              </a:solidFill>
            </a:endParaRPr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514600" y="1981200"/>
            <a:ext cx="3857625" cy="267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4"/>
          <p:cNvSpPr/>
          <p:nvPr/>
        </p:nvSpPr>
        <p:spPr>
          <a:xfrm>
            <a:off x="762000" y="1219200"/>
            <a:ext cx="7772400" cy="7620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62000" y="6400800"/>
            <a:ext cx="7772400" cy="7620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00B0F0"/>
                </a:solidFill>
              </a:rPr>
              <a:t>M-DCA worse than A-DCA and OCA!</a:t>
            </a:r>
            <a:endParaRPr lang="en-US" sz="3600" dirty="0">
              <a:solidFill>
                <a:srgbClr val="00B0F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M-DCA estimation problem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2800" y="2286000"/>
            <a:ext cx="2743200" cy="31287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5"/>
          <p:cNvSpPr/>
          <p:nvPr/>
        </p:nvSpPr>
        <p:spPr>
          <a:xfrm>
            <a:off x="762000" y="1219200"/>
            <a:ext cx="7772400" cy="7620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38200" y="6400800"/>
            <a:ext cx="7772400" cy="7620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00B0F0"/>
                </a:solidFill>
              </a:rPr>
              <a:t>Impact of Available Physical Channels</a:t>
            </a:r>
            <a:endParaRPr lang="en-US" sz="3600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371600"/>
            <a:ext cx="8229600" cy="4754563"/>
          </a:xfrm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1600200"/>
            <a:ext cx="3629025" cy="22809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29200" y="1676400"/>
            <a:ext cx="3241887" cy="2077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76600" y="4114800"/>
            <a:ext cx="3248025" cy="19338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Rectangle 6"/>
          <p:cNvSpPr/>
          <p:nvPr/>
        </p:nvSpPr>
        <p:spPr>
          <a:xfrm>
            <a:off x="762000" y="1219200"/>
            <a:ext cx="7772400" cy="7620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62000" y="6553200"/>
            <a:ext cx="7772400" cy="7620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err="1" smtClean="0">
                <a:solidFill>
                  <a:srgbClr val="00B0F0"/>
                </a:solidFill>
              </a:rPr>
              <a:t>Testbed</a:t>
            </a:r>
            <a:r>
              <a:rPr lang="en-US" sz="4000" dirty="0" smtClean="0">
                <a:solidFill>
                  <a:srgbClr val="00B0F0"/>
                </a:solidFill>
              </a:rPr>
              <a:t> Evaluation</a:t>
            </a:r>
            <a:endParaRPr lang="en-US" sz="4000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Setup</a:t>
            </a:r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2819400"/>
            <a:ext cx="796671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4"/>
          <p:cNvSpPr/>
          <p:nvPr/>
        </p:nvSpPr>
        <p:spPr>
          <a:xfrm>
            <a:off x="762000" y="1219200"/>
            <a:ext cx="7772400" cy="7620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62000" y="6324600"/>
            <a:ext cx="7772400" cy="7620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err="1" smtClean="0">
                <a:solidFill>
                  <a:srgbClr val="00B0F0"/>
                </a:solidFill>
              </a:rPr>
              <a:t>Testbed</a:t>
            </a:r>
            <a:r>
              <a:rPr lang="en-US" sz="4000" dirty="0" smtClean="0">
                <a:solidFill>
                  <a:srgbClr val="00B0F0"/>
                </a:solidFill>
              </a:rPr>
              <a:t> Evaluation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1600" dirty="0" smtClean="0"/>
              <a:t>Exploiting Multiple Channels</a:t>
            </a:r>
          </a:p>
          <a:p>
            <a:r>
              <a:rPr lang="en-US" sz="1600" dirty="0" smtClean="0"/>
              <a:t>Evaluating the Gain From </a:t>
            </a:r>
            <a:r>
              <a:rPr lang="en-US" sz="1600" dirty="0" err="1" smtClean="0"/>
              <a:t>DMesh</a:t>
            </a:r>
            <a:endParaRPr lang="en-US" sz="1600" dirty="0" smtClean="0"/>
          </a:p>
          <a:p>
            <a:pPr>
              <a:buNone/>
            </a:pPr>
            <a:endParaRPr lang="en-US" sz="1600" dirty="0" smtClean="0"/>
          </a:p>
          <a:p>
            <a:endParaRPr lang="en-US" sz="1600" dirty="0" smtClean="0"/>
          </a:p>
          <a:p>
            <a:endParaRPr lang="en-US" sz="1600" dirty="0" smtClean="0"/>
          </a:p>
          <a:p>
            <a:endParaRPr lang="en-US" sz="1600" dirty="0" smtClean="0"/>
          </a:p>
          <a:p>
            <a:endParaRPr lang="en-US" sz="1600" dirty="0" smtClean="0"/>
          </a:p>
          <a:p>
            <a:endParaRPr lang="en-US" sz="1600" dirty="0" smtClean="0"/>
          </a:p>
          <a:p>
            <a:endParaRPr lang="en-US" sz="1600" dirty="0" smtClean="0"/>
          </a:p>
          <a:p>
            <a:endParaRPr lang="en-US" sz="1600" dirty="0" smtClean="0"/>
          </a:p>
          <a:p>
            <a:endParaRPr lang="en-US" sz="1600" dirty="0" smtClean="0"/>
          </a:p>
          <a:p>
            <a:endParaRPr lang="en-US" sz="1600" dirty="0" smtClean="0"/>
          </a:p>
          <a:p>
            <a:endParaRPr lang="en-US" sz="1600" dirty="0" smtClean="0"/>
          </a:p>
          <a:p>
            <a:endParaRPr lang="en-US" sz="1600" dirty="0" smtClean="0"/>
          </a:p>
          <a:p>
            <a:endParaRPr lang="en-US" sz="1600" dirty="0" smtClean="0"/>
          </a:p>
          <a:p>
            <a:pPr algn="ctr">
              <a:buNone/>
            </a:pPr>
            <a:r>
              <a:rPr lang="en-US" sz="1600" dirty="0" err="1" smtClean="0">
                <a:solidFill>
                  <a:schemeClr val="accent6">
                    <a:lumMod val="50000"/>
                  </a:schemeClr>
                </a:solidFill>
              </a:rPr>
              <a:t>DMesh</a:t>
            </a:r>
            <a:r>
              <a:rPr lang="en-US" sz="1600" dirty="0" smtClean="0">
                <a:solidFill>
                  <a:schemeClr val="accent6">
                    <a:lumMod val="50000"/>
                  </a:schemeClr>
                </a:solidFill>
              </a:rPr>
              <a:t> provides  31% - 57% TCP throughput gain over </a:t>
            </a:r>
            <a:r>
              <a:rPr lang="en-US" sz="1600" dirty="0" err="1" smtClean="0">
                <a:solidFill>
                  <a:schemeClr val="accent6">
                    <a:lumMod val="50000"/>
                  </a:schemeClr>
                </a:solidFill>
              </a:rPr>
              <a:t>OMesh</a:t>
            </a:r>
            <a:r>
              <a:rPr lang="en-US" sz="1600" dirty="0" smtClean="0">
                <a:solidFill>
                  <a:schemeClr val="accent6">
                    <a:lumMod val="50000"/>
                  </a:schemeClr>
                </a:solidFill>
              </a:rPr>
              <a:t>!</a:t>
            </a:r>
            <a:endParaRPr lang="en-US" sz="1600" dirty="0" smtClean="0">
              <a:solidFill>
                <a:schemeClr val="accent6">
                  <a:lumMod val="50000"/>
                </a:schemeClr>
              </a:solidFill>
            </a:endParaRPr>
          </a:p>
          <a:p>
            <a:endParaRPr lang="en-US" dirty="0"/>
          </a:p>
        </p:txBody>
      </p:sp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2286000"/>
            <a:ext cx="8341981" cy="33707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5"/>
          <p:cNvSpPr/>
          <p:nvPr/>
        </p:nvSpPr>
        <p:spPr>
          <a:xfrm>
            <a:off x="762000" y="1219200"/>
            <a:ext cx="7772400" cy="7620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85800" y="6477000"/>
            <a:ext cx="7772400" cy="7620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F0"/>
                </a:solidFill>
              </a:rPr>
              <a:t>Conclusion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sz="3400" dirty="0" err="1" smtClean="0"/>
              <a:t>DMesh</a:t>
            </a:r>
            <a:r>
              <a:rPr lang="en-US" sz="3400" dirty="0" smtClean="0"/>
              <a:t> </a:t>
            </a:r>
          </a:p>
          <a:p>
            <a:pPr lvl="1"/>
            <a:r>
              <a:rPr lang="en-US" sz="3400" dirty="0" err="1" smtClean="0"/>
              <a:t>Multiradio</a:t>
            </a:r>
            <a:endParaRPr lang="en-US" sz="3400" dirty="0" smtClean="0"/>
          </a:p>
          <a:p>
            <a:pPr lvl="1"/>
            <a:r>
              <a:rPr lang="en-US" sz="3400" dirty="0" smtClean="0"/>
              <a:t>Multichannel</a:t>
            </a:r>
          </a:p>
          <a:p>
            <a:pPr lvl="1"/>
            <a:r>
              <a:rPr lang="en-US" sz="3400" dirty="0" smtClean="0"/>
              <a:t>Practical Directional antenna</a:t>
            </a:r>
          </a:p>
          <a:p>
            <a:r>
              <a:rPr lang="en-US" sz="3400" dirty="0" smtClean="0"/>
              <a:t>Distributed algorithm for routing and channel assignment</a:t>
            </a:r>
          </a:p>
          <a:p>
            <a:r>
              <a:rPr lang="en-US" sz="3400" dirty="0" smtClean="0"/>
              <a:t>Spatial separation and Frequency separation</a:t>
            </a:r>
          </a:p>
          <a:p>
            <a:pPr>
              <a:buNone/>
            </a:pPr>
            <a:endParaRPr lang="en-US" sz="3400" dirty="0" smtClean="0"/>
          </a:p>
          <a:p>
            <a:r>
              <a:rPr lang="en-US" sz="3400" dirty="0" smtClean="0"/>
              <a:t>Allows more concurrent transmission</a:t>
            </a:r>
          </a:p>
          <a:p>
            <a:r>
              <a:rPr lang="en-US" sz="3400" dirty="0" smtClean="0"/>
              <a:t>Improves PDR and lowers Delay</a:t>
            </a:r>
          </a:p>
          <a:p>
            <a:pPr>
              <a:buNone/>
            </a:pPr>
            <a:endParaRPr lang="en-US" sz="3400" dirty="0" smtClean="0">
              <a:solidFill>
                <a:srgbClr val="00B050"/>
              </a:solidFill>
            </a:endParaRPr>
          </a:p>
          <a:p>
            <a:r>
              <a:rPr lang="en-US" sz="3400" dirty="0" smtClean="0"/>
              <a:t> </a:t>
            </a:r>
            <a:r>
              <a:rPr lang="en-US" sz="3400" dirty="0" smtClean="0">
                <a:solidFill>
                  <a:srgbClr val="00B050"/>
                </a:solidFill>
              </a:rPr>
              <a:t>Higher throughput</a:t>
            </a:r>
          </a:p>
          <a:p>
            <a:r>
              <a:rPr lang="en-US" sz="3400" dirty="0" smtClean="0"/>
              <a:t> </a:t>
            </a:r>
            <a:r>
              <a:rPr lang="en-US" sz="3400" dirty="0" smtClean="0">
                <a:solidFill>
                  <a:srgbClr val="00B050"/>
                </a:solidFill>
              </a:rPr>
              <a:t>Remains cost-effective</a:t>
            </a:r>
          </a:p>
          <a:p>
            <a:r>
              <a:rPr lang="en-US" sz="3400" dirty="0" smtClean="0"/>
              <a:t> </a:t>
            </a:r>
            <a:r>
              <a:rPr lang="en-US" sz="3400" dirty="0" smtClean="0">
                <a:solidFill>
                  <a:srgbClr val="00B050"/>
                </a:solidFill>
              </a:rPr>
              <a:t>Easy to deploy</a:t>
            </a:r>
          </a:p>
          <a:p>
            <a:endParaRPr lang="en-US" dirty="0" smtClean="0"/>
          </a:p>
          <a:p>
            <a:pPr>
              <a:buNone/>
            </a:pPr>
            <a:r>
              <a:rPr lang="en-US" sz="4400" dirty="0" smtClean="0"/>
              <a:t>      </a:t>
            </a:r>
            <a:r>
              <a:rPr lang="en-US" sz="5100" dirty="0" err="1" smtClean="0">
                <a:solidFill>
                  <a:srgbClr val="FF0000"/>
                </a:solidFill>
              </a:rPr>
              <a:t>DMesh</a:t>
            </a:r>
            <a:r>
              <a:rPr lang="en-US" sz="5100" dirty="0" smtClean="0">
                <a:solidFill>
                  <a:srgbClr val="FF0000"/>
                </a:solidFill>
              </a:rPr>
              <a:t> can be used to naturally extend the current widely deployed single radio Wireless Mesh Networks.</a:t>
            </a:r>
          </a:p>
          <a:p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62000" y="1219200"/>
            <a:ext cx="7772400" cy="7620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62000" y="6248400"/>
            <a:ext cx="7772400" cy="7620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n-US" sz="5400" dirty="0" smtClean="0">
              <a:solidFill>
                <a:srgbClr val="00B0F0"/>
              </a:solidFill>
            </a:endParaRPr>
          </a:p>
          <a:p>
            <a:pPr algn="ctr">
              <a:buNone/>
            </a:pPr>
            <a:r>
              <a:rPr lang="en-US" sz="6000" dirty="0" smtClean="0">
                <a:solidFill>
                  <a:srgbClr val="00B0F0"/>
                </a:solidFill>
              </a:rPr>
              <a:t>Questions?</a:t>
            </a:r>
            <a:endParaRPr lang="en-US" sz="6000" dirty="0">
              <a:solidFill>
                <a:srgbClr val="00B0F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62000" y="1219200"/>
            <a:ext cx="7772400" cy="7620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62000" y="6248400"/>
            <a:ext cx="7772400" cy="7620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n-US" sz="6000" dirty="0" smtClean="0">
              <a:solidFill>
                <a:srgbClr val="00B0F0"/>
              </a:solidFill>
            </a:endParaRPr>
          </a:p>
          <a:p>
            <a:pPr algn="ctr">
              <a:buNone/>
            </a:pPr>
            <a:r>
              <a:rPr lang="en-US" sz="6000" dirty="0" smtClean="0">
                <a:solidFill>
                  <a:srgbClr val="00B0F0"/>
                </a:solidFill>
              </a:rPr>
              <a:t>Thank you!!!</a:t>
            </a:r>
            <a:endParaRPr lang="en-US" sz="6000" dirty="0">
              <a:solidFill>
                <a:srgbClr val="00B0F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62000" y="1219200"/>
            <a:ext cx="7772400" cy="7620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62000" y="6248400"/>
            <a:ext cx="7772400" cy="7620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4936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References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   </a:t>
            </a:r>
            <a:r>
              <a:rPr lang="en-US" sz="2400" dirty="0" err="1" smtClean="0"/>
              <a:t>DMesh</a:t>
            </a:r>
            <a:r>
              <a:rPr lang="en-US" sz="2400" dirty="0"/>
              <a:t>: Incorporating Practical Directional </a:t>
            </a:r>
            <a:r>
              <a:rPr lang="en-US" sz="2400" dirty="0" smtClean="0"/>
              <a:t>Antennas in </a:t>
            </a:r>
            <a:r>
              <a:rPr lang="en-US" sz="2400" dirty="0"/>
              <a:t>Multichannel Wireless Mesh </a:t>
            </a:r>
            <a:r>
              <a:rPr lang="en-US" sz="2400" dirty="0" smtClean="0"/>
              <a:t>Networks </a:t>
            </a:r>
          </a:p>
          <a:p>
            <a:pPr>
              <a:buNone/>
            </a:pPr>
            <a:r>
              <a:rPr lang="en-US" sz="2400" dirty="0"/>
              <a:t> </a:t>
            </a:r>
            <a:r>
              <a:rPr lang="en-US" sz="2400" dirty="0" smtClean="0"/>
              <a:t>    </a:t>
            </a:r>
            <a:r>
              <a:rPr lang="en-US" sz="1600" dirty="0" err="1" smtClean="0"/>
              <a:t>Saumitra</a:t>
            </a:r>
            <a:r>
              <a:rPr lang="en-US" sz="1600" dirty="0" smtClean="0"/>
              <a:t> </a:t>
            </a:r>
            <a:r>
              <a:rPr lang="en-US" sz="1600" dirty="0"/>
              <a:t>M. Das</a:t>
            </a:r>
            <a:r>
              <a:rPr lang="en-US" sz="1600" i="1" dirty="0"/>
              <a:t>, Student Member, IEEE, </a:t>
            </a:r>
            <a:r>
              <a:rPr lang="en-US" sz="1600" i="1" dirty="0" err="1"/>
              <a:t>Himabindu</a:t>
            </a:r>
            <a:r>
              <a:rPr lang="en-US" sz="1600" i="1" dirty="0"/>
              <a:t> </a:t>
            </a:r>
            <a:r>
              <a:rPr lang="en-US" sz="1600" i="1" dirty="0" err="1"/>
              <a:t>Pucha</a:t>
            </a:r>
            <a:r>
              <a:rPr lang="en-US" sz="1600" i="1" dirty="0"/>
              <a:t>, Student Member, </a:t>
            </a:r>
            <a:r>
              <a:rPr lang="en-US" sz="1600" i="1" dirty="0" smtClean="0"/>
              <a:t>IEEE, </a:t>
            </a:r>
            <a:r>
              <a:rPr lang="en-US" sz="1600" dirty="0" err="1" smtClean="0"/>
              <a:t>Dimitrios</a:t>
            </a:r>
            <a:r>
              <a:rPr lang="en-US" sz="1600" dirty="0" smtClean="0"/>
              <a:t> </a:t>
            </a:r>
            <a:r>
              <a:rPr lang="en-US" sz="1600" dirty="0" err="1" smtClean="0"/>
              <a:t>Koutsonikolas</a:t>
            </a:r>
            <a:r>
              <a:rPr lang="en-US" sz="1600" i="1" dirty="0"/>
              <a:t>, Student Member, IEEE, Y. Charlie </a:t>
            </a:r>
            <a:r>
              <a:rPr lang="en-US" sz="1600" i="1" dirty="0" err="1"/>
              <a:t>Hu</a:t>
            </a:r>
            <a:r>
              <a:rPr lang="en-US" sz="1600" i="1" dirty="0"/>
              <a:t>, Member, IEEE, </a:t>
            </a:r>
            <a:r>
              <a:rPr lang="en-US" sz="1600" i="1" dirty="0" smtClean="0"/>
              <a:t>and </a:t>
            </a:r>
            <a:r>
              <a:rPr lang="en-US" sz="1600" dirty="0" err="1" smtClean="0"/>
              <a:t>Dimitrios</a:t>
            </a:r>
            <a:r>
              <a:rPr lang="en-US" sz="1600" dirty="0" smtClean="0"/>
              <a:t> </a:t>
            </a:r>
            <a:r>
              <a:rPr lang="en-US" sz="1600" dirty="0" err="1"/>
              <a:t>Peroulis</a:t>
            </a:r>
            <a:r>
              <a:rPr lang="en-US" sz="1600" i="1" dirty="0"/>
              <a:t>, Member, IEEE</a:t>
            </a:r>
            <a:endParaRPr lang="en-US" sz="1600" dirty="0"/>
          </a:p>
        </p:txBody>
      </p:sp>
      <p:sp>
        <p:nvSpPr>
          <p:cNvPr id="4" name="Rectangle 3"/>
          <p:cNvSpPr/>
          <p:nvPr/>
        </p:nvSpPr>
        <p:spPr>
          <a:xfrm>
            <a:off x="762000" y="1066800"/>
            <a:ext cx="7772400" cy="7620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62000" y="6324600"/>
            <a:ext cx="7772400" cy="7620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F0"/>
                </a:solidFill>
              </a:rPr>
              <a:t>Key Factors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High Throughput</a:t>
            </a:r>
          </a:p>
          <a:p>
            <a:pPr>
              <a:buNone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Cost-effectiveness</a:t>
            </a:r>
          </a:p>
          <a:p>
            <a:pPr>
              <a:buNone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Ease of deployment</a:t>
            </a:r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62000" y="1219200"/>
            <a:ext cx="7772400" cy="7620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62000" y="6019800"/>
            <a:ext cx="7772400" cy="7620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00B0F0"/>
                </a:solidFill>
              </a:rPr>
              <a:t>DMesh</a:t>
            </a:r>
            <a:r>
              <a:rPr lang="en-US" dirty="0" smtClean="0">
                <a:solidFill>
                  <a:srgbClr val="00B0F0"/>
                </a:solidFill>
              </a:rPr>
              <a:t>: A </a:t>
            </a:r>
            <a:r>
              <a:rPr lang="en-US" dirty="0">
                <a:solidFill>
                  <a:srgbClr val="00B0F0"/>
                </a:solidFill>
              </a:rPr>
              <a:t>D</a:t>
            </a:r>
            <a:r>
              <a:rPr lang="en-US" dirty="0" smtClean="0">
                <a:solidFill>
                  <a:srgbClr val="00B0F0"/>
                </a:solidFill>
              </a:rPr>
              <a:t>irectional Mesh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Typical WMN has single-channel, single-interface, </a:t>
            </a:r>
            <a:r>
              <a:rPr lang="en-US" dirty="0" err="1" smtClean="0"/>
              <a:t>omni</a:t>
            </a:r>
            <a:r>
              <a:rPr lang="en-US" dirty="0" smtClean="0"/>
              <a:t>-directional antenna</a:t>
            </a:r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err="1" smtClean="0"/>
              <a:t>DMesh</a:t>
            </a:r>
            <a:r>
              <a:rPr lang="en-US" dirty="0" smtClean="0"/>
              <a:t> is used to enhance the performance of the existing network.</a:t>
            </a:r>
          </a:p>
          <a:p>
            <a:pPr>
              <a:buNone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Additional ‘k’ interfaces with directional antennas, </a:t>
            </a:r>
            <a:r>
              <a:rPr lang="en-US" dirty="0" err="1" smtClean="0"/>
              <a:t>omni</a:t>
            </a:r>
            <a:r>
              <a:rPr lang="en-US" dirty="0" smtClean="0"/>
              <a:t>-directional interface is used as </a:t>
            </a:r>
            <a:r>
              <a:rPr lang="en-US" dirty="0" smtClean="0">
                <a:solidFill>
                  <a:srgbClr val="FF0000"/>
                </a:solidFill>
              </a:rPr>
              <a:t>CONTROL interface</a:t>
            </a:r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High throughput routing trees rooted at gateways</a:t>
            </a:r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err="1" smtClean="0"/>
              <a:t>DMesh</a:t>
            </a:r>
            <a:r>
              <a:rPr lang="en-US" dirty="0" smtClean="0"/>
              <a:t> extends OLSR protocol </a:t>
            </a:r>
            <a:r>
              <a:rPr lang="en-US" dirty="0" smtClean="0">
                <a:sym typeface="Wingdings" pitchFamily="2" charset="2"/>
              </a:rPr>
              <a:t> DOLSR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62000" y="1219200"/>
            <a:ext cx="7772400" cy="7620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62000" y="6477000"/>
            <a:ext cx="7772400" cy="7620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F0"/>
                </a:solidFill>
              </a:rPr>
              <a:t>Problem Definition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A WMN </a:t>
            </a:r>
            <a:r>
              <a:rPr lang="en-US" dirty="0"/>
              <a:t>architecture that </a:t>
            </a:r>
            <a:r>
              <a:rPr lang="en-US" dirty="0" smtClean="0"/>
              <a:t>combines :</a:t>
            </a:r>
          </a:p>
          <a:p>
            <a:pPr>
              <a:buNone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00B050"/>
                </a:solidFill>
              </a:rPr>
              <a:t>spatial separation </a:t>
            </a:r>
            <a:r>
              <a:rPr lang="en-US" sz="2400" dirty="0"/>
              <a:t>from directional </a:t>
            </a:r>
            <a:r>
              <a:rPr lang="en-US" sz="2400" dirty="0" smtClean="0"/>
              <a:t>antennas</a:t>
            </a:r>
          </a:p>
          <a:p>
            <a:pPr>
              <a:buNone/>
            </a:pPr>
            <a:r>
              <a:rPr lang="en-US" sz="2400" dirty="0" smtClean="0"/>
              <a:t>      with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00B050"/>
                </a:solidFill>
              </a:rPr>
              <a:t>frequency separation </a:t>
            </a:r>
            <a:r>
              <a:rPr lang="en-US" sz="2400" dirty="0"/>
              <a:t>from orthogonal </a:t>
            </a:r>
            <a:r>
              <a:rPr lang="en-US" sz="2400" dirty="0" smtClean="0"/>
              <a:t> channels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dirty="0" smtClean="0"/>
              <a:t>Achieves :</a:t>
            </a:r>
          </a:p>
          <a:p>
            <a:pPr>
              <a:buNone/>
            </a:pPr>
            <a:endParaRPr lang="en-US" sz="2400" dirty="0" smtClean="0"/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00B050"/>
                </a:solidFill>
              </a:rPr>
              <a:t>High Throughput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00B050"/>
                </a:solidFill>
              </a:rPr>
              <a:t>cost-effective 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00B050"/>
                </a:solidFill>
              </a:rPr>
              <a:t>Ease of deployment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00B050"/>
                </a:solidFill>
              </a:rPr>
              <a:t>Utilizing practical directional antenna</a:t>
            </a:r>
          </a:p>
        </p:txBody>
      </p:sp>
      <p:sp>
        <p:nvSpPr>
          <p:cNvPr id="4" name="Rectangle 3"/>
          <p:cNvSpPr/>
          <p:nvPr/>
        </p:nvSpPr>
        <p:spPr>
          <a:xfrm>
            <a:off x="762000" y="1219200"/>
            <a:ext cx="7772400" cy="7620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38200" y="6324600"/>
            <a:ext cx="7772400" cy="7620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Physical Tree Formation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Wingdings" pitchFamily="2" charset="2"/>
              <a:buChar char="Ø"/>
            </a:pPr>
            <a:r>
              <a:rPr lang="en-US" sz="1900" dirty="0" smtClean="0"/>
              <a:t>Starts with single-channel, single interface mode</a:t>
            </a:r>
          </a:p>
          <a:p>
            <a:pPr>
              <a:buFont typeface="Wingdings" pitchFamily="2" charset="2"/>
              <a:buChar char="Ø"/>
            </a:pPr>
            <a:endParaRPr lang="en-US" sz="1900" dirty="0" smtClean="0"/>
          </a:p>
          <a:p>
            <a:pPr>
              <a:buFont typeface="Wingdings" pitchFamily="2" charset="2"/>
              <a:buChar char="Ø"/>
            </a:pPr>
            <a:r>
              <a:rPr lang="en-US" sz="1900" dirty="0" smtClean="0"/>
              <a:t>Listens Host and Network Association (</a:t>
            </a:r>
            <a:r>
              <a:rPr lang="en-US" sz="1900" dirty="0" smtClean="0">
                <a:solidFill>
                  <a:srgbClr val="FF0000"/>
                </a:solidFill>
              </a:rPr>
              <a:t>HNA</a:t>
            </a:r>
            <a:r>
              <a:rPr lang="en-US" sz="1900" dirty="0" smtClean="0"/>
              <a:t>) messages on </a:t>
            </a:r>
            <a:r>
              <a:rPr lang="en-US" sz="1900" dirty="0" err="1" smtClean="0"/>
              <a:t>omni</a:t>
            </a:r>
            <a:r>
              <a:rPr lang="en-US" sz="1900" dirty="0" smtClean="0"/>
              <a:t>-interface</a:t>
            </a:r>
          </a:p>
          <a:p>
            <a:pPr>
              <a:buFont typeface="Wingdings" pitchFamily="2" charset="2"/>
              <a:buChar char="Ø"/>
            </a:pPr>
            <a:endParaRPr lang="en-US" sz="1900" dirty="0" smtClean="0"/>
          </a:p>
          <a:p>
            <a:pPr>
              <a:buFont typeface="Wingdings" pitchFamily="2" charset="2"/>
              <a:buChar char="Ø"/>
            </a:pPr>
            <a:r>
              <a:rPr lang="en-US" sz="1900" dirty="0" smtClean="0"/>
              <a:t>Willingness to Host others</a:t>
            </a:r>
          </a:p>
          <a:p>
            <a:pPr>
              <a:buFont typeface="Wingdings" pitchFamily="2" charset="2"/>
              <a:buChar char="Ø"/>
            </a:pPr>
            <a:endParaRPr lang="en-US" sz="1900" dirty="0" smtClean="0"/>
          </a:p>
          <a:p>
            <a:pPr>
              <a:buFont typeface="Wingdings" pitchFamily="2" charset="2"/>
              <a:buChar char="Ø"/>
            </a:pPr>
            <a:r>
              <a:rPr lang="en-US" sz="1900" dirty="0" smtClean="0"/>
              <a:t>PARENT node is selected by CHILD node</a:t>
            </a:r>
          </a:p>
          <a:p>
            <a:pPr>
              <a:buFont typeface="Wingdings" pitchFamily="2" charset="2"/>
              <a:buChar char="Ø"/>
            </a:pPr>
            <a:endParaRPr lang="en-US" sz="1900" dirty="0" smtClean="0"/>
          </a:p>
          <a:p>
            <a:pPr>
              <a:buFont typeface="Wingdings" pitchFamily="2" charset="2"/>
              <a:buChar char="Ø"/>
            </a:pPr>
            <a:r>
              <a:rPr lang="en-US" sz="1900" dirty="0" smtClean="0"/>
              <a:t>Pointing IP address (</a:t>
            </a:r>
            <a:r>
              <a:rPr lang="en-US" sz="1900" dirty="0" smtClean="0">
                <a:solidFill>
                  <a:srgbClr val="FF0000"/>
                </a:solidFill>
              </a:rPr>
              <a:t>PIP</a:t>
            </a:r>
            <a:r>
              <a:rPr lang="en-US" sz="1900" dirty="0" smtClean="0"/>
              <a:t>)</a:t>
            </a:r>
          </a:p>
          <a:p>
            <a:pPr>
              <a:buFont typeface="Wingdings" pitchFamily="2" charset="2"/>
              <a:buChar char="Ø"/>
            </a:pPr>
            <a:endParaRPr lang="en-US" sz="1900" dirty="0" smtClean="0"/>
          </a:p>
          <a:p>
            <a:pPr>
              <a:buFont typeface="Wingdings" pitchFamily="2" charset="2"/>
              <a:buChar char="Ø"/>
            </a:pPr>
            <a:r>
              <a:rPr lang="en-US" sz="1900" dirty="0" smtClean="0"/>
              <a:t> </a:t>
            </a:r>
            <a:r>
              <a:rPr lang="en-US" sz="1900" dirty="0" smtClean="0">
                <a:solidFill>
                  <a:srgbClr val="FF0000"/>
                </a:solidFill>
              </a:rPr>
              <a:t>READY</a:t>
            </a:r>
            <a:r>
              <a:rPr lang="en-US" sz="1900" dirty="0" smtClean="0"/>
              <a:t> </a:t>
            </a:r>
            <a:r>
              <a:rPr lang="en-US" sz="1900" dirty="0" err="1" smtClean="0"/>
              <a:t>msg</a:t>
            </a:r>
            <a:r>
              <a:rPr lang="en-US" sz="1900" dirty="0" smtClean="0"/>
              <a:t> triggers routing state</a:t>
            </a:r>
          </a:p>
          <a:p>
            <a:pPr>
              <a:buFont typeface="Wingdings" pitchFamily="2" charset="2"/>
              <a:buChar char="Ø"/>
            </a:pPr>
            <a:endParaRPr lang="en-US" sz="2000" dirty="0" smtClean="0"/>
          </a:p>
          <a:p>
            <a:pPr>
              <a:buNone/>
            </a:pPr>
            <a:r>
              <a:rPr lang="en-US" sz="2200" dirty="0" smtClean="0">
                <a:solidFill>
                  <a:schemeClr val="accent2">
                    <a:lumMod val="75000"/>
                  </a:schemeClr>
                </a:solidFill>
              </a:rPr>
              <a:t>Now, this CHILD becomes a part of network and can also Host other nodes.</a:t>
            </a:r>
          </a:p>
        </p:txBody>
      </p:sp>
      <p:sp>
        <p:nvSpPr>
          <p:cNvPr id="4" name="Rectangle 3"/>
          <p:cNvSpPr/>
          <p:nvPr/>
        </p:nvSpPr>
        <p:spPr>
          <a:xfrm>
            <a:off x="762000" y="1219200"/>
            <a:ext cx="7772400" cy="7620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85800" y="6477000"/>
            <a:ext cx="7772400" cy="7620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00B0F0"/>
                </a:solidFill>
              </a:rPr>
              <a:t>Routing Protocol</a:t>
            </a:r>
            <a:endParaRPr lang="en-US" sz="4000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en-US" sz="2200" dirty="0" smtClean="0"/>
              <a:t> </a:t>
            </a:r>
            <a:r>
              <a:rPr lang="en-US" sz="2200" dirty="0" smtClean="0">
                <a:solidFill>
                  <a:srgbClr val="FF0000"/>
                </a:solidFill>
              </a:rPr>
              <a:t>READY</a:t>
            </a:r>
            <a:r>
              <a:rPr lang="en-US" sz="2200" dirty="0" smtClean="0"/>
              <a:t> </a:t>
            </a:r>
            <a:r>
              <a:rPr lang="en-US" sz="2200" dirty="0" err="1" smtClean="0"/>
              <a:t>msg</a:t>
            </a:r>
            <a:r>
              <a:rPr lang="en-US" sz="2200" dirty="0" smtClean="0"/>
              <a:t>:    PARENT </a:t>
            </a:r>
            <a:r>
              <a:rPr lang="en-US" sz="2200" dirty="0" smtClean="0">
                <a:sym typeface="Wingdings" pitchFamily="2" charset="2"/>
              </a:rPr>
              <a:t> CHILD</a:t>
            </a:r>
          </a:p>
          <a:p>
            <a:pPr>
              <a:buNone/>
            </a:pPr>
            <a:endParaRPr lang="en-US" sz="2200" dirty="0" smtClean="0">
              <a:sym typeface="Wingdings" pitchFamily="2" charset="2"/>
            </a:endParaRPr>
          </a:p>
          <a:p>
            <a:pPr>
              <a:buFont typeface="Wingdings" pitchFamily="2" charset="2"/>
              <a:buChar char="Ø"/>
            </a:pPr>
            <a:r>
              <a:rPr lang="en-US" sz="2200" dirty="0" smtClean="0">
                <a:sym typeface="Wingdings" pitchFamily="2" charset="2"/>
              </a:rPr>
              <a:t> </a:t>
            </a:r>
            <a:r>
              <a:rPr lang="en-US" sz="2200" dirty="0" smtClean="0">
                <a:solidFill>
                  <a:srgbClr val="FF0000"/>
                </a:solidFill>
                <a:sym typeface="Wingdings" pitchFamily="2" charset="2"/>
              </a:rPr>
              <a:t>JOIN </a:t>
            </a:r>
            <a:r>
              <a:rPr lang="en-US" sz="2200" dirty="0" err="1" smtClean="0">
                <a:sym typeface="Wingdings" pitchFamily="2" charset="2"/>
              </a:rPr>
              <a:t>msg</a:t>
            </a:r>
            <a:r>
              <a:rPr lang="en-US" sz="2200" dirty="0" smtClean="0">
                <a:sym typeface="Wingdings" pitchFamily="2" charset="2"/>
              </a:rPr>
              <a:t>:       CHILD  PARENT</a:t>
            </a:r>
          </a:p>
          <a:p>
            <a:pPr>
              <a:buNone/>
            </a:pPr>
            <a:endParaRPr lang="en-US" sz="2200" dirty="0" smtClean="0">
              <a:sym typeface="Wingdings" pitchFamily="2" charset="2"/>
            </a:endParaRPr>
          </a:p>
          <a:p>
            <a:pPr>
              <a:buFont typeface="Wingdings" pitchFamily="2" charset="2"/>
              <a:buChar char="Ø"/>
            </a:pPr>
            <a:r>
              <a:rPr lang="en-US" sz="2200" dirty="0" smtClean="0"/>
              <a:t>DOLSR sets up forwarding entries</a:t>
            </a:r>
          </a:p>
          <a:p>
            <a:pPr>
              <a:buNone/>
            </a:pPr>
            <a:endParaRPr lang="en-US" sz="2200" dirty="0" smtClean="0"/>
          </a:p>
          <a:p>
            <a:pPr>
              <a:buFont typeface="Wingdings" pitchFamily="2" charset="2"/>
              <a:buChar char="Ø"/>
            </a:pPr>
            <a:r>
              <a:rPr lang="en-US" sz="2200" dirty="0" smtClean="0"/>
              <a:t>Node with Gateways as a PARENT </a:t>
            </a:r>
            <a:r>
              <a:rPr lang="en-US" sz="2200" dirty="0" smtClean="0">
                <a:sym typeface="Wingdings" pitchFamily="2" charset="2"/>
              </a:rPr>
              <a:t> SUPERPARENT</a:t>
            </a:r>
          </a:p>
          <a:p>
            <a:pPr>
              <a:buNone/>
            </a:pPr>
            <a:endParaRPr lang="en-US" sz="2200" dirty="0" smtClean="0">
              <a:sym typeface="Wingdings" pitchFamily="2" charset="2"/>
            </a:endParaRPr>
          </a:p>
          <a:p>
            <a:pPr>
              <a:buFont typeface="Wingdings" pitchFamily="2" charset="2"/>
              <a:buChar char="Ø"/>
            </a:pPr>
            <a:r>
              <a:rPr lang="en-US" sz="2200" dirty="0" smtClean="0">
                <a:sym typeface="Wingdings" pitchFamily="2" charset="2"/>
              </a:rPr>
              <a:t>PARENT multicasts </a:t>
            </a:r>
            <a:r>
              <a:rPr lang="en-US" sz="2200" dirty="0" smtClean="0">
                <a:solidFill>
                  <a:srgbClr val="FF0000"/>
                </a:solidFill>
                <a:sym typeface="Wingdings" pitchFamily="2" charset="2"/>
              </a:rPr>
              <a:t>ROUTE_SETUP</a:t>
            </a:r>
          </a:p>
          <a:p>
            <a:pPr>
              <a:buNone/>
            </a:pPr>
            <a:endParaRPr lang="en-US" sz="2200" dirty="0" smtClean="0">
              <a:sym typeface="Wingdings" pitchFamily="2" charset="2"/>
            </a:endParaRPr>
          </a:p>
          <a:p>
            <a:pPr>
              <a:buFont typeface="Wingdings" pitchFamily="2" charset="2"/>
              <a:buChar char="Ø"/>
            </a:pPr>
            <a:r>
              <a:rPr lang="en-US" sz="2200" dirty="0" smtClean="0">
                <a:sym typeface="Wingdings" pitchFamily="2" charset="2"/>
              </a:rPr>
              <a:t>Multicasts proceeds until a Gateway is reached</a:t>
            </a:r>
          </a:p>
          <a:p>
            <a:endParaRPr lang="en-US" sz="3000" dirty="0" smtClean="0">
              <a:sym typeface="Wingdings" pitchFamily="2" charset="2"/>
            </a:endParaRPr>
          </a:p>
          <a:p>
            <a:pPr algn="ctr">
              <a:buNone/>
            </a:pPr>
            <a:r>
              <a:rPr lang="en-US" sz="3000" dirty="0" smtClean="0">
                <a:solidFill>
                  <a:schemeClr val="accent2">
                    <a:lumMod val="75000"/>
                  </a:schemeClr>
                </a:solidFill>
                <a:sym typeface="Wingdings" pitchFamily="2" charset="2"/>
              </a:rPr>
              <a:t>Each node can reach a Gateway now!</a:t>
            </a:r>
          </a:p>
          <a:p>
            <a:pPr algn="ctr">
              <a:buNone/>
            </a:pPr>
            <a:endParaRPr lang="en-US" dirty="0" smtClean="0">
              <a:sym typeface="Wingdings" pitchFamily="2" charset="2"/>
            </a:endParaRPr>
          </a:p>
          <a:p>
            <a:pPr algn="ctr">
              <a:buNone/>
            </a:pPr>
            <a:endParaRPr lang="en-US" dirty="0" smtClean="0">
              <a:sym typeface="Wingdings" pitchFamily="2" charset="2"/>
            </a:endParaRPr>
          </a:p>
          <a:p>
            <a:pPr algn="ctr">
              <a:buNone/>
            </a:pPr>
            <a:endParaRPr lang="en-US" dirty="0" smtClean="0">
              <a:sym typeface="Wingdings" pitchFamily="2" charset="2"/>
            </a:endParaRPr>
          </a:p>
          <a:p>
            <a:pPr algn="ctr">
              <a:buNone/>
            </a:pPr>
            <a:endParaRPr lang="en-US" dirty="0" smtClean="0"/>
          </a:p>
          <a:p>
            <a:endParaRPr lang="en-US" dirty="0" smtClean="0">
              <a:sym typeface="Wingdings" pitchFamily="2" charset="2"/>
            </a:endParaRP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62000" y="1219200"/>
            <a:ext cx="7772400" cy="7620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62000" y="6477000"/>
            <a:ext cx="7772400" cy="7620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400" dirty="0" smtClean="0">
                <a:solidFill>
                  <a:srgbClr val="00B0F0"/>
                </a:solidFill>
              </a:rPr>
              <a:t>Distributed Directional Channel Assignment</a:t>
            </a:r>
            <a:endParaRPr lang="en-US" sz="3400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en-US" sz="3000" dirty="0" smtClean="0"/>
              <a:t>At this stage after routing, one degree of separation is achieved  </a:t>
            </a:r>
          </a:p>
          <a:p>
            <a:pPr>
              <a:buNone/>
            </a:pPr>
            <a:r>
              <a:rPr lang="en-US" sz="3000" dirty="0" smtClean="0">
                <a:sym typeface="Wingdings" pitchFamily="2" charset="2"/>
              </a:rPr>
              <a:t>            </a:t>
            </a:r>
            <a:r>
              <a:rPr lang="en-US" sz="3000" dirty="0" smtClean="0">
                <a:solidFill>
                  <a:srgbClr val="00B050"/>
                </a:solidFill>
                <a:sym typeface="Wingdings" pitchFamily="2" charset="2"/>
              </a:rPr>
              <a:t>Spatial separation</a:t>
            </a:r>
          </a:p>
          <a:p>
            <a:pPr>
              <a:buFont typeface="Wingdings" pitchFamily="2" charset="2"/>
              <a:buChar char="Ø"/>
            </a:pPr>
            <a:endParaRPr lang="en-US" sz="3000" dirty="0" smtClean="0">
              <a:sym typeface="Wingdings" pitchFamily="2" charset="2"/>
            </a:endParaRPr>
          </a:p>
          <a:p>
            <a:pPr>
              <a:buFont typeface="Wingdings" pitchFamily="2" charset="2"/>
              <a:buChar char="Ø"/>
            </a:pPr>
            <a:r>
              <a:rPr lang="en-US" sz="3000" dirty="0" smtClean="0">
                <a:sym typeface="Wingdings" pitchFamily="2" charset="2"/>
              </a:rPr>
              <a:t>Directional Channel Assignment achieves second degree of separation </a:t>
            </a:r>
          </a:p>
          <a:p>
            <a:pPr>
              <a:buNone/>
            </a:pPr>
            <a:r>
              <a:rPr lang="en-US" sz="3000" dirty="0" smtClean="0">
                <a:sym typeface="Wingdings" pitchFamily="2" charset="2"/>
              </a:rPr>
              <a:t>            </a:t>
            </a:r>
            <a:r>
              <a:rPr lang="en-US" sz="3000" dirty="0" smtClean="0">
                <a:solidFill>
                  <a:srgbClr val="00B050"/>
                </a:solidFill>
                <a:sym typeface="Wingdings" pitchFamily="2" charset="2"/>
              </a:rPr>
              <a:t>Frequency separation</a:t>
            </a:r>
          </a:p>
          <a:p>
            <a:pPr>
              <a:buNone/>
            </a:pPr>
            <a:endParaRPr lang="en-US" sz="3000" dirty="0" smtClean="0">
              <a:sym typeface="Wingdings" pitchFamily="2" charset="2"/>
            </a:endParaRPr>
          </a:p>
          <a:p>
            <a:pPr>
              <a:buFont typeface="Wingdings" pitchFamily="2" charset="2"/>
              <a:buChar char="Ø"/>
            </a:pPr>
            <a:r>
              <a:rPr lang="en-US" sz="3000" dirty="0">
                <a:sym typeface="Wingdings" pitchFamily="2" charset="2"/>
              </a:rPr>
              <a:t> </a:t>
            </a:r>
            <a:r>
              <a:rPr lang="en-US" sz="3000" dirty="0" smtClean="0">
                <a:solidFill>
                  <a:srgbClr val="FF0000"/>
                </a:solidFill>
                <a:sym typeface="Wingdings" pitchFamily="2" charset="2"/>
              </a:rPr>
              <a:t>ASSIGN </a:t>
            </a:r>
            <a:r>
              <a:rPr lang="en-US" sz="3000" dirty="0" err="1" smtClean="0">
                <a:sym typeface="Wingdings" pitchFamily="2" charset="2"/>
              </a:rPr>
              <a:t>msg</a:t>
            </a:r>
            <a:r>
              <a:rPr lang="en-US" sz="3000" dirty="0" smtClean="0">
                <a:sym typeface="Wingdings" pitchFamily="2" charset="2"/>
              </a:rPr>
              <a:t>:  PARENT  CHILD</a:t>
            </a:r>
          </a:p>
          <a:p>
            <a:pPr>
              <a:buFont typeface="Wingdings" pitchFamily="2" charset="2"/>
              <a:buChar char="Ø"/>
            </a:pPr>
            <a:endParaRPr lang="en-US" sz="3000" dirty="0" smtClean="0">
              <a:sym typeface="Wingdings" pitchFamily="2" charset="2"/>
            </a:endParaRPr>
          </a:p>
          <a:p>
            <a:pPr>
              <a:buFont typeface="Wingdings" pitchFamily="2" charset="2"/>
              <a:buChar char="Ø"/>
            </a:pPr>
            <a:r>
              <a:rPr lang="en-US" sz="3000" dirty="0" smtClean="0">
                <a:sym typeface="Wingdings" pitchFamily="2" charset="2"/>
              </a:rPr>
              <a:t>Channel assignment is periodically reevaluated (say, 300 </a:t>
            </a:r>
            <a:r>
              <a:rPr lang="en-US" sz="3000" dirty="0" err="1" smtClean="0">
                <a:sym typeface="Wingdings" pitchFamily="2" charset="2"/>
              </a:rPr>
              <a:t>secs</a:t>
            </a:r>
            <a:r>
              <a:rPr lang="en-US" sz="3000" dirty="0" smtClean="0">
                <a:sym typeface="Wingdings" pitchFamily="2" charset="2"/>
              </a:rPr>
              <a:t>)</a:t>
            </a:r>
          </a:p>
          <a:p>
            <a:pPr>
              <a:buNone/>
            </a:pPr>
            <a:endParaRPr lang="en-US" dirty="0" smtClean="0">
              <a:sym typeface="Wingdings" pitchFamily="2" charset="2"/>
            </a:endParaRPr>
          </a:p>
          <a:p>
            <a:endParaRPr lang="en-US" dirty="0" smtClean="0">
              <a:sym typeface="Wingdings" pitchFamily="2" charset="2"/>
            </a:endParaRPr>
          </a:p>
          <a:p>
            <a:endParaRPr lang="en-US" dirty="0" smtClean="0">
              <a:sym typeface="Wingdings" pitchFamily="2" charset="2"/>
            </a:endParaRP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62000" y="1219200"/>
            <a:ext cx="7772400" cy="7620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62000" y="6400800"/>
            <a:ext cx="7772400" cy="7620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310</TotalTime>
  <Words>757</Words>
  <Application>Microsoft Office PowerPoint</Application>
  <PresentationFormat>On-screen Show (4:3)</PresentationFormat>
  <Paragraphs>232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 CS-541 Advanced Networking   DMesh: Incorporating Practical Directional Antennas in Multichannel Wireless Mesh Networks  </vt:lpstr>
      <vt:lpstr>Outline</vt:lpstr>
      <vt:lpstr>References </vt:lpstr>
      <vt:lpstr>Key Factors</vt:lpstr>
      <vt:lpstr>DMesh: A Directional Mesh</vt:lpstr>
      <vt:lpstr>Problem Definition</vt:lpstr>
      <vt:lpstr>Physical Tree Formation </vt:lpstr>
      <vt:lpstr>Routing Protocol</vt:lpstr>
      <vt:lpstr>Distributed Directional Channel Assignment</vt:lpstr>
      <vt:lpstr>Channel Assignment Schemes</vt:lpstr>
      <vt:lpstr>Channel Assignment Scenario</vt:lpstr>
      <vt:lpstr>Channel Assignment Schemes</vt:lpstr>
      <vt:lpstr>Channel Assignment Schemes</vt:lpstr>
      <vt:lpstr>Channel Assignment Schemes</vt:lpstr>
      <vt:lpstr>Distributed Algorithm for  OCA/C-DCA/A-DCA/M-DCA</vt:lpstr>
      <vt:lpstr>Metrics</vt:lpstr>
      <vt:lpstr>Performance Evaluation</vt:lpstr>
      <vt:lpstr>Performance Evaluation</vt:lpstr>
      <vt:lpstr>Performance Evaluation</vt:lpstr>
      <vt:lpstr>A-DCA sidelobes interference</vt:lpstr>
      <vt:lpstr>M-DCA worse than A-DCA and OCA!</vt:lpstr>
      <vt:lpstr>Impact of Available Physical Channels</vt:lpstr>
      <vt:lpstr>Testbed Evaluation</vt:lpstr>
      <vt:lpstr>Testbed Evaluation</vt:lpstr>
      <vt:lpstr>Conclusion</vt:lpstr>
      <vt:lpstr>Slide 26</vt:lpstr>
      <vt:lpstr>Slide 27</vt:lpstr>
    </vt:vector>
  </TitlesOfParts>
  <Company>COE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Dmesh: Incorporating……</dc:title>
  <dc:creator>vishwanat.annavarapu</dc:creator>
  <cp:lastModifiedBy>vishwanat.annavarapu</cp:lastModifiedBy>
  <cp:revision>165</cp:revision>
  <dcterms:created xsi:type="dcterms:W3CDTF">2009-04-01T09:54:12Z</dcterms:created>
  <dcterms:modified xsi:type="dcterms:W3CDTF">2009-04-01T15:25:00Z</dcterms:modified>
</cp:coreProperties>
</file>