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74" r:id="rId10"/>
    <p:sldId id="275" r:id="rId11"/>
    <p:sldId id="264" r:id="rId12"/>
    <p:sldId id="265" r:id="rId13"/>
    <p:sldId id="273" r:id="rId14"/>
    <p:sldId id="268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66" r:id="rId31"/>
    <p:sldId id="267" r:id="rId32"/>
    <p:sldId id="277" r:id="rId33"/>
    <p:sldId id="269" r:id="rId34"/>
    <p:sldId id="276" r:id="rId35"/>
    <p:sldId id="270" r:id="rId36"/>
    <p:sldId id="271" r:id="rId37"/>
    <p:sldId id="293" r:id="rId38"/>
    <p:sldId id="294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26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C887B-6AB9-4881-BFEC-AEE21C2EF9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3428DE-FA72-406B-B3B4-5CA32F681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C8E50-39F2-4131-B7CE-22085D01B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20D0-B12D-40EF-AF65-29F01C949C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7D135-112E-48E5-AC89-CCD8C7489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5D445-2272-4A5C-9604-33214A68F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DB59-7AAB-4ABF-839B-8AA7F2FD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3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75FEC-7EF9-4EFA-8D48-454F81192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16EC4F-52ED-4F23-A23C-51FDC2824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67EF5-1BC2-4B22-A509-8626E9A27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20D0-B12D-40EF-AF65-29F01C949C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7637E-DEE9-4759-89C0-E31759052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3503D-722A-4BE1-87D0-8BA121EE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DB59-7AAB-4ABF-839B-8AA7F2FD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8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AEE69E-E1BD-42BA-AA5B-5B6C75A839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1A0456-73E3-44D4-97F7-86E5204F30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5613E-EE5A-48DA-B550-E9223199F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20D0-B12D-40EF-AF65-29F01C949C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53943-1A72-4453-9428-4C4121398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88FB4-CFAC-4520-8C7D-BEA99990A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DB59-7AAB-4ABF-839B-8AA7F2FD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9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3CF67-A8D3-4CE5-8CA7-25F36E7D1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B4BA6-F7B4-45BD-9AC6-94B0E6ABE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AC808-39EF-4876-B904-3302152F4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20D0-B12D-40EF-AF65-29F01C949C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3B8BD-7592-475D-BC7C-32BB88542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BE9D7-6C83-471E-A384-24283680D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DB59-7AAB-4ABF-839B-8AA7F2FD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9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0D900-FA5B-46FE-B080-40289D66E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7F3E1-62C0-4804-85F8-E7FB32EDE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90CA0-8870-462B-BAFA-A4B2D5D5E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20D0-B12D-40EF-AF65-29F01C949C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77649-7C72-4563-9015-6E153A654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17344-A5CE-41CA-9D03-9AF5D5C7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DB59-7AAB-4ABF-839B-8AA7F2FD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23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32A7A-CE75-478B-9F6C-C8B9DD46D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547A3-2B92-4467-9D61-EBDCD28B72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F1D023-DD3B-488F-A66D-272A50DB6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420B13-7921-47FA-9D30-4969A2531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20D0-B12D-40EF-AF65-29F01C949C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989737-AB27-44D1-913B-CE9B16D4D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2D1FD8-2BF6-409F-8187-A23D4BF44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DB59-7AAB-4ABF-839B-8AA7F2FD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19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AB583-E5BF-400B-ADB1-E848F344D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D54B6C-C556-4F1B-B883-3FCB3623F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BDBA14-270C-4718-BD3B-2F7309235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4CD9EA-EE03-45C4-AF6B-CFC1225011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4D028D-3D2A-44DD-972D-C27A32879D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0CC797-4811-47E2-8060-AF208A8F9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20D0-B12D-40EF-AF65-29F01C949C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C5D449-0C49-4848-9DD7-B22E4C741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510798-859C-4C71-A577-99C15C8E4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DB59-7AAB-4ABF-839B-8AA7F2FD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5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A15C7-81BD-415C-B34A-E6271323D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0D6177-489B-412B-AACE-6F2B72714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20D0-B12D-40EF-AF65-29F01C949C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A5E3D6-3774-44DD-8450-66FB95C95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D05817-99A6-4ABA-B91A-2D158AE28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DB59-7AAB-4ABF-839B-8AA7F2FD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6A3E30-DB69-430B-AEAE-374BBA84A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20D0-B12D-40EF-AF65-29F01C949C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62E070-4661-4B1E-A569-BF4ACA579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B9543F-C553-4055-91F0-86ED08DE6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DB59-7AAB-4ABF-839B-8AA7F2FD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12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D2231-B44C-4CA4-ADBB-95FF17038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DBA7F-40C1-4641-8841-60A7247A7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2EBCAB-EDF5-44D4-A637-30AD176493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65269A-9C67-460B-84DA-8368C008D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20D0-B12D-40EF-AF65-29F01C949C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9674F8-7211-484E-A8E5-955F0CE59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D87B69-DC65-4495-953A-3C16487E7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DB59-7AAB-4ABF-839B-8AA7F2FD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8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F61E0-439C-4FCE-89AC-4CF62BEE7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029E46-CC19-40D9-8FC9-8B5E73C64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24D9C6-64F4-4A3B-9E12-E6E46C1EF0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F5F18-8C9A-4B02-AF64-E5FAC8C33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B20D0-B12D-40EF-AF65-29F01C949C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04DF85-27E3-4864-AEA6-F4688B4F5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2FEB5D-ABC1-45ED-AF26-0176C353F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DDB59-7AAB-4ABF-839B-8AA7F2FD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288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12230F-4B1E-4A4A-ACAB-24E4566C1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44690A-F00C-4189-BFEB-8542798D6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8C23D-8E73-4F5D-A2A5-88CE0CD730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B20D0-B12D-40EF-AF65-29F01C949C7A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C41A4-CB2F-4C1D-8885-5D27846305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12186-5FFD-44BB-9983-233693043F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DDB59-7AAB-4ABF-839B-8AA7F2FD1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64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@ankur_anand/illustrated-tales-of-go-runtime-scheduler-74809ef6d19b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rakyll.org/scheduler/" TargetMode="External"/><Relationship Id="rId2" Type="http://schemas.openxmlformats.org/officeDocument/2006/relationships/hyperlink" Target="https://medium.com/@ankur_anand/illustrated-tales-of-go-runtime-scheduler-74809ef6d19b" TargetMode="Externa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rungo/achieving-concurrency-in-go-3f84cbf870ca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4EEF-6E42-4583-8276-A5FED2A54A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Programming in Go: </a:t>
            </a:r>
            <a:r>
              <a:rPr lang="en-US" b="1" dirty="0"/>
              <a:t>Concurrency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3F7D7C-8319-4790-BD7F-A72809AE500A}"/>
              </a:ext>
            </a:extLst>
          </p:cNvPr>
          <p:cNvSpPr txBox="1"/>
          <p:nvPr/>
        </p:nvSpPr>
        <p:spPr>
          <a:xfrm>
            <a:off x="3661610" y="3609654"/>
            <a:ext cx="4868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Goroutines, Synchronization, Channels, and more!</a:t>
            </a:r>
          </a:p>
        </p:txBody>
      </p:sp>
    </p:spTree>
    <p:extLst>
      <p:ext uri="{BB962C8B-B14F-4D97-AF65-F5344CB8AC3E}">
        <p14:creationId xmlns:p14="http://schemas.microsoft.com/office/powerpoint/2010/main" val="1486290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7E2858-AA49-46C3-AF46-D28773863FE2}"/>
              </a:ext>
            </a:extLst>
          </p:cNvPr>
          <p:cNvSpPr txBox="1"/>
          <p:nvPr/>
        </p:nvSpPr>
        <p:spPr>
          <a:xfrm>
            <a:off x="-1" y="1171074"/>
            <a:ext cx="38902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Write a letter</a:t>
            </a:r>
          </a:p>
          <a:p>
            <a:endParaRPr lang="en-US" dirty="0"/>
          </a:p>
          <a:p>
            <a:r>
              <a:rPr lang="en-US" dirty="0"/>
              <a:t>2.    Listen to an audiobook</a:t>
            </a:r>
          </a:p>
          <a:p>
            <a:endParaRPr lang="en-US" dirty="0"/>
          </a:p>
          <a:p>
            <a:r>
              <a:rPr lang="en-US" dirty="0"/>
              <a:t>3.    Go grocery shopping</a:t>
            </a:r>
          </a:p>
          <a:p>
            <a:endParaRPr lang="en-US" dirty="0"/>
          </a:p>
          <a:p>
            <a:r>
              <a:rPr lang="en-US" dirty="0"/>
              <a:t>4.    Go for a run</a:t>
            </a:r>
          </a:p>
          <a:p>
            <a:endParaRPr lang="en-US" dirty="0"/>
          </a:p>
          <a:p>
            <a:pPr marL="342900" indent="-342900">
              <a:buAutoNum type="arabicPeriod" startAt="5"/>
            </a:pPr>
            <a:r>
              <a:rPr lang="en-US" dirty="0"/>
              <a:t>Watch 5 Netflix Episodes</a:t>
            </a:r>
          </a:p>
          <a:p>
            <a:pPr marL="342900" indent="-342900">
              <a:buAutoNum type="arabicPeriod" startAt="5"/>
            </a:pPr>
            <a:endParaRPr lang="en-US" dirty="0"/>
          </a:p>
          <a:p>
            <a:r>
              <a:rPr lang="en-US" dirty="0"/>
              <a:t>6.    Book flight tickets</a:t>
            </a:r>
          </a:p>
          <a:p>
            <a:endParaRPr lang="en-US" dirty="0"/>
          </a:p>
          <a:p>
            <a:r>
              <a:rPr lang="en-US" dirty="0"/>
              <a:t>7.    Pay your bills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0CBBA2-D4FB-4CCC-A3A0-7D0271D95EE5}"/>
              </a:ext>
            </a:extLst>
          </p:cNvPr>
          <p:cNvSpPr/>
          <p:nvPr/>
        </p:nvSpPr>
        <p:spPr>
          <a:xfrm>
            <a:off x="2823410" y="3657600"/>
            <a:ext cx="721895" cy="360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F8D3E2-3F3D-426C-A7AD-A1512012F240}"/>
              </a:ext>
            </a:extLst>
          </p:cNvPr>
          <p:cNvSpPr/>
          <p:nvPr/>
        </p:nvSpPr>
        <p:spPr>
          <a:xfrm>
            <a:off x="3545305" y="3104096"/>
            <a:ext cx="874295" cy="360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82E9900-6E5C-4C47-AF5C-37727DFE5CA2}"/>
              </a:ext>
            </a:extLst>
          </p:cNvPr>
          <p:cNvSpPr/>
          <p:nvPr/>
        </p:nvSpPr>
        <p:spPr>
          <a:xfrm>
            <a:off x="4419600" y="1331495"/>
            <a:ext cx="401053" cy="360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1/3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F887C5-B766-404E-9382-21CB1F7A9C97}"/>
              </a:ext>
            </a:extLst>
          </p:cNvPr>
          <p:cNvSpPr/>
          <p:nvPr/>
        </p:nvSpPr>
        <p:spPr>
          <a:xfrm>
            <a:off x="4820653" y="1949064"/>
            <a:ext cx="681790" cy="360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30823E5-C778-41BE-B897-0105BE0E0DC2}"/>
              </a:ext>
            </a:extLst>
          </p:cNvPr>
          <p:cNvSpPr/>
          <p:nvPr/>
        </p:nvSpPr>
        <p:spPr>
          <a:xfrm>
            <a:off x="5502443" y="2494496"/>
            <a:ext cx="938462" cy="360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F6C00AC-7260-4AB2-AB6D-BEC4087EF5B7}"/>
              </a:ext>
            </a:extLst>
          </p:cNvPr>
          <p:cNvSpPr/>
          <p:nvPr/>
        </p:nvSpPr>
        <p:spPr>
          <a:xfrm>
            <a:off x="6440905" y="1949064"/>
            <a:ext cx="681790" cy="360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E867CCD-1B98-4194-8357-E2F1B798666F}"/>
              </a:ext>
            </a:extLst>
          </p:cNvPr>
          <p:cNvSpPr/>
          <p:nvPr/>
        </p:nvSpPr>
        <p:spPr>
          <a:xfrm>
            <a:off x="7162801" y="1331495"/>
            <a:ext cx="401053" cy="360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3C038E4-1F90-40AD-8FF4-5B75531ACF5E}"/>
              </a:ext>
            </a:extLst>
          </p:cNvPr>
          <p:cNvSpPr/>
          <p:nvPr/>
        </p:nvSpPr>
        <p:spPr>
          <a:xfrm>
            <a:off x="7563854" y="4223059"/>
            <a:ext cx="874295" cy="360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8A19F57-C063-4F4C-84AA-B06574E7B420}"/>
              </a:ext>
            </a:extLst>
          </p:cNvPr>
          <p:cNvSpPr/>
          <p:nvPr/>
        </p:nvSpPr>
        <p:spPr>
          <a:xfrm>
            <a:off x="8438149" y="1331495"/>
            <a:ext cx="401053" cy="360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91B5447-0397-4F4E-B906-F2F1F3CFE763}"/>
              </a:ext>
            </a:extLst>
          </p:cNvPr>
          <p:cNvSpPr/>
          <p:nvPr/>
        </p:nvSpPr>
        <p:spPr>
          <a:xfrm>
            <a:off x="8839202" y="4780444"/>
            <a:ext cx="938462" cy="360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238F0A1-F450-4BBA-A861-D103BFC6CBC7}"/>
              </a:ext>
            </a:extLst>
          </p:cNvPr>
          <p:cNvSpPr/>
          <p:nvPr/>
        </p:nvSpPr>
        <p:spPr>
          <a:xfrm>
            <a:off x="9777664" y="3657600"/>
            <a:ext cx="938462" cy="3609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506757-47B6-456F-A362-D2CF3963DA64}"/>
              </a:ext>
            </a:extLst>
          </p:cNvPr>
          <p:cNvSpPr/>
          <p:nvPr/>
        </p:nvSpPr>
        <p:spPr>
          <a:xfrm>
            <a:off x="7162783" y="1373469"/>
            <a:ext cx="4010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/>
              <a:t>1/3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A11AD85-B2C0-4A15-9564-4B11E9B0EB0F}"/>
              </a:ext>
            </a:extLst>
          </p:cNvPr>
          <p:cNvSpPr/>
          <p:nvPr/>
        </p:nvSpPr>
        <p:spPr>
          <a:xfrm>
            <a:off x="8438149" y="1373468"/>
            <a:ext cx="4010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/>
              <a:t>1/3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EC1E5A8-8B0E-49C2-97CD-13A56CF01B98}"/>
              </a:ext>
            </a:extLst>
          </p:cNvPr>
          <p:cNvSpPr txBox="1"/>
          <p:nvPr/>
        </p:nvSpPr>
        <p:spPr>
          <a:xfrm>
            <a:off x="4965022" y="1991038"/>
            <a:ext cx="4010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1/2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1FFDBC1-B100-45D4-9545-02F2ABA29539}"/>
              </a:ext>
            </a:extLst>
          </p:cNvPr>
          <p:cNvSpPr txBox="1"/>
          <p:nvPr/>
        </p:nvSpPr>
        <p:spPr>
          <a:xfrm>
            <a:off x="6581264" y="1985108"/>
            <a:ext cx="4010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1/2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3D867F2-3839-433D-886F-AF156A8CE50B}"/>
              </a:ext>
            </a:extLst>
          </p:cNvPr>
          <p:cNvSpPr txBox="1"/>
          <p:nvPr/>
        </p:nvSpPr>
        <p:spPr>
          <a:xfrm>
            <a:off x="2789056" y="3707269"/>
            <a:ext cx="7906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 Episodes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A3677F0-B7EA-4BBF-81D6-9E7031B953A7}"/>
              </a:ext>
            </a:extLst>
          </p:cNvPr>
          <p:cNvSpPr txBox="1"/>
          <p:nvPr/>
        </p:nvSpPr>
        <p:spPr>
          <a:xfrm>
            <a:off x="9851594" y="3690301"/>
            <a:ext cx="7906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 Episodes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31B6A4F-5C91-46F9-8E40-0388DA6EB739}"/>
              </a:ext>
            </a:extLst>
          </p:cNvPr>
          <p:cNvSpPr txBox="1"/>
          <p:nvPr/>
        </p:nvSpPr>
        <p:spPr>
          <a:xfrm>
            <a:off x="653199" y="241445"/>
            <a:ext cx="5784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Day Schedule of Concurrent Tasks</a:t>
            </a:r>
          </a:p>
        </p:txBody>
      </p:sp>
    </p:spTree>
    <p:extLst>
      <p:ext uri="{BB962C8B-B14F-4D97-AF65-F5344CB8AC3E}">
        <p14:creationId xmlns:p14="http://schemas.microsoft.com/office/powerpoint/2010/main" val="4221655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753163" y="227964"/>
            <a:ext cx="55190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 quick note on concurrency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8D5C3D-3536-4793-B304-ED578E2A8B66}"/>
              </a:ext>
            </a:extLst>
          </p:cNvPr>
          <p:cNvSpPr txBox="1"/>
          <p:nvPr/>
        </p:nvSpPr>
        <p:spPr>
          <a:xfrm>
            <a:off x="577805" y="1397274"/>
            <a:ext cx="10228698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Concurrency</a:t>
            </a:r>
            <a:r>
              <a:rPr lang="en-US" sz="2000" dirty="0"/>
              <a:t> does not mean we are executing two instructions</a:t>
            </a:r>
            <a:r>
              <a:rPr lang="en-US" sz="2000" b="1" dirty="0"/>
              <a:t> at the same time (parallelism)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40FA2D-24B0-4500-94B0-690D278A3C5B}"/>
              </a:ext>
            </a:extLst>
          </p:cNvPr>
          <p:cNvSpPr txBox="1"/>
          <p:nvPr/>
        </p:nvSpPr>
        <p:spPr>
          <a:xfrm>
            <a:off x="4229702" y="2043605"/>
            <a:ext cx="2641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Concurrency ≠ Parallelism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4DDE94-2CA0-4B6C-9D13-64BFB5F142A4}"/>
              </a:ext>
            </a:extLst>
          </p:cNvPr>
          <p:cNvSpPr txBox="1"/>
          <p:nvPr/>
        </p:nvSpPr>
        <p:spPr>
          <a:xfrm>
            <a:off x="753163" y="2689936"/>
            <a:ext cx="10525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order to achieve </a:t>
            </a:r>
            <a:r>
              <a:rPr lang="en-US" b="1" dirty="0"/>
              <a:t>Parallelism</a:t>
            </a:r>
            <a:r>
              <a:rPr lang="en-US" dirty="0"/>
              <a:t>, you need to have adequate hardware (multi-core processor) and modify some settings in your Go environment       </a:t>
            </a:r>
            <a:r>
              <a:rPr lang="en-US" sz="1400" dirty="0"/>
              <a:t>(Maybe a possible idea for a student project?)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82DEC0-9FD4-4770-9691-E50DFF232E41}"/>
              </a:ext>
            </a:extLst>
          </p:cNvPr>
          <p:cNvSpPr txBox="1"/>
          <p:nvPr/>
        </p:nvSpPr>
        <p:spPr>
          <a:xfrm>
            <a:off x="355966" y="4287382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Function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0AA0DD-1B3F-4F2F-889E-4EE8F903BB43}"/>
              </a:ext>
            </a:extLst>
          </p:cNvPr>
          <p:cNvSpPr txBox="1"/>
          <p:nvPr/>
        </p:nvSpPr>
        <p:spPr>
          <a:xfrm>
            <a:off x="355966" y="4885532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Function 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2F50085-680E-4338-9C5A-0EBDD34DFA44}"/>
              </a:ext>
            </a:extLst>
          </p:cNvPr>
          <p:cNvSpPr txBox="1"/>
          <p:nvPr/>
        </p:nvSpPr>
        <p:spPr>
          <a:xfrm>
            <a:off x="355966" y="5483682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Function 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2B081F2-0BA1-4465-8421-8C46211A980F}"/>
              </a:ext>
            </a:extLst>
          </p:cNvPr>
          <p:cNvSpPr txBox="1"/>
          <p:nvPr/>
        </p:nvSpPr>
        <p:spPr>
          <a:xfrm>
            <a:off x="355966" y="3798733"/>
            <a:ext cx="4040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Concurrent Functions Possible Execution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C723DCF-D17E-4868-80FD-89E25697BC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1288" y="4196525"/>
            <a:ext cx="4564712" cy="18010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0C28B36-BBFC-4E05-82CF-97155478F4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3468" y="4111524"/>
            <a:ext cx="1865210" cy="1766671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0F2635FE-CF4F-4EC1-A87D-DD8D6A431625}"/>
              </a:ext>
            </a:extLst>
          </p:cNvPr>
          <p:cNvSpPr txBox="1"/>
          <p:nvPr/>
        </p:nvSpPr>
        <p:spPr>
          <a:xfrm>
            <a:off x="6732703" y="3735018"/>
            <a:ext cx="276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Execution using Parallelism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040936-42F8-4B5A-B969-86289B9595F8}"/>
              </a:ext>
            </a:extLst>
          </p:cNvPr>
          <p:cNvSpPr txBox="1"/>
          <p:nvPr/>
        </p:nvSpPr>
        <p:spPr>
          <a:xfrm>
            <a:off x="6718146" y="4133769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Function 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CE96E07-5EF0-4034-8FF3-B56315599207}"/>
              </a:ext>
            </a:extLst>
          </p:cNvPr>
          <p:cNvSpPr txBox="1"/>
          <p:nvPr/>
        </p:nvSpPr>
        <p:spPr>
          <a:xfrm>
            <a:off x="6732703" y="4752528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Function 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6818FA6-FB93-4D24-AC41-C8E82D535542}"/>
              </a:ext>
            </a:extLst>
          </p:cNvPr>
          <p:cNvSpPr txBox="1"/>
          <p:nvPr/>
        </p:nvSpPr>
        <p:spPr>
          <a:xfrm>
            <a:off x="6732703" y="5412575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Function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EEAE84-373B-4775-9289-9CFA94ADCE1C}"/>
              </a:ext>
            </a:extLst>
          </p:cNvPr>
          <p:cNvSpPr txBox="1"/>
          <p:nvPr/>
        </p:nvSpPr>
        <p:spPr>
          <a:xfrm>
            <a:off x="8299027" y="4225827"/>
            <a:ext cx="7697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CPU Core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1D610E7-27B5-4E5D-80E1-14935AFE5A70}"/>
              </a:ext>
            </a:extLst>
          </p:cNvPr>
          <p:cNvSpPr txBox="1"/>
          <p:nvPr/>
        </p:nvSpPr>
        <p:spPr>
          <a:xfrm>
            <a:off x="8287985" y="4837060"/>
            <a:ext cx="7697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CPU Core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7AAE570-6251-48D3-9BA3-605FD63738FC}"/>
              </a:ext>
            </a:extLst>
          </p:cNvPr>
          <p:cNvSpPr txBox="1"/>
          <p:nvPr/>
        </p:nvSpPr>
        <p:spPr>
          <a:xfrm>
            <a:off x="8285133" y="5483682"/>
            <a:ext cx="7697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CPU Core 3</a:t>
            </a:r>
          </a:p>
        </p:txBody>
      </p:sp>
    </p:spTree>
    <p:extLst>
      <p:ext uri="{BB962C8B-B14F-4D97-AF65-F5344CB8AC3E}">
        <p14:creationId xmlns:p14="http://schemas.microsoft.com/office/powerpoint/2010/main" val="323439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753163" y="227964"/>
            <a:ext cx="55190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 quick note on concurrency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8D5C3D-3536-4793-B304-ED578E2A8B66}"/>
              </a:ext>
            </a:extLst>
          </p:cNvPr>
          <p:cNvSpPr txBox="1"/>
          <p:nvPr/>
        </p:nvSpPr>
        <p:spPr>
          <a:xfrm>
            <a:off x="577805" y="1397274"/>
            <a:ext cx="10228698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Concurrency</a:t>
            </a:r>
            <a:r>
              <a:rPr lang="en-US" sz="2000" dirty="0"/>
              <a:t> does not mean we are executing two instructions</a:t>
            </a:r>
            <a:r>
              <a:rPr lang="en-US" sz="2000" b="1" dirty="0"/>
              <a:t> at the same time (parallelism)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40FA2D-24B0-4500-94B0-690D278A3C5B}"/>
              </a:ext>
            </a:extLst>
          </p:cNvPr>
          <p:cNvSpPr txBox="1"/>
          <p:nvPr/>
        </p:nvSpPr>
        <p:spPr>
          <a:xfrm>
            <a:off x="4229702" y="2043605"/>
            <a:ext cx="2641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Concurrency ≠ Parallelism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4DDE94-2CA0-4B6C-9D13-64BFB5F142A4}"/>
              </a:ext>
            </a:extLst>
          </p:cNvPr>
          <p:cNvSpPr txBox="1"/>
          <p:nvPr/>
        </p:nvSpPr>
        <p:spPr>
          <a:xfrm>
            <a:off x="753163" y="2689936"/>
            <a:ext cx="10525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order to achieve </a:t>
            </a:r>
            <a:r>
              <a:rPr lang="en-US" b="1" dirty="0"/>
              <a:t>Parallelism</a:t>
            </a:r>
            <a:r>
              <a:rPr lang="en-US" dirty="0"/>
              <a:t>, you need to have adequate hardware (multi-core processor) and modify some settings in your Go environment       </a:t>
            </a:r>
            <a:r>
              <a:rPr lang="en-US" sz="1400" dirty="0"/>
              <a:t>(Maybe a possible idea for a student project?)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82DEC0-9FD4-4770-9691-E50DFF232E41}"/>
              </a:ext>
            </a:extLst>
          </p:cNvPr>
          <p:cNvSpPr txBox="1"/>
          <p:nvPr/>
        </p:nvSpPr>
        <p:spPr>
          <a:xfrm>
            <a:off x="355966" y="4287382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Function 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0AA0DD-1B3F-4F2F-889E-4EE8F903BB43}"/>
              </a:ext>
            </a:extLst>
          </p:cNvPr>
          <p:cNvSpPr txBox="1"/>
          <p:nvPr/>
        </p:nvSpPr>
        <p:spPr>
          <a:xfrm>
            <a:off x="355966" y="4885532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Function 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2F50085-680E-4338-9C5A-0EBDD34DFA44}"/>
              </a:ext>
            </a:extLst>
          </p:cNvPr>
          <p:cNvSpPr txBox="1"/>
          <p:nvPr/>
        </p:nvSpPr>
        <p:spPr>
          <a:xfrm>
            <a:off x="355966" y="5483682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Function 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2B081F2-0BA1-4465-8421-8C46211A980F}"/>
              </a:ext>
            </a:extLst>
          </p:cNvPr>
          <p:cNvSpPr txBox="1"/>
          <p:nvPr/>
        </p:nvSpPr>
        <p:spPr>
          <a:xfrm>
            <a:off x="355966" y="3798733"/>
            <a:ext cx="4040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Concurrent Functions Possible Execution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C723DCF-D17E-4868-80FD-89E25697BC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1288" y="4196525"/>
            <a:ext cx="4564712" cy="18010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0C28B36-BBFC-4E05-82CF-97155478F4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3468" y="4111524"/>
            <a:ext cx="1865210" cy="1766671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0F2635FE-CF4F-4EC1-A87D-DD8D6A431625}"/>
              </a:ext>
            </a:extLst>
          </p:cNvPr>
          <p:cNvSpPr txBox="1"/>
          <p:nvPr/>
        </p:nvSpPr>
        <p:spPr>
          <a:xfrm>
            <a:off x="6732703" y="3735018"/>
            <a:ext cx="276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Execution using Parallelism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040936-42F8-4B5A-B969-86289B9595F8}"/>
              </a:ext>
            </a:extLst>
          </p:cNvPr>
          <p:cNvSpPr txBox="1"/>
          <p:nvPr/>
        </p:nvSpPr>
        <p:spPr>
          <a:xfrm>
            <a:off x="6718146" y="4133769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Function 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CE96E07-5EF0-4034-8FF3-B56315599207}"/>
              </a:ext>
            </a:extLst>
          </p:cNvPr>
          <p:cNvSpPr txBox="1"/>
          <p:nvPr/>
        </p:nvSpPr>
        <p:spPr>
          <a:xfrm>
            <a:off x="6732703" y="4752528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Function 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6818FA6-FB93-4D24-AC41-C8E82D535542}"/>
              </a:ext>
            </a:extLst>
          </p:cNvPr>
          <p:cNvSpPr txBox="1"/>
          <p:nvPr/>
        </p:nvSpPr>
        <p:spPr>
          <a:xfrm>
            <a:off x="6732703" y="5412575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Function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EEAE84-373B-4775-9289-9CFA94ADCE1C}"/>
              </a:ext>
            </a:extLst>
          </p:cNvPr>
          <p:cNvSpPr txBox="1"/>
          <p:nvPr/>
        </p:nvSpPr>
        <p:spPr>
          <a:xfrm>
            <a:off x="8299027" y="4225827"/>
            <a:ext cx="7697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CPU Core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1D610E7-27B5-4E5D-80E1-14935AFE5A70}"/>
              </a:ext>
            </a:extLst>
          </p:cNvPr>
          <p:cNvSpPr txBox="1"/>
          <p:nvPr/>
        </p:nvSpPr>
        <p:spPr>
          <a:xfrm>
            <a:off x="8287985" y="4837060"/>
            <a:ext cx="7697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CPU Core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7AAE570-6251-48D3-9BA3-605FD63738FC}"/>
              </a:ext>
            </a:extLst>
          </p:cNvPr>
          <p:cNvSpPr txBox="1"/>
          <p:nvPr/>
        </p:nvSpPr>
        <p:spPr>
          <a:xfrm>
            <a:off x="8285133" y="5483682"/>
            <a:ext cx="7697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CPU Core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0EB787-D385-42EB-B6F5-7EF5BDD142FB}"/>
              </a:ext>
            </a:extLst>
          </p:cNvPr>
          <p:cNvSpPr/>
          <p:nvPr/>
        </p:nvSpPr>
        <p:spPr>
          <a:xfrm>
            <a:off x="336595" y="3604612"/>
            <a:ext cx="5935579" cy="2711116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747000-6D33-4F5C-8DA0-0419E9554470}"/>
              </a:ext>
            </a:extLst>
          </p:cNvPr>
          <p:cNvSpPr txBox="1"/>
          <p:nvPr/>
        </p:nvSpPr>
        <p:spPr>
          <a:xfrm>
            <a:off x="268704" y="3243934"/>
            <a:ext cx="2798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The Focus of today’s lecture</a:t>
            </a:r>
          </a:p>
        </p:txBody>
      </p:sp>
    </p:spTree>
    <p:extLst>
      <p:ext uri="{BB962C8B-B14F-4D97-AF65-F5344CB8AC3E}">
        <p14:creationId xmlns:p14="http://schemas.microsoft.com/office/powerpoint/2010/main" val="4027135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753163" y="227964"/>
            <a:ext cx="8429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Why and when would you use concurrency?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C4F088-764F-4D0C-AAB7-EB051829260E}"/>
              </a:ext>
            </a:extLst>
          </p:cNvPr>
          <p:cNvSpPr txBox="1"/>
          <p:nvPr/>
        </p:nvSpPr>
        <p:spPr>
          <a:xfrm>
            <a:off x="591838" y="2095927"/>
            <a:ext cx="8102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workload that is constantly making calculations and spends no time waiting for I/O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2246B6-5BA7-4E8A-90DA-FCE7930ED4A5}"/>
              </a:ext>
            </a:extLst>
          </p:cNvPr>
          <p:cNvSpPr txBox="1"/>
          <p:nvPr/>
        </p:nvSpPr>
        <p:spPr>
          <a:xfrm>
            <a:off x="591838" y="1787624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CPU-Bound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09D202-C50E-4226-8388-1BB3A05BCE40}"/>
              </a:ext>
            </a:extLst>
          </p:cNvPr>
          <p:cNvSpPr txBox="1"/>
          <p:nvPr/>
        </p:nvSpPr>
        <p:spPr>
          <a:xfrm>
            <a:off x="826168" y="2528634"/>
            <a:ext cx="6311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 Calculating Factorials, Merge Sort, Matrix Multiplication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7207C8-F6BE-4C86-8ADD-EB700D36939C}"/>
              </a:ext>
            </a:extLst>
          </p:cNvPr>
          <p:cNvSpPr txBox="1"/>
          <p:nvPr/>
        </p:nvSpPr>
        <p:spPr>
          <a:xfrm>
            <a:off x="591838" y="3489558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IO-Bound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96879B-3962-470F-B61C-6E8EFE736BA0}"/>
              </a:ext>
            </a:extLst>
          </p:cNvPr>
          <p:cNvSpPr/>
          <p:nvPr/>
        </p:nvSpPr>
        <p:spPr>
          <a:xfrm>
            <a:off x="591837" y="3773629"/>
            <a:ext cx="81024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 workload that causes functions (goroutines) to naturally enter into waiting states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DF3A53-0673-444E-945B-CB524B11F7BF}"/>
              </a:ext>
            </a:extLst>
          </p:cNvPr>
          <p:cNvSpPr txBox="1"/>
          <p:nvPr/>
        </p:nvSpPr>
        <p:spPr>
          <a:xfrm>
            <a:off x="826168" y="2865608"/>
            <a:ext cx="5768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NOTE: </a:t>
            </a:r>
            <a:r>
              <a:rPr lang="en-US" sz="1200" dirty="0"/>
              <a:t>In order to handle CPU-Bound workloads with concurrency, </a:t>
            </a:r>
            <a:r>
              <a:rPr lang="en-US" sz="1200" b="1" dirty="0"/>
              <a:t>parallelism is required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07A62D-C226-485B-BF88-3DF18052D40F}"/>
              </a:ext>
            </a:extLst>
          </p:cNvPr>
          <p:cNvSpPr txBox="1"/>
          <p:nvPr/>
        </p:nvSpPr>
        <p:spPr>
          <a:xfrm>
            <a:off x="826168" y="4204389"/>
            <a:ext cx="5581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 Shell/Terminal, Video Games, Word Processors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057590-7B51-442F-8970-46BA016BF29A}"/>
              </a:ext>
            </a:extLst>
          </p:cNvPr>
          <p:cNvSpPr txBox="1"/>
          <p:nvPr/>
        </p:nvSpPr>
        <p:spPr>
          <a:xfrm>
            <a:off x="591837" y="5513854"/>
            <a:ext cx="7486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workload can be both CPU-Bound and IO-Bound depending on the situation</a:t>
            </a:r>
          </a:p>
        </p:txBody>
      </p:sp>
    </p:spTree>
    <p:extLst>
      <p:ext uri="{BB962C8B-B14F-4D97-AF65-F5344CB8AC3E}">
        <p14:creationId xmlns:p14="http://schemas.microsoft.com/office/powerpoint/2010/main" val="1830967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26168" y="437147"/>
            <a:ext cx="635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Implementing Concurrency in Go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419CD-0A46-42BA-94AC-CAC41F198BB7}"/>
              </a:ext>
            </a:extLst>
          </p:cNvPr>
          <p:cNvSpPr txBox="1"/>
          <p:nvPr/>
        </p:nvSpPr>
        <p:spPr>
          <a:xfrm>
            <a:off x="826168" y="2091722"/>
            <a:ext cx="870494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 to code!</a:t>
            </a:r>
          </a:p>
          <a:p>
            <a:endParaRPr lang="en-US" dirty="0"/>
          </a:p>
          <a:p>
            <a:r>
              <a:rPr lang="en-US" dirty="0"/>
              <a:t>In go, we implement a concurrent program using the </a:t>
            </a:r>
            <a:r>
              <a:rPr lang="en-US" b="1" dirty="0"/>
              <a:t>go</a:t>
            </a:r>
            <a:r>
              <a:rPr lang="en-US" dirty="0"/>
              <a:t> keyword before evoking a function</a:t>
            </a:r>
          </a:p>
          <a:p>
            <a:endParaRPr lang="en-US" dirty="0"/>
          </a:p>
          <a:p>
            <a:r>
              <a:rPr lang="en-US" dirty="0"/>
              <a:t>This will turn the function into a </a:t>
            </a:r>
            <a:r>
              <a:rPr lang="en-US" b="1" dirty="0"/>
              <a:t>goroutine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51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26168" y="437147"/>
            <a:ext cx="1895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419CD-0A46-42BA-94AC-CAC41F198BB7}"/>
              </a:ext>
            </a:extLst>
          </p:cNvPr>
          <p:cNvSpPr txBox="1"/>
          <p:nvPr/>
        </p:nvSpPr>
        <p:spPr>
          <a:xfrm>
            <a:off x="826168" y="1251205"/>
            <a:ext cx="8485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Channels</a:t>
            </a:r>
            <a:r>
              <a:rPr lang="en-US" dirty="0"/>
              <a:t> provide a way for two goroutines to communicate with one another</a:t>
            </a:r>
          </a:p>
          <a:p>
            <a:endParaRPr lang="en-US" b="1" dirty="0"/>
          </a:p>
          <a:p>
            <a:r>
              <a:rPr lang="en-US" dirty="0"/>
              <a:t>If you send a message on a channel, the goroutine sending the message is “frozen” (blocked) until the other goroutine is ready to receive the message (and vice-versa)</a:t>
            </a:r>
          </a:p>
        </p:txBody>
      </p:sp>
    </p:spTree>
    <p:extLst>
      <p:ext uri="{BB962C8B-B14F-4D97-AF65-F5344CB8AC3E}">
        <p14:creationId xmlns:p14="http://schemas.microsoft.com/office/powerpoint/2010/main" val="3061873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26168" y="437147"/>
            <a:ext cx="1895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419CD-0A46-42BA-94AC-CAC41F198BB7}"/>
              </a:ext>
            </a:extLst>
          </p:cNvPr>
          <p:cNvSpPr txBox="1"/>
          <p:nvPr/>
        </p:nvSpPr>
        <p:spPr>
          <a:xfrm>
            <a:off x="826168" y="1251205"/>
            <a:ext cx="8485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Channels</a:t>
            </a:r>
            <a:r>
              <a:rPr lang="en-US" dirty="0"/>
              <a:t> provide a way for two goroutines to communicate with one another</a:t>
            </a:r>
          </a:p>
          <a:p>
            <a:endParaRPr lang="en-US" b="1" dirty="0"/>
          </a:p>
          <a:p>
            <a:r>
              <a:rPr lang="en-US" dirty="0"/>
              <a:t>If you send a message on a channel, the goroutine sending the message is “frozen” (blocked) until the other goroutine is ready to receive the message (and vice-versa)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3E9C7-5541-4766-97AE-1C25EB05F9BD}"/>
              </a:ext>
            </a:extLst>
          </p:cNvPr>
          <p:cNvSpPr txBox="1"/>
          <p:nvPr/>
        </p:nvSpPr>
        <p:spPr>
          <a:xfrm>
            <a:off x="1502228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9C3C3C-2074-48B5-BF17-A13D579E75DB}"/>
              </a:ext>
            </a:extLst>
          </p:cNvPr>
          <p:cNvSpPr txBox="1"/>
          <p:nvPr/>
        </p:nvSpPr>
        <p:spPr>
          <a:xfrm>
            <a:off x="7051221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98FF02-A2E4-4340-AE98-CB2C97EB7120}"/>
              </a:ext>
            </a:extLst>
          </p:cNvPr>
          <p:cNvSpPr txBox="1"/>
          <p:nvPr/>
        </p:nvSpPr>
        <p:spPr>
          <a:xfrm>
            <a:off x="1502228" y="3429000"/>
            <a:ext cx="151163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msg := &lt;- c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997A49-2893-4340-AF7A-F3C6539A3248}"/>
              </a:ext>
            </a:extLst>
          </p:cNvPr>
          <p:cNvSpPr txBox="1"/>
          <p:nvPr/>
        </p:nvSpPr>
        <p:spPr>
          <a:xfrm>
            <a:off x="6969578" y="3429000"/>
            <a:ext cx="18240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c &lt;- “hello world”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482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26168" y="437147"/>
            <a:ext cx="1895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419CD-0A46-42BA-94AC-CAC41F198BB7}"/>
              </a:ext>
            </a:extLst>
          </p:cNvPr>
          <p:cNvSpPr txBox="1"/>
          <p:nvPr/>
        </p:nvSpPr>
        <p:spPr>
          <a:xfrm>
            <a:off x="826168" y="1251205"/>
            <a:ext cx="8485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Channels</a:t>
            </a:r>
            <a:r>
              <a:rPr lang="en-US" dirty="0"/>
              <a:t> provide a way for two goroutines to communicate with one another</a:t>
            </a:r>
          </a:p>
          <a:p>
            <a:endParaRPr lang="en-US" b="1" dirty="0"/>
          </a:p>
          <a:p>
            <a:r>
              <a:rPr lang="en-US" dirty="0"/>
              <a:t>If you send a message on a channel, the goroutine sending the message is “frozen” (blocked) until the other goroutine is ready to receive the message (and vice-versa)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3E9C7-5541-4766-97AE-1C25EB05F9BD}"/>
              </a:ext>
            </a:extLst>
          </p:cNvPr>
          <p:cNvSpPr txBox="1"/>
          <p:nvPr/>
        </p:nvSpPr>
        <p:spPr>
          <a:xfrm>
            <a:off x="1502228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9C3C3C-2074-48B5-BF17-A13D579E75DB}"/>
              </a:ext>
            </a:extLst>
          </p:cNvPr>
          <p:cNvSpPr txBox="1"/>
          <p:nvPr/>
        </p:nvSpPr>
        <p:spPr>
          <a:xfrm>
            <a:off x="7051221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98FF02-A2E4-4340-AE98-CB2C97EB7120}"/>
              </a:ext>
            </a:extLst>
          </p:cNvPr>
          <p:cNvSpPr txBox="1"/>
          <p:nvPr/>
        </p:nvSpPr>
        <p:spPr>
          <a:xfrm>
            <a:off x="1502228" y="3429000"/>
            <a:ext cx="15268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msg := &lt;- c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997A49-2893-4340-AF7A-F3C6539A3248}"/>
              </a:ext>
            </a:extLst>
          </p:cNvPr>
          <p:cNvSpPr txBox="1"/>
          <p:nvPr/>
        </p:nvSpPr>
        <p:spPr>
          <a:xfrm>
            <a:off x="6969578" y="3429000"/>
            <a:ext cx="18240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c &lt;- “hello world”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624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26168" y="437147"/>
            <a:ext cx="1895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419CD-0A46-42BA-94AC-CAC41F198BB7}"/>
              </a:ext>
            </a:extLst>
          </p:cNvPr>
          <p:cNvSpPr txBox="1"/>
          <p:nvPr/>
        </p:nvSpPr>
        <p:spPr>
          <a:xfrm>
            <a:off x="826168" y="1251205"/>
            <a:ext cx="8485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Channels</a:t>
            </a:r>
            <a:r>
              <a:rPr lang="en-US" dirty="0"/>
              <a:t> provide a way for two goroutines to communicate with one another</a:t>
            </a:r>
          </a:p>
          <a:p>
            <a:endParaRPr lang="en-US" b="1" dirty="0"/>
          </a:p>
          <a:p>
            <a:r>
              <a:rPr lang="en-US" dirty="0"/>
              <a:t>If you send a message on a channel, the goroutine sending the message is “frozen” (blocked) until the other goroutine is ready to receive the message (and vice-versa)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3E9C7-5541-4766-97AE-1C25EB05F9BD}"/>
              </a:ext>
            </a:extLst>
          </p:cNvPr>
          <p:cNvSpPr txBox="1"/>
          <p:nvPr/>
        </p:nvSpPr>
        <p:spPr>
          <a:xfrm>
            <a:off x="1502228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9C3C3C-2074-48B5-BF17-A13D579E75DB}"/>
              </a:ext>
            </a:extLst>
          </p:cNvPr>
          <p:cNvSpPr txBox="1"/>
          <p:nvPr/>
        </p:nvSpPr>
        <p:spPr>
          <a:xfrm>
            <a:off x="7051221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98FF02-A2E4-4340-AE98-CB2C97EB7120}"/>
              </a:ext>
            </a:extLst>
          </p:cNvPr>
          <p:cNvSpPr txBox="1"/>
          <p:nvPr/>
        </p:nvSpPr>
        <p:spPr>
          <a:xfrm>
            <a:off x="1502228" y="3429000"/>
            <a:ext cx="15268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b="1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msg := &lt;- c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997A49-2893-4340-AF7A-F3C6539A3248}"/>
              </a:ext>
            </a:extLst>
          </p:cNvPr>
          <p:cNvSpPr txBox="1"/>
          <p:nvPr/>
        </p:nvSpPr>
        <p:spPr>
          <a:xfrm>
            <a:off x="6969578" y="3429000"/>
            <a:ext cx="18240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c &lt;- “hello world”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388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26168" y="437147"/>
            <a:ext cx="1895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419CD-0A46-42BA-94AC-CAC41F198BB7}"/>
              </a:ext>
            </a:extLst>
          </p:cNvPr>
          <p:cNvSpPr txBox="1"/>
          <p:nvPr/>
        </p:nvSpPr>
        <p:spPr>
          <a:xfrm>
            <a:off x="826168" y="1251205"/>
            <a:ext cx="8485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Channels</a:t>
            </a:r>
            <a:r>
              <a:rPr lang="en-US" dirty="0"/>
              <a:t> provide a way for two goroutines to communicate with one another</a:t>
            </a:r>
          </a:p>
          <a:p>
            <a:endParaRPr lang="en-US" b="1" dirty="0"/>
          </a:p>
          <a:p>
            <a:r>
              <a:rPr lang="en-US" dirty="0"/>
              <a:t>If you send a message on a channel, the goroutine sending the message is “frozen” (blocked) until the other goroutine is ready to receive the message (and vice-versa)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3E9C7-5541-4766-97AE-1C25EB05F9BD}"/>
              </a:ext>
            </a:extLst>
          </p:cNvPr>
          <p:cNvSpPr txBox="1"/>
          <p:nvPr/>
        </p:nvSpPr>
        <p:spPr>
          <a:xfrm>
            <a:off x="1502228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9C3C3C-2074-48B5-BF17-A13D579E75DB}"/>
              </a:ext>
            </a:extLst>
          </p:cNvPr>
          <p:cNvSpPr txBox="1"/>
          <p:nvPr/>
        </p:nvSpPr>
        <p:spPr>
          <a:xfrm>
            <a:off x="7051221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98FF02-A2E4-4340-AE98-CB2C97EB7120}"/>
              </a:ext>
            </a:extLst>
          </p:cNvPr>
          <p:cNvSpPr txBox="1"/>
          <p:nvPr/>
        </p:nvSpPr>
        <p:spPr>
          <a:xfrm>
            <a:off x="1502228" y="3429000"/>
            <a:ext cx="15268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msg := &lt;- c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997A49-2893-4340-AF7A-F3C6539A3248}"/>
              </a:ext>
            </a:extLst>
          </p:cNvPr>
          <p:cNvSpPr txBox="1"/>
          <p:nvPr/>
        </p:nvSpPr>
        <p:spPr>
          <a:xfrm>
            <a:off x="6969578" y="3429000"/>
            <a:ext cx="18240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c &lt;- “hello world”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213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FA491-D0DA-443A-9E78-CBC342A12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75" y="365125"/>
            <a:ext cx="11269578" cy="1325563"/>
          </a:xfrm>
        </p:spPr>
        <p:txBody>
          <a:bodyPr>
            <a:normAutofit/>
          </a:bodyPr>
          <a:lstStyle/>
          <a:p>
            <a:r>
              <a:rPr lang="en-US" sz="3400" dirty="0"/>
              <a:t>Before we start coding, we need to answer some questions…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4E77C9-9AFA-4D33-82B8-6F85C7E852A8}"/>
              </a:ext>
            </a:extLst>
          </p:cNvPr>
          <p:cNvSpPr/>
          <p:nvPr/>
        </p:nvSpPr>
        <p:spPr>
          <a:xfrm>
            <a:off x="0" y="6492875"/>
            <a:ext cx="12192000" cy="36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C7799DDE-120B-407A-BBDE-708E8C2A6251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7CE974-43CD-419A-81C3-B09C3376B5C9}"/>
              </a:ext>
            </a:extLst>
          </p:cNvPr>
          <p:cNvSpPr txBox="1"/>
          <p:nvPr/>
        </p:nvSpPr>
        <p:spPr>
          <a:xfrm>
            <a:off x="1179095" y="2014289"/>
            <a:ext cx="10515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1). What is concurrency?</a:t>
            </a:r>
          </a:p>
          <a:p>
            <a:endParaRPr lang="en-US" sz="2800" dirty="0"/>
          </a:p>
          <a:p>
            <a:r>
              <a:rPr lang="en-US" sz="2800" dirty="0"/>
              <a:t>2). Why would we want to implement concurrency in our programs?</a:t>
            </a:r>
          </a:p>
        </p:txBody>
      </p:sp>
    </p:spTree>
    <p:extLst>
      <p:ext uri="{BB962C8B-B14F-4D97-AF65-F5344CB8AC3E}">
        <p14:creationId xmlns:p14="http://schemas.microsoft.com/office/powerpoint/2010/main" val="30394312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26168" y="437147"/>
            <a:ext cx="1895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419CD-0A46-42BA-94AC-CAC41F198BB7}"/>
              </a:ext>
            </a:extLst>
          </p:cNvPr>
          <p:cNvSpPr txBox="1"/>
          <p:nvPr/>
        </p:nvSpPr>
        <p:spPr>
          <a:xfrm>
            <a:off x="826168" y="1251205"/>
            <a:ext cx="8485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Channels</a:t>
            </a:r>
            <a:r>
              <a:rPr lang="en-US" dirty="0"/>
              <a:t> provide a way for two goroutines to communicate with one another</a:t>
            </a:r>
          </a:p>
          <a:p>
            <a:endParaRPr lang="en-US" b="1" dirty="0"/>
          </a:p>
          <a:p>
            <a:r>
              <a:rPr lang="en-US" dirty="0"/>
              <a:t>If you send a message on a channel, the goroutine sending the message is “frozen” (blocked) until the other goroutine is ready to receive the message (and vice-versa)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3E9C7-5541-4766-97AE-1C25EB05F9BD}"/>
              </a:ext>
            </a:extLst>
          </p:cNvPr>
          <p:cNvSpPr txBox="1"/>
          <p:nvPr/>
        </p:nvSpPr>
        <p:spPr>
          <a:xfrm>
            <a:off x="1502228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9C3C3C-2074-48B5-BF17-A13D579E75DB}"/>
              </a:ext>
            </a:extLst>
          </p:cNvPr>
          <p:cNvSpPr txBox="1"/>
          <p:nvPr/>
        </p:nvSpPr>
        <p:spPr>
          <a:xfrm>
            <a:off x="7051221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98FF02-A2E4-4340-AE98-CB2C97EB7120}"/>
              </a:ext>
            </a:extLst>
          </p:cNvPr>
          <p:cNvSpPr txBox="1"/>
          <p:nvPr/>
        </p:nvSpPr>
        <p:spPr>
          <a:xfrm>
            <a:off x="1502228" y="3429000"/>
            <a:ext cx="15268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msg := &lt;- c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997A49-2893-4340-AF7A-F3C6539A3248}"/>
              </a:ext>
            </a:extLst>
          </p:cNvPr>
          <p:cNvSpPr txBox="1"/>
          <p:nvPr/>
        </p:nvSpPr>
        <p:spPr>
          <a:xfrm>
            <a:off x="6969578" y="3429000"/>
            <a:ext cx="18240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b="1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c &lt;- “hello world”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98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26168" y="437147"/>
            <a:ext cx="1895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419CD-0A46-42BA-94AC-CAC41F198BB7}"/>
              </a:ext>
            </a:extLst>
          </p:cNvPr>
          <p:cNvSpPr txBox="1"/>
          <p:nvPr/>
        </p:nvSpPr>
        <p:spPr>
          <a:xfrm>
            <a:off x="826168" y="1251205"/>
            <a:ext cx="8485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Channels</a:t>
            </a:r>
            <a:r>
              <a:rPr lang="en-US" dirty="0"/>
              <a:t> provide a way for two goroutines to communicate with one another</a:t>
            </a:r>
          </a:p>
          <a:p>
            <a:endParaRPr lang="en-US" b="1" dirty="0"/>
          </a:p>
          <a:p>
            <a:r>
              <a:rPr lang="en-US" dirty="0"/>
              <a:t>If you send a message on a channel, the goroutine sending the message is “frozen” (blocked) until the other goroutine is ready to receive the message (and vice-versa)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3E9C7-5541-4766-97AE-1C25EB05F9BD}"/>
              </a:ext>
            </a:extLst>
          </p:cNvPr>
          <p:cNvSpPr txBox="1"/>
          <p:nvPr/>
        </p:nvSpPr>
        <p:spPr>
          <a:xfrm>
            <a:off x="1502228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9C3C3C-2074-48B5-BF17-A13D579E75DB}"/>
              </a:ext>
            </a:extLst>
          </p:cNvPr>
          <p:cNvSpPr txBox="1"/>
          <p:nvPr/>
        </p:nvSpPr>
        <p:spPr>
          <a:xfrm>
            <a:off x="7051221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98FF02-A2E4-4340-AE98-CB2C97EB7120}"/>
              </a:ext>
            </a:extLst>
          </p:cNvPr>
          <p:cNvSpPr txBox="1"/>
          <p:nvPr/>
        </p:nvSpPr>
        <p:spPr>
          <a:xfrm>
            <a:off x="1502228" y="3429000"/>
            <a:ext cx="15268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b="1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msg := &lt;- c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997A49-2893-4340-AF7A-F3C6539A3248}"/>
              </a:ext>
            </a:extLst>
          </p:cNvPr>
          <p:cNvSpPr txBox="1"/>
          <p:nvPr/>
        </p:nvSpPr>
        <p:spPr>
          <a:xfrm>
            <a:off x="6969578" y="3429000"/>
            <a:ext cx="18240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c &lt;- “hello world”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7755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26168" y="437147"/>
            <a:ext cx="1895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419CD-0A46-42BA-94AC-CAC41F198BB7}"/>
              </a:ext>
            </a:extLst>
          </p:cNvPr>
          <p:cNvSpPr txBox="1"/>
          <p:nvPr/>
        </p:nvSpPr>
        <p:spPr>
          <a:xfrm>
            <a:off x="826168" y="1251205"/>
            <a:ext cx="8485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Channels</a:t>
            </a:r>
            <a:r>
              <a:rPr lang="en-US" dirty="0"/>
              <a:t> provide a way for two goroutines to communicate with one another</a:t>
            </a:r>
          </a:p>
          <a:p>
            <a:endParaRPr lang="en-US" b="1" dirty="0"/>
          </a:p>
          <a:p>
            <a:r>
              <a:rPr lang="en-US" dirty="0"/>
              <a:t>If you send a message on a channel, the goroutine sending the message is “frozen” (blocked) until the other goroutine is ready to receive the message (and vice-versa)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3E9C7-5541-4766-97AE-1C25EB05F9BD}"/>
              </a:ext>
            </a:extLst>
          </p:cNvPr>
          <p:cNvSpPr txBox="1"/>
          <p:nvPr/>
        </p:nvSpPr>
        <p:spPr>
          <a:xfrm>
            <a:off x="1502228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9C3C3C-2074-48B5-BF17-A13D579E75DB}"/>
              </a:ext>
            </a:extLst>
          </p:cNvPr>
          <p:cNvSpPr txBox="1"/>
          <p:nvPr/>
        </p:nvSpPr>
        <p:spPr>
          <a:xfrm>
            <a:off x="7051221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98FF02-A2E4-4340-AE98-CB2C97EB7120}"/>
              </a:ext>
            </a:extLst>
          </p:cNvPr>
          <p:cNvSpPr txBox="1"/>
          <p:nvPr/>
        </p:nvSpPr>
        <p:spPr>
          <a:xfrm>
            <a:off x="1502228" y="3429000"/>
            <a:ext cx="15268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b="1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msg := &lt;- c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997A49-2893-4340-AF7A-F3C6539A3248}"/>
              </a:ext>
            </a:extLst>
          </p:cNvPr>
          <p:cNvSpPr txBox="1"/>
          <p:nvPr/>
        </p:nvSpPr>
        <p:spPr>
          <a:xfrm>
            <a:off x="6969578" y="3429000"/>
            <a:ext cx="18240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c &lt;- “hello world”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6622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26168" y="437147"/>
            <a:ext cx="1895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419CD-0A46-42BA-94AC-CAC41F198BB7}"/>
              </a:ext>
            </a:extLst>
          </p:cNvPr>
          <p:cNvSpPr txBox="1"/>
          <p:nvPr/>
        </p:nvSpPr>
        <p:spPr>
          <a:xfrm>
            <a:off x="826168" y="1251205"/>
            <a:ext cx="8485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Channels</a:t>
            </a:r>
            <a:r>
              <a:rPr lang="en-US" dirty="0"/>
              <a:t> provide a way for two goroutines to communicate with one another</a:t>
            </a:r>
          </a:p>
          <a:p>
            <a:endParaRPr lang="en-US" b="1" dirty="0"/>
          </a:p>
          <a:p>
            <a:r>
              <a:rPr lang="en-US" dirty="0"/>
              <a:t>If you send a message on a channel, the goroutine sending the message is “frozen” (blocked) until the other goroutine is ready to receive the message (and vice-versa)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3E9C7-5541-4766-97AE-1C25EB05F9BD}"/>
              </a:ext>
            </a:extLst>
          </p:cNvPr>
          <p:cNvSpPr txBox="1"/>
          <p:nvPr/>
        </p:nvSpPr>
        <p:spPr>
          <a:xfrm>
            <a:off x="1502228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9C3C3C-2074-48B5-BF17-A13D579E75DB}"/>
              </a:ext>
            </a:extLst>
          </p:cNvPr>
          <p:cNvSpPr txBox="1"/>
          <p:nvPr/>
        </p:nvSpPr>
        <p:spPr>
          <a:xfrm>
            <a:off x="7051221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98FF02-A2E4-4340-AE98-CB2C97EB7120}"/>
              </a:ext>
            </a:extLst>
          </p:cNvPr>
          <p:cNvSpPr txBox="1"/>
          <p:nvPr/>
        </p:nvSpPr>
        <p:spPr>
          <a:xfrm>
            <a:off x="1502228" y="3429000"/>
            <a:ext cx="15268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b="1" dirty="0"/>
              <a:t>&lt;line of code&gt;</a:t>
            </a:r>
          </a:p>
          <a:p>
            <a:r>
              <a:rPr lang="en-US" dirty="0"/>
              <a:t>msg := &lt;- c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997A49-2893-4340-AF7A-F3C6539A3248}"/>
              </a:ext>
            </a:extLst>
          </p:cNvPr>
          <p:cNvSpPr txBox="1"/>
          <p:nvPr/>
        </p:nvSpPr>
        <p:spPr>
          <a:xfrm>
            <a:off x="6969578" y="3429000"/>
            <a:ext cx="18240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c &lt;- “hello world”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098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26168" y="437147"/>
            <a:ext cx="1895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419CD-0A46-42BA-94AC-CAC41F198BB7}"/>
              </a:ext>
            </a:extLst>
          </p:cNvPr>
          <p:cNvSpPr txBox="1"/>
          <p:nvPr/>
        </p:nvSpPr>
        <p:spPr>
          <a:xfrm>
            <a:off x="826168" y="1251205"/>
            <a:ext cx="8485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Channels</a:t>
            </a:r>
            <a:r>
              <a:rPr lang="en-US" dirty="0"/>
              <a:t> provide a way for two goroutines to communicate with one another</a:t>
            </a:r>
          </a:p>
          <a:p>
            <a:endParaRPr lang="en-US" b="1" dirty="0"/>
          </a:p>
          <a:p>
            <a:r>
              <a:rPr lang="en-US" dirty="0"/>
              <a:t>If you send a message on a channel, the goroutine sending the message is “frozen” (blocked) until the other goroutine is ready to receive the message (and vice-versa)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3E9C7-5541-4766-97AE-1C25EB05F9BD}"/>
              </a:ext>
            </a:extLst>
          </p:cNvPr>
          <p:cNvSpPr txBox="1"/>
          <p:nvPr/>
        </p:nvSpPr>
        <p:spPr>
          <a:xfrm>
            <a:off x="1502228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9C3C3C-2074-48B5-BF17-A13D579E75DB}"/>
              </a:ext>
            </a:extLst>
          </p:cNvPr>
          <p:cNvSpPr txBox="1"/>
          <p:nvPr/>
        </p:nvSpPr>
        <p:spPr>
          <a:xfrm>
            <a:off x="7051221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98FF02-A2E4-4340-AE98-CB2C97EB7120}"/>
              </a:ext>
            </a:extLst>
          </p:cNvPr>
          <p:cNvSpPr txBox="1"/>
          <p:nvPr/>
        </p:nvSpPr>
        <p:spPr>
          <a:xfrm>
            <a:off x="1502228" y="3429000"/>
            <a:ext cx="15268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b="1" dirty="0"/>
              <a:t>msg := &lt;- c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997A49-2893-4340-AF7A-F3C6539A3248}"/>
              </a:ext>
            </a:extLst>
          </p:cNvPr>
          <p:cNvSpPr txBox="1"/>
          <p:nvPr/>
        </p:nvSpPr>
        <p:spPr>
          <a:xfrm>
            <a:off x="6969578" y="3429000"/>
            <a:ext cx="18240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c &lt;- “hello world”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BD5F4E1-ED82-482B-9216-C9D19AF2EDED}"/>
              </a:ext>
            </a:extLst>
          </p:cNvPr>
          <p:cNvSpPr/>
          <p:nvPr/>
        </p:nvSpPr>
        <p:spPr>
          <a:xfrm>
            <a:off x="3029056" y="4924926"/>
            <a:ext cx="460102" cy="19250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62E02-8815-4EBD-A03D-CF97412C4B1E}"/>
              </a:ext>
            </a:extLst>
          </p:cNvPr>
          <p:cNvSpPr txBox="1"/>
          <p:nvPr/>
        </p:nvSpPr>
        <p:spPr>
          <a:xfrm>
            <a:off x="1759714" y="5724248"/>
            <a:ext cx="916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Blocked</a:t>
            </a:r>
          </a:p>
        </p:txBody>
      </p:sp>
    </p:spTree>
    <p:extLst>
      <p:ext uri="{BB962C8B-B14F-4D97-AF65-F5344CB8AC3E}">
        <p14:creationId xmlns:p14="http://schemas.microsoft.com/office/powerpoint/2010/main" val="276936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26168" y="437147"/>
            <a:ext cx="1895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419CD-0A46-42BA-94AC-CAC41F198BB7}"/>
              </a:ext>
            </a:extLst>
          </p:cNvPr>
          <p:cNvSpPr txBox="1"/>
          <p:nvPr/>
        </p:nvSpPr>
        <p:spPr>
          <a:xfrm>
            <a:off x="826168" y="1251205"/>
            <a:ext cx="8485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Channels</a:t>
            </a:r>
            <a:r>
              <a:rPr lang="en-US" dirty="0"/>
              <a:t> provide a way for two goroutines to communicate with one another</a:t>
            </a:r>
          </a:p>
          <a:p>
            <a:endParaRPr lang="en-US" b="1" dirty="0"/>
          </a:p>
          <a:p>
            <a:r>
              <a:rPr lang="en-US" dirty="0"/>
              <a:t>If you send a message on a channel, the goroutine sending the message is “frozen” (blocked) until the other goroutine is ready to receive the message (and vice-versa)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3E9C7-5541-4766-97AE-1C25EB05F9BD}"/>
              </a:ext>
            </a:extLst>
          </p:cNvPr>
          <p:cNvSpPr txBox="1"/>
          <p:nvPr/>
        </p:nvSpPr>
        <p:spPr>
          <a:xfrm>
            <a:off x="1502228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9C3C3C-2074-48B5-BF17-A13D579E75DB}"/>
              </a:ext>
            </a:extLst>
          </p:cNvPr>
          <p:cNvSpPr txBox="1"/>
          <p:nvPr/>
        </p:nvSpPr>
        <p:spPr>
          <a:xfrm>
            <a:off x="7051221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98FF02-A2E4-4340-AE98-CB2C97EB7120}"/>
              </a:ext>
            </a:extLst>
          </p:cNvPr>
          <p:cNvSpPr txBox="1"/>
          <p:nvPr/>
        </p:nvSpPr>
        <p:spPr>
          <a:xfrm>
            <a:off x="1502228" y="3429000"/>
            <a:ext cx="15268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msg := &lt;- c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997A49-2893-4340-AF7A-F3C6539A3248}"/>
              </a:ext>
            </a:extLst>
          </p:cNvPr>
          <p:cNvSpPr txBox="1"/>
          <p:nvPr/>
        </p:nvSpPr>
        <p:spPr>
          <a:xfrm>
            <a:off x="6969578" y="3429000"/>
            <a:ext cx="18240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b="1" dirty="0"/>
              <a:t>&lt;line of code&gt;</a:t>
            </a:r>
          </a:p>
          <a:p>
            <a:r>
              <a:rPr lang="en-US" dirty="0"/>
              <a:t>c &lt;- “hello world”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BD5F4E1-ED82-482B-9216-C9D19AF2EDED}"/>
              </a:ext>
            </a:extLst>
          </p:cNvPr>
          <p:cNvSpPr/>
          <p:nvPr/>
        </p:nvSpPr>
        <p:spPr>
          <a:xfrm>
            <a:off x="3029056" y="4924926"/>
            <a:ext cx="460102" cy="19250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62E02-8815-4EBD-A03D-CF97412C4B1E}"/>
              </a:ext>
            </a:extLst>
          </p:cNvPr>
          <p:cNvSpPr txBox="1"/>
          <p:nvPr/>
        </p:nvSpPr>
        <p:spPr>
          <a:xfrm>
            <a:off x="1759714" y="5724248"/>
            <a:ext cx="916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Blocked</a:t>
            </a:r>
          </a:p>
        </p:txBody>
      </p:sp>
    </p:spTree>
    <p:extLst>
      <p:ext uri="{BB962C8B-B14F-4D97-AF65-F5344CB8AC3E}">
        <p14:creationId xmlns:p14="http://schemas.microsoft.com/office/powerpoint/2010/main" val="40055401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26168" y="437147"/>
            <a:ext cx="1895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419CD-0A46-42BA-94AC-CAC41F198BB7}"/>
              </a:ext>
            </a:extLst>
          </p:cNvPr>
          <p:cNvSpPr txBox="1"/>
          <p:nvPr/>
        </p:nvSpPr>
        <p:spPr>
          <a:xfrm>
            <a:off x="826168" y="1251205"/>
            <a:ext cx="8485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Channels</a:t>
            </a:r>
            <a:r>
              <a:rPr lang="en-US" dirty="0"/>
              <a:t> provide a way for two goroutines to communicate with one another</a:t>
            </a:r>
          </a:p>
          <a:p>
            <a:endParaRPr lang="en-US" b="1" dirty="0"/>
          </a:p>
          <a:p>
            <a:r>
              <a:rPr lang="en-US" dirty="0"/>
              <a:t>If you send a message on a channel, the goroutine sending the message is “frozen” (blocked) until the other goroutine is ready to receive the message (and vice-versa)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3E9C7-5541-4766-97AE-1C25EB05F9BD}"/>
              </a:ext>
            </a:extLst>
          </p:cNvPr>
          <p:cNvSpPr txBox="1"/>
          <p:nvPr/>
        </p:nvSpPr>
        <p:spPr>
          <a:xfrm>
            <a:off x="1502228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9C3C3C-2074-48B5-BF17-A13D579E75DB}"/>
              </a:ext>
            </a:extLst>
          </p:cNvPr>
          <p:cNvSpPr txBox="1"/>
          <p:nvPr/>
        </p:nvSpPr>
        <p:spPr>
          <a:xfrm>
            <a:off x="7051221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98FF02-A2E4-4340-AE98-CB2C97EB7120}"/>
              </a:ext>
            </a:extLst>
          </p:cNvPr>
          <p:cNvSpPr txBox="1"/>
          <p:nvPr/>
        </p:nvSpPr>
        <p:spPr>
          <a:xfrm>
            <a:off x="1502228" y="3429000"/>
            <a:ext cx="15268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msg := &lt;- c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997A49-2893-4340-AF7A-F3C6539A3248}"/>
              </a:ext>
            </a:extLst>
          </p:cNvPr>
          <p:cNvSpPr txBox="1"/>
          <p:nvPr/>
        </p:nvSpPr>
        <p:spPr>
          <a:xfrm>
            <a:off x="6969578" y="3429000"/>
            <a:ext cx="185627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b="1" dirty="0"/>
              <a:t>c &lt;- “hello world”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BD5F4E1-ED82-482B-9216-C9D19AF2EDED}"/>
              </a:ext>
            </a:extLst>
          </p:cNvPr>
          <p:cNvSpPr/>
          <p:nvPr/>
        </p:nvSpPr>
        <p:spPr>
          <a:xfrm>
            <a:off x="3029056" y="4924926"/>
            <a:ext cx="460102" cy="19250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62E02-8815-4EBD-A03D-CF97412C4B1E}"/>
              </a:ext>
            </a:extLst>
          </p:cNvPr>
          <p:cNvSpPr txBox="1"/>
          <p:nvPr/>
        </p:nvSpPr>
        <p:spPr>
          <a:xfrm>
            <a:off x="1759714" y="5724248"/>
            <a:ext cx="916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Blocked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99A3553-785C-42DE-AC26-6CD1A98061A8}"/>
              </a:ext>
            </a:extLst>
          </p:cNvPr>
          <p:cNvSpPr/>
          <p:nvPr/>
        </p:nvSpPr>
        <p:spPr>
          <a:xfrm>
            <a:off x="6438003" y="4366008"/>
            <a:ext cx="460102" cy="19250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825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26168" y="437147"/>
            <a:ext cx="1895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419CD-0A46-42BA-94AC-CAC41F198BB7}"/>
              </a:ext>
            </a:extLst>
          </p:cNvPr>
          <p:cNvSpPr txBox="1"/>
          <p:nvPr/>
        </p:nvSpPr>
        <p:spPr>
          <a:xfrm>
            <a:off x="826168" y="1251205"/>
            <a:ext cx="8485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Channels</a:t>
            </a:r>
            <a:r>
              <a:rPr lang="en-US" dirty="0"/>
              <a:t> provide a way for two goroutines to communicate with one another</a:t>
            </a:r>
          </a:p>
          <a:p>
            <a:endParaRPr lang="en-US" b="1" dirty="0"/>
          </a:p>
          <a:p>
            <a:r>
              <a:rPr lang="en-US" dirty="0"/>
              <a:t>If you send a message on a channel, the goroutine sending the message is “frozen” (blocked) until the other goroutine is ready to receive the message (and vice-versa)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3E9C7-5541-4766-97AE-1C25EB05F9BD}"/>
              </a:ext>
            </a:extLst>
          </p:cNvPr>
          <p:cNvSpPr txBox="1"/>
          <p:nvPr/>
        </p:nvSpPr>
        <p:spPr>
          <a:xfrm>
            <a:off x="1502228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9C3C3C-2074-48B5-BF17-A13D579E75DB}"/>
              </a:ext>
            </a:extLst>
          </p:cNvPr>
          <p:cNvSpPr txBox="1"/>
          <p:nvPr/>
        </p:nvSpPr>
        <p:spPr>
          <a:xfrm>
            <a:off x="7051221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98FF02-A2E4-4340-AE98-CB2C97EB7120}"/>
              </a:ext>
            </a:extLst>
          </p:cNvPr>
          <p:cNvSpPr txBox="1"/>
          <p:nvPr/>
        </p:nvSpPr>
        <p:spPr>
          <a:xfrm>
            <a:off x="1502228" y="3429000"/>
            <a:ext cx="15268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msg := &lt;- c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997A49-2893-4340-AF7A-F3C6539A3248}"/>
              </a:ext>
            </a:extLst>
          </p:cNvPr>
          <p:cNvSpPr txBox="1"/>
          <p:nvPr/>
        </p:nvSpPr>
        <p:spPr>
          <a:xfrm>
            <a:off x="6969578" y="3429000"/>
            <a:ext cx="185627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b="1" dirty="0"/>
              <a:t>c &lt;- “hello world”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BD5F4E1-ED82-482B-9216-C9D19AF2EDED}"/>
              </a:ext>
            </a:extLst>
          </p:cNvPr>
          <p:cNvSpPr/>
          <p:nvPr/>
        </p:nvSpPr>
        <p:spPr>
          <a:xfrm>
            <a:off x="3029056" y="4924926"/>
            <a:ext cx="460102" cy="19250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99A3553-785C-42DE-AC26-6CD1A98061A8}"/>
              </a:ext>
            </a:extLst>
          </p:cNvPr>
          <p:cNvSpPr/>
          <p:nvPr/>
        </p:nvSpPr>
        <p:spPr>
          <a:xfrm>
            <a:off x="6438003" y="4366008"/>
            <a:ext cx="460102" cy="19250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291EE07C-7F0C-48EE-8349-CCECA2E030CB}"/>
              </a:ext>
            </a:extLst>
          </p:cNvPr>
          <p:cNvCxnSpPr>
            <a:stCxn id="12" idx="2"/>
          </p:cNvCxnSpPr>
          <p:nvPr/>
        </p:nvCxnSpPr>
        <p:spPr>
          <a:xfrm rot="10800000" flipV="1">
            <a:off x="3489159" y="4462261"/>
            <a:ext cx="2948845" cy="558918"/>
          </a:xfrm>
          <a:prstGeom prst="bentConnector3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AC81E14-0A47-499E-80AE-B552CA1B21D2}"/>
              </a:ext>
            </a:extLst>
          </p:cNvPr>
          <p:cNvSpPr txBox="1"/>
          <p:nvPr/>
        </p:nvSpPr>
        <p:spPr>
          <a:xfrm>
            <a:off x="4475140" y="4092929"/>
            <a:ext cx="1431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“hello world”</a:t>
            </a:r>
          </a:p>
        </p:txBody>
      </p:sp>
    </p:spTree>
    <p:extLst>
      <p:ext uri="{BB962C8B-B14F-4D97-AF65-F5344CB8AC3E}">
        <p14:creationId xmlns:p14="http://schemas.microsoft.com/office/powerpoint/2010/main" val="30896399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26168" y="437147"/>
            <a:ext cx="1895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419CD-0A46-42BA-94AC-CAC41F198BB7}"/>
              </a:ext>
            </a:extLst>
          </p:cNvPr>
          <p:cNvSpPr txBox="1"/>
          <p:nvPr/>
        </p:nvSpPr>
        <p:spPr>
          <a:xfrm>
            <a:off x="826168" y="1251205"/>
            <a:ext cx="8485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Channels</a:t>
            </a:r>
            <a:r>
              <a:rPr lang="en-US" dirty="0"/>
              <a:t> provide a way for two goroutines to communicate with one another</a:t>
            </a:r>
          </a:p>
          <a:p>
            <a:endParaRPr lang="en-US" b="1" dirty="0"/>
          </a:p>
          <a:p>
            <a:r>
              <a:rPr lang="en-US" dirty="0"/>
              <a:t>If you send a message on a channel, the goroutine sending the message is “frozen” (blocked) until the other goroutine is ready to receive the message (and vice-versa)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3E9C7-5541-4766-97AE-1C25EB05F9BD}"/>
              </a:ext>
            </a:extLst>
          </p:cNvPr>
          <p:cNvSpPr txBox="1"/>
          <p:nvPr/>
        </p:nvSpPr>
        <p:spPr>
          <a:xfrm>
            <a:off x="1502228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9C3C3C-2074-48B5-BF17-A13D579E75DB}"/>
              </a:ext>
            </a:extLst>
          </p:cNvPr>
          <p:cNvSpPr txBox="1"/>
          <p:nvPr/>
        </p:nvSpPr>
        <p:spPr>
          <a:xfrm>
            <a:off x="7051221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98FF02-A2E4-4340-AE98-CB2C97EB7120}"/>
              </a:ext>
            </a:extLst>
          </p:cNvPr>
          <p:cNvSpPr txBox="1"/>
          <p:nvPr/>
        </p:nvSpPr>
        <p:spPr>
          <a:xfrm>
            <a:off x="1502228" y="3429000"/>
            <a:ext cx="15268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msg := &lt;- c</a:t>
            </a:r>
          </a:p>
          <a:p>
            <a:r>
              <a:rPr lang="en-US" b="1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997A49-2893-4340-AF7A-F3C6539A3248}"/>
              </a:ext>
            </a:extLst>
          </p:cNvPr>
          <p:cNvSpPr txBox="1"/>
          <p:nvPr/>
        </p:nvSpPr>
        <p:spPr>
          <a:xfrm>
            <a:off x="6938026" y="3429000"/>
            <a:ext cx="185627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c &lt;- “hello world”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62E02-8815-4EBD-A03D-CF97412C4B1E}"/>
              </a:ext>
            </a:extLst>
          </p:cNvPr>
          <p:cNvSpPr txBox="1"/>
          <p:nvPr/>
        </p:nvSpPr>
        <p:spPr>
          <a:xfrm>
            <a:off x="1362077" y="5828158"/>
            <a:ext cx="20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msg = “hello world”</a:t>
            </a:r>
          </a:p>
        </p:txBody>
      </p:sp>
    </p:spTree>
    <p:extLst>
      <p:ext uri="{BB962C8B-B14F-4D97-AF65-F5344CB8AC3E}">
        <p14:creationId xmlns:p14="http://schemas.microsoft.com/office/powerpoint/2010/main" val="21141978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26168" y="437147"/>
            <a:ext cx="1895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4419CD-0A46-42BA-94AC-CAC41F198BB7}"/>
              </a:ext>
            </a:extLst>
          </p:cNvPr>
          <p:cNvSpPr txBox="1"/>
          <p:nvPr/>
        </p:nvSpPr>
        <p:spPr>
          <a:xfrm>
            <a:off x="826168" y="1251205"/>
            <a:ext cx="84857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Channels</a:t>
            </a:r>
            <a:r>
              <a:rPr lang="en-US" dirty="0"/>
              <a:t> provide a way for two goroutines to communicate with one another</a:t>
            </a:r>
          </a:p>
          <a:p>
            <a:endParaRPr lang="en-US" b="1" dirty="0"/>
          </a:p>
          <a:p>
            <a:r>
              <a:rPr lang="en-US" dirty="0"/>
              <a:t>If you send a message on a channel, the goroutine sending the message is “frozen” (blocked) until the other goroutine is ready to receive the message (and vice-versa)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3E9C7-5541-4766-97AE-1C25EB05F9BD}"/>
              </a:ext>
            </a:extLst>
          </p:cNvPr>
          <p:cNvSpPr txBox="1"/>
          <p:nvPr/>
        </p:nvSpPr>
        <p:spPr>
          <a:xfrm>
            <a:off x="1502228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9C3C3C-2074-48B5-BF17-A13D579E75DB}"/>
              </a:ext>
            </a:extLst>
          </p:cNvPr>
          <p:cNvSpPr txBox="1"/>
          <p:nvPr/>
        </p:nvSpPr>
        <p:spPr>
          <a:xfrm>
            <a:off x="7051221" y="3059668"/>
            <a:ext cx="175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Goroutine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98FF02-A2E4-4340-AE98-CB2C97EB7120}"/>
              </a:ext>
            </a:extLst>
          </p:cNvPr>
          <p:cNvSpPr txBox="1"/>
          <p:nvPr/>
        </p:nvSpPr>
        <p:spPr>
          <a:xfrm>
            <a:off x="1502228" y="3429000"/>
            <a:ext cx="15268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msg := &lt;- c</a:t>
            </a:r>
          </a:p>
          <a:p>
            <a:r>
              <a:rPr lang="en-US" dirty="0"/>
              <a:t>&lt;line of code&gt;</a:t>
            </a:r>
          </a:p>
          <a:p>
            <a:r>
              <a:rPr lang="en-US" b="1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997A49-2893-4340-AF7A-F3C6539A3248}"/>
              </a:ext>
            </a:extLst>
          </p:cNvPr>
          <p:cNvSpPr txBox="1"/>
          <p:nvPr/>
        </p:nvSpPr>
        <p:spPr>
          <a:xfrm>
            <a:off x="6938026" y="3429000"/>
            <a:ext cx="185627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c &lt;- “hello world”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r>
              <a:rPr lang="en-US" dirty="0"/>
              <a:t>&lt;line of code&gt;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62E02-8815-4EBD-A03D-CF97412C4B1E}"/>
              </a:ext>
            </a:extLst>
          </p:cNvPr>
          <p:cNvSpPr txBox="1"/>
          <p:nvPr/>
        </p:nvSpPr>
        <p:spPr>
          <a:xfrm>
            <a:off x="1362077" y="5828158"/>
            <a:ext cx="20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msg = “hello world”</a:t>
            </a:r>
          </a:p>
        </p:txBody>
      </p:sp>
    </p:spTree>
    <p:extLst>
      <p:ext uri="{BB962C8B-B14F-4D97-AF65-F5344CB8AC3E}">
        <p14:creationId xmlns:p14="http://schemas.microsoft.com/office/powerpoint/2010/main" val="1649990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4E77C9-9AFA-4D33-82B8-6F85C7E852A8}"/>
              </a:ext>
            </a:extLst>
          </p:cNvPr>
          <p:cNvSpPr/>
          <p:nvPr/>
        </p:nvSpPr>
        <p:spPr>
          <a:xfrm>
            <a:off x="0" y="6492875"/>
            <a:ext cx="12192000" cy="36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C7799DDE-120B-407A-BBDE-708E8C2A6251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7CE974-43CD-419A-81C3-B09C3376B5C9}"/>
              </a:ext>
            </a:extLst>
          </p:cNvPr>
          <p:cNvSpPr txBox="1"/>
          <p:nvPr/>
        </p:nvSpPr>
        <p:spPr>
          <a:xfrm>
            <a:off x="906379" y="575042"/>
            <a:ext cx="10515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So far in this class (and for most of our college careers), we’ve been dealing with </a:t>
            </a:r>
            <a:r>
              <a:rPr lang="en-US" sz="2800" b="1" dirty="0"/>
              <a:t>sequential </a:t>
            </a:r>
            <a:r>
              <a:rPr lang="en-US" sz="2800" dirty="0"/>
              <a:t>programs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order of executing instructions is based on their textual ordering </a:t>
            </a:r>
          </a:p>
        </p:txBody>
      </p:sp>
    </p:spTree>
    <p:extLst>
      <p:ext uri="{BB962C8B-B14F-4D97-AF65-F5344CB8AC3E}">
        <p14:creationId xmlns:p14="http://schemas.microsoft.com/office/powerpoint/2010/main" val="28617491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42210" y="227964"/>
            <a:ext cx="5716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 few more interesting points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8D5C3D-3536-4793-B304-ED578E2A8B66}"/>
              </a:ext>
            </a:extLst>
          </p:cNvPr>
          <p:cNvSpPr txBox="1"/>
          <p:nvPr/>
        </p:nvSpPr>
        <p:spPr>
          <a:xfrm>
            <a:off x="375443" y="1341126"/>
            <a:ext cx="6491714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How does Go determine which goroutine will be worked on?</a:t>
            </a:r>
          </a:p>
          <a:p>
            <a:endParaRPr lang="en-US" sz="2000" dirty="0"/>
          </a:p>
          <a:p>
            <a:endParaRPr lang="en-US" sz="2000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949773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42210" y="227964"/>
            <a:ext cx="5716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 few more interesting points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8D5C3D-3536-4793-B304-ED578E2A8B66}"/>
              </a:ext>
            </a:extLst>
          </p:cNvPr>
          <p:cNvSpPr txBox="1"/>
          <p:nvPr/>
        </p:nvSpPr>
        <p:spPr>
          <a:xfrm>
            <a:off x="375443" y="1341126"/>
            <a:ext cx="6491714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How does Go determine which goroutine will be worked on?</a:t>
            </a:r>
          </a:p>
          <a:p>
            <a:endParaRPr lang="en-US" sz="2000" dirty="0"/>
          </a:p>
          <a:p>
            <a:endParaRPr lang="en-US" sz="2000" b="1" dirty="0"/>
          </a:p>
          <a:p>
            <a:endParaRPr lang="en-US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3A83457-26F9-40C6-ACE9-A4790D897BAC}"/>
              </a:ext>
            </a:extLst>
          </p:cNvPr>
          <p:cNvSpPr/>
          <p:nvPr/>
        </p:nvSpPr>
        <p:spPr>
          <a:xfrm>
            <a:off x="577515" y="5519756"/>
            <a:ext cx="1395664" cy="64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Goroutine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B6C2EE-B17C-4E05-9387-633A52299331}"/>
              </a:ext>
            </a:extLst>
          </p:cNvPr>
          <p:cNvSpPr/>
          <p:nvPr/>
        </p:nvSpPr>
        <p:spPr>
          <a:xfrm>
            <a:off x="2125579" y="5516874"/>
            <a:ext cx="1395664" cy="64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Goroutine 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694D66-0299-4420-A1B4-CC633D688CF9}"/>
              </a:ext>
            </a:extLst>
          </p:cNvPr>
          <p:cNvSpPr/>
          <p:nvPr/>
        </p:nvSpPr>
        <p:spPr>
          <a:xfrm>
            <a:off x="3673643" y="5516874"/>
            <a:ext cx="1395664" cy="64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Goroutine 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D3A464-7F03-477A-85E6-A913E5F903E5}"/>
              </a:ext>
            </a:extLst>
          </p:cNvPr>
          <p:cNvSpPr/>
          <p:nvPr/>
        </p:nvSpPr>
        <p:spPr>
          <a:xfrm>
            <a:off x="5221707" y="5516874"/>
            <a:ext cx="1395664" cy="64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Goroutine 4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748D20F-63EF-40EE-A359-036F63C04749}"/>
              </a:ext>
            </a:extLst>
          </p:cNvPr>
          <p:cNvSpPr/>
          <p:nvPr/>
        </p:nvSpPr>
        <p:spPr>
          <a:xfrm>
            <a:off x="2313868" y="3523247"/>
            <a:ext cx="2614863" cy="14959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One Goroutine is selected to be worked on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EE93AC-23D3-4E6D-8B69-3E5E06B6993A}"/>
              </a:ext>
            </a:extLst>
          </p:cNvPr>
          <p:cNvCxnSpPr>
            <a:endCxn id="3" idx="3"/>
          </p:cNvCxnSpPr>
          <p:nvPr/>
        </p:nvCxnSpPr>
        <p:spPr>
          <a:xfrm flipV="1">
            <a:off x="1155032" y="4800100"/>
            <a:ext cx="1541774" cy="8066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EFC871A-8C9F-4395-B23E-286621009802}"/>
              </a:ext>
            </a:extLst>
          </p:cNvPr>
          <p:cNvCxnSpPr>
            <a:stCxn id="7" idx="0"/>
          </p:cNvCxnSpPr>
          <p:nvPr/>
        </p:nvCxnSpPr>
        <p:spPr>
          <a:xfrm flipV="1">
            <a:off x="2823411" y="4932947"/>
            <a:ext cx="216568" cy="5839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6CDEB1F-9409-4DD2-9DAB-596007854815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4090737" y="4976060"/>
            <a:ext cx="280738" cy="54081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4B0343A-B2F4-4CFE-959C-E3319BC1E4ED}"/>
              </a:ext>
            </a:extLst>
          </p:cNvPr>
          <p:cNvCxnSpPr>
            <a:stCxn id="9" idx="0"/>
            <a:endCxn id="3" idx="5"/>
          </p:cNvCxnSpPr>
          <p:nvPr/>
        </p:nvCxnSpPr>
        <p:spPr>
          <a:xfrm flipH="1" flipV="1">
            <a:off x="4545793" y="4800100"/>
            <a:ext cx="1373746" cy="7167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93818A9-F72D-47AF-B06E-AAAD080A2A0C}"/>
              </a:ext>
            </a:extLst>
          </p:cNvPr>
          <p:cNvCxnSpPr>
            <a:stCxn id="3" idx="0"/>
          </p:cNvCxnSpPr>
          <p:nvPr/>
        </p:nvCxnSpPr>
        <p:spPr>
          <a:xfrm flipH="1" flipV="1">
            <a:off x="3621299" y="3025547"/>
            <a:ext cx="1" cy="4977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1B9C3B5C-0DF5-4714-BFD7-43C68B0B28B2}"/>
              </a:ext>
            </a:extLst>
          </p:cNvPr>
          <p:cNvSpPr/>
          <p:nvPr/>
        </p:nvSpPr>
        <p:spPr>
          <a:xfrm>
            <a:off x="2440508" y="2113463"/>
            <a:ext cx="2361582" cy="899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Code inside Goroutine is executed by processor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59D75E-E7FF-46C9-B262-4445D27842A3}"/>
              </a:ext>
            </a:extLst>
          </p:cNvPr>
          <p:cNvSpPr txBox="1"/>
          <p:nvPr/>
        </p:nvSpPr>
        <p:spPr>
          <a:xfrm>
            <a:off x="4545793" y="4275221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FC3A0F6-CD64-4782-BF12-E7B03798DD93}"/>
              </a:ext>
            </a:extLst>
          </p:cNvPr>
          <p:cNvSpPr txBox="1"/>
          <p:nvPr/>
        </p:nvSpPr>
        <p:spPr>
          <a:xfrm>
            <a:off x="2558716" y="4082716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8D6C3F8-3B2C-4811-9301-62E375D9A1CC}"/>
              </a:ext>
            </a:extLst>
          </p:cNvPr>
          <p:cNvSpPr txBox="1"/>
          <p:nvPr/>
        </p:nvSpPr>
        <p:spPr>
          <a:xfrm>
            <a:off x="3144253" y="355567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BEA0D24-DE84-4CEF-8CD2-6B3A2D00F6DC}"/>
              </a:ext>
            </a:extLst>
          </p:cNvPr>
          <p:cNvSpPr txBox="1"/>
          <p:nvPr/>
        </p:nvSpPr>
        <p:spPr>
          <a:xfrm>
            <a:off x="3798669" y="355567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7973BBA-43A9-4458-9C71-BEFBD98BE50F}"/>
              </a:ext>
            </a:extLst>
          </p:cNvPr>
          <p:cNvSpPr txBox="1"/>
          <p:nvPr/>
        </p:nvSpPr>
        <p:spPr>
          <a:xfrm>
            <a:off x="3855642" y="464178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00B1DC1-4E1A-43E7-8623-AC4B4AD5BF51}"/>
              </a:ext>
            </a:extLst>
          </p:cNvPr>
          <p:cNvSpPr txBox="1"/>
          <p:nvPr/>
        </p:nvSpPr>
        <p:spPr>
          <a:xfrm>
            <a:off x="2899688" y="4542627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80520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42210" y="227964"/>
            <a:ext cx="5716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 few more interesting points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8D5C3D-3536-4793-B304-ED578E2A8B66}"/>
              </a:ext>
            </a:extLst>
          </p:cNvPr>
          <p:cNvSpPr txBox="1"/>
          <p:nvPr/>
        </p:nvSpPr>
        <p:spPr>
          <a:xfrm>
            <a:off x="375443" y="1341126"/>
            <a:ext cx="6491714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How does Go determine which goroutine will be worked on?</a:t>
            </a:r>
          </a:p>
          <a:p>
            <a:endParaRPr lang="en-US" sz="2000" dirty="0"/>
          </a:p>
          <a:p>
            <a:endParaRPr lang="en-US" sz="2000" b="1" dirty="0"/>
          </a:p>
          <a:p>
            <a:endParaRPr lang="en-US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3A83457-26F9-40C6-ACE9-A4790D897BAC}"/>
              </a:ext>
            </a:extLst>
          </p:cNvPr>
          <p:cNvSpPr/>
          <p:nvPr/>
        </p:nvSpPr>
        <p:spPr>
          <a:xfrm>
            <a:off x="577515" y="5519756"/>
            <a:ext cx="1395664" cy="64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Goroutine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B6C2EE-B17C-4E05-9387-633A52299331}"/>
              </a:ext>
            </a:extLst>
          </p:cNvPr>
          <p:cNvSpPr/>
          <p:nvPr/>
        </p:nvSpPr>
        <p:spPr>
          <a:xfrm>
            <a:off x="2125579" y="5516874"/>
            <a:ext cx="1395664" cy="64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Goroutine 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694D66-0299-4420-A1B4-CC633D688CF9}"/>
              </a:ext>
            </a:extLst>
          </p:cNvPr>
          <p:cNvSpPr/>
          <p:nvPr/>
        </p:nvSpPr>
        <p:spPr>
          <a:xfrm>
            <a:off x="3673643" y="5516874"/>
            <a:ext cx="1395664" cy="64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Goroutine 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D3A464-7F03-477A-85E6-A913E5F903E5}"/>
              </a:ext>
            </a:extLst>
          </p:cNvPr>
          <p:cNvSpPr/>
          <p:nvPr/>
        </p:nvSpPr>
        <p:spPr>
          <a:xfrm>
            <a:off x="5221707" y="5516874"/>
            <a:ext cx="1395664" cy="64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Goroutine 4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748D20F-63EF-40EE-A359-036F63C04749}"/>
              </a:ext>
            </a:extLst>
          </p:cNvPr>
          <p:cNvSpPr/>
          <p:nvPr/>
        </p:nvSpPr>
        <p:spPr>
          <a:xfrm>
            <a:off x="2313868" y="3523247"/>
            <a:ext cx="2614863" cy="14959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One Goroutine is selected to be worked on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EE93AC-23D3-4E6D-8B69-3E5E06B6993A}"/>
              </a:ext>
            </a:extLst>
          </p:cNvPr>
          <p:cNvCxnSpPr>
            <a:endCxn id="3" idx="3"/>
          </p:cNvCxnSpPr>
          <p:nvPr/>
        </p:nvCxnSpPr>
        <p:spPr>
          <a:xfrm flipV="1">
            <a:off x="1155032" y="4800100"/>
            <a:ext cx="1541774" cy="8066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EFC871A-8C9F-4395-B23E-286621009802}"/>
              </a:ext>
            </a:extLst>
          </p:cNvPr>
          <p:cNvCxnSpPr>
            <a:stCxn id="7" idx="0"/>
          </p:cNvCxnSpPr>
          <p:nvPr/>
        </p:nvCxnSpPr>
        <p:spPr>
          <a:xfrm flipV="1">
            <a:off x="2823411" y="4932947"/>
            <a:ext cx="216568" cy="5839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6CDEB1F-9409-4DD2-9DAB-596007854815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4090737" y="4976060"/>
            <a:ext cx="280738" cy="54081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4B0343A-B2F4-4CFE-959C-E3319BC1E4ED}"/>
              </a:ext>
            </a:extLst>
          </p:cNvPr>
          <p:cNvCxnSpPr>
            <a:stCxn id="9" idx="0"/>
            <a:endCxn id="3" idx="5"/>
          </p:cNvCxnSpPr>
          <p:nvPr/>
        </p:nvCxnSpPr>
        <p:spPr>
          <a:xfrm flipH="1" flipV="1">
            <a:off x="4545793" y="4800100"/>
            <a:ext cx="1373746" cy="7167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93818A9-F72D-47AF-B06E-AAAD080A2A0C}"/>
              </a:ext>
            </a:extLst>
          </p:cNvPr>
          <p:cNvCxnSpPr>
            <a:stCxn id="3" idx="0"/>
          </p:cNvCxnSpPr>
          <p:nvPr/>
        </p:nvCxnSpPr>
        <p:spPr>
          <a:xfrm flipH="1" flipV="1">
            <a:off x="3621299" y="3025547"/>
            <a:ext cx="1" cy="4977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1B9C3B5C-0DF5-4714-BFD7-43C68B0B28B2}"/>
              </a:ext>
            </a:extLst>
          </p:cNvPr>
          <p:cNvSpPr/>
          <p:nvPr/>
        </p:nvSpPr>
        <p:spPr>
          <a:xfrm>
            <a:off x="2440508" y="2113463"/>
            <a:ext cx="2361582" cy="899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Code inside Goroutine is executed by processor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59D75E-E7FF-46C9-B262-4445D27842A3}"/>
              </a:ext>
            </a:extLst>
          </p:cNvPr>
          <p:cNvSpPr txBox="1"/>
          <p:nvPr/>
        </p:nvSpPr>
        <p:spPr>
          <a:xfrm>
            <a:off x="4545793" y="4275221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FC3A0F6-CD64-4782-BF12-E7B03798DD93}"/>
              </a:ext>
            </a:extLst>
          </p:cNvPr>
          <p:cNvSpPr txBox="1"/>
          <p:nvPr/>
        </p:nvSpPr>
        <p:spPr>
          <a:xfrm>
            <a:off x="2558716" y="4082716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8D6C3F8-3B2C-4811-9301-62E375D9A1CC}"/>
              </a:ext>
            </a:extLst>
          </p:cNvPr>
          <p:cNvSpPr txBox="1"/>
          <p:nvPr/>
        </p:nvSpPr>
        <p:spPr>
          <a:xfrm>
            <a:off x="3144253" y="355567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BEA0D24-DE84-4CEF-8CD2-6B3A2D00F6DC}"/>
              </a:ext>
            </a:extLst>
          </p:cNvPr>
          <p:cNvSpPr txBox="1"/>
          <p:nvPr/>
        </p:nvSpPr>
        <p:spPr>
          <a:xfrm>
            <a:off x="3798669" y="3555674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7973BBA-43A9-4458-9C71-BEFBD98BE50F}"/>
              </a:ext>
            </a:extLst>
          </p:cNvPr>
          <p:cNvSpPr txBox="1"/>
          <p:nvPr/>
        </p:nvSpPr>
        <p:spPr>
          <a:xfrm>
            <a:off x="3855642" y="464178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00B1DC1-4E1A-43E7-8623-AC4B4AD5BF51}"/>
              </a:ext>
            </a:extLst>
          </p:cNvPr>
          <p:cNvSpPr txBox="1"/>
          <p:nvPr/>
        </p:nvSpPr>
        <p:spPr>
          <a:xfrm>
            <a:off x="2899688" y="4542627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9030FB9-3F81-4999-82F1-93DAD9F08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746" y="2052007"/>
            <a:ext cx="5163578" cy="2737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4EE705B-FC10-4628-820C-D71CAB9F0382}"/>
              </a:ext>
            </a:extLst>
          </p:cNvPr>
          <p:cNvSpPr/>
          <p:nvPr/>
        </p:nvSpPr>
        <p:spPr>
          <a:xfrm>
            <a:off x="7996989" y="6472989"/>
            <a:ext cx="419501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https://medium.com/@ankur_anand/illustrated-tales-of-go-runtime-scheduler-74809ef6d19b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4446199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42210" y="227964"/>
            <a:ext cx="5716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 few more interesting points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8D5C3D-3536-4793-B304-ED578E2A8B66}"/>
              </a:ext>
            </a:extLst>
          </p:cNvPr>
          <p:cNvSpPr txBox="1"/>
          <p:nvPr/>
        </p:nvSpPr>
        <p:spPr>
          <a:xfrm>
            <a:off x="375443" y="1341126"/>
            <a:ext cx="6491714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How does Go determine which goroutine will be worked on?</a:t>
            </a:r>
          </a:p>
          <a:p>
            <a:endParaRPr lang="en-US" sz="2000" dirty="0"/>
          </a:p>
          <a:p>
            <a:endParaRPr lang="en-US" sz="2000" b="1" dirty="0"/>
          </a:p>
          <a:p>
            <a:endParaRPr lang="en-US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3A83457-26F9-40C6-ACE9-A4790D897BAC}"/>
              </a:ext>
            </a:extLst>
          </p:cNvPr>
          <p:cNvSpPr/>
          <p:nvPr/>
        </p:nvSpPr>
        <p:spPr>
          <a:xfrm>
            <a:off x="577515" y="5519756"/>
            <a:ext cx="1395664" cy="64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Goroutine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B6C2EE-B17C-4E05-9387-633A52299331}"/>
              </a:ext>
            </a:extLst>
          </p:cNvPr>
          <p:cNvSpPr/>
          <p:nvPr/>
        </p:nvSpPr>
        <p:spPr>
          <a:xfrm>
            <a:off x="2125579" y="5516874"/>
            <a:ext cx="1395664" cy="64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Goroutine 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F694D66-0299-4420-A1B4-CC633D688CF9}"/>
              </a:ext>
            </a:extLst>
          </p:cNvPr>
          <p:cNvSpPr/>
          <p:nvPr/>
        </p:nvSpPr>
        <p:spPr>
          <a:xfrm>
            <a:off x="3673643" y="5516874"/>
            <a:ext cx="1395664" cy="64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Goroutine 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D3A464-7F03-477A-85E6-A913E5F903E5}"/>
              </a:ext>
            </a:extLst>
          </p:cNvPr>
          <p:cNvSpPr/>
          <p:nvPr/>
        </p:nvSpPr>
        <p:spPr>
          <a:xfrm>
            <a:off x="5221707" y="5516874"/>
            <a:ext cx="1395664" cy="641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Goroutine 4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748D20F-63EF-40EE-A359-036F63C04749}"/>
              </a:ext>
            </a:extLst>
          </p:cNvPr>
          <p:cNvSpPr/>
          <p:nvPr/>
        </p:nvSpPr>
        <p:spPr>
          <a:xfrm>
            <a:off x="2313868" y="3523247"/>
            <a:ext cx="2614863" cy="14959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One Goroutine is selected to be worked 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C4A953-0877-4791-9BE0-47DEF39DECC1}"/>
              </a:ext>
            </a:extLst>
          </p:cNvPr>
          <p:cNvSpPr/>
          <p:nvPr/>
        </p:nvSpPr>
        <p:spPr>
          <a:xfrm>
            <a:off x="2440508" y="2113463"/>
            <a:ext cx="2361582" cy="8999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Code inside Goroutine is executed by processor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EE93AC-23D3-4E6D-8B69-3E5E06B6993A}"/>
              </a:ext>
            </a:extLst>
          </p:cNvPr>
          <p:cNvCxnSpPr>
            <a:endCxn id="3" idx="3"/>
          </p:cNvCxnSpPr>
          <p:nvPr/>
        </p:nvCxnSpPr>
        <p:spPr>
          <a:xfrm flipV="1">
            <a:off x="1155032" y="4800100"/>
            <a:ext cx="1541774" cy="8066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EFC871A-8C9F-4395-B23E-286621009802}"/>
              </a:ext>
            </a:extLst>
          </p:cNvPr>
          <p:cNvCxnSpPr>
            <a:stCxn id="7" idx="0"/>
          </p:cNvCxnSpPr>
          <p:nvPr/>
        </p:nvCxnSpPr>
        <p:spPr>
          <a:xfrm flipV="1">
            <a:off x="2823411" y="4932947"/>
            <a:ext cx="216568" cy="5839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6CDEB1F-9409-4DD2-9DAB-596007854815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4090737" y="4976060"/>
            <a:ext cx="280738" cy="54081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4B0343A-B2F4-4CFE-959C-E3319BC1E4ED}"/>
              </a:ext>
            </a:extLst>
          </p:cNvPr>
          <p:cNvCxnSpPr>
            <a:stCxn id="9" idx="0"/>
            <a:endCxn id="3" idx="5"/>
          </p:cNvCxnSpPr>
          <p:nvPr/>
        </p:nvCxnSpPr>
        <p:spPr>
          <a:xfrm flipH="1" flipV="1">
            <a:off x="4545793" y="4800100"/>
            <a:ext cx="1373746" cy="7167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93818A9-F72D-47AF-B06E-AAAD080A2A0C}"/>
              </a:ext>
            </a:extLst>
          </p:cNvPr>
          <p:cNvCxnSpPr>
            <a:stCxn id="3" idx="0"/>
          </p:cNvCxnSpPr>
          <p:nvPr/>
        </p:nvCxnSpPr>
        <p:spPr>
          <a:xfrm flipH="1" flipV="1">
            <a:off x="3621299" y="3025547"/>
            <a:ext cx="1" cy="4977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D694DFB-3255-4947-A5CE-25487BB4949F}"/>
              </a:ext>
            </a:extLst>
          </p:cNvPr>
          <p:cNvSpPr txBox="1"/>
          <p:nvPr/>
        </p:nvSpPr>
        <p:spPr>
          <a:xfrm>
            <a:off x="6156617" y="2851239"/>
            <a:ext cx="54257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Goroutine management is all handled by the </a:t>
            </a:r>
            <a:r>
              <a:rPr lang="en-US" b="1" dirty="0"/>
              <a:t>Go runtime scheduler</a:t>
            </a:r>
            <a:r>
              <a:rPr lang="en-US" dirty="0"/>
              <a:t>. The Go runtime scheduler’s algorithm determines which goroutine will run and works together with your </a:t>
            </a:r>
            <a:r>
              <a:rPr lang="en-US" b="1" dirty="0"/>
              <a:t>operating system </a:t>
            </a:r>
            <a:r>
              <a:rPr lang="en-US" dirty="0"/>
              <a:t>to execute it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2BC6BEB-632D-42AC-BE64-7E211B59F7FE}"/>
              </a:ext>
            </a:extLst>
          </p:cNvPr>
          <p:cNvCxnSpPr/>
          <p:nvPr/>
        </p:nvCxnSpPr>
        <p:spPr>
          <a:xfrm flipH="1">
            <a:off x="4956393" y="3427657"/>
            <a:ext cx="1172562" cy="482984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6DA930A3-25A7-4B17-8438-9996A9033F73}"/>
              </a:ext>
            </a:extLst>
          </p:cNvPr>
          <p:cNvSpPr/>
          <p:nvPr/>
        </p:nvSpPr>
        <p:spPr>
          <a:xfrm>
            <a:off x="7996989" y="6472989"/>
            <a:ext cx="419501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https://medium.com/@ankur_anand/illustrated-tales-of-go-runtime-scheduler-74809ef6d19b</a:t>
            </a:r>
            <a:endParaRPr lang="en-US" sz="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AF96F2-BF2B-4E80-A5A0-5D6FBF6094A0}"/>
              </a:ext>
            </a:extLst>
          </p:cNvPr>
          <p:cNvSpPr txBox="1"/>
          <p:nvPr/>
        </p:nvSpPr>
        <p:spPr>
          <a:xfrm>
            <a:off x="6962274" y="4860758"/>
            <a:ext cx="47404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goroutine has information inside of it to help the scheduler make decisions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The “state” of the goroutine (Currently Running, Runnable, Blocked)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FA14E3-CE83-4E77-A0ED-9AE124B2E3C1}"/>
              </a:ext>
            </a:extLst>
          </p:cNvPr>
          <p:cNvSpPr txBox="1"/>
          <p:nvPr/>
        </p:nvSpPr>
        <p:spPr>
          <a:xfrm>
            <a:off x="154179" y="6547506"/>
            <a:ext cx="49151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Very informative and interesting article about Go’s scheduler: </a:t>
            </a:r>
            <a:r>
              <a:rPr lang="en-US" sz="1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https://rakyll.org/scheduler/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689234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42210" y="227964"/>
            <a:ext cx="39986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Goroutine vs Thread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01AF697-2F10-4A5B-BBB6-50FD799E8C83}"/>
              </a:ext>
            </a:extLst>
          </p:cNvPr>
          <p:cNvSpPr txBox="1"/>
          <p:nvPr/>
        </p:nvSpPr>
        <p:spPr>
          <a:xfrm>
            <a:off x="352776" y="1542326"/>
            <a:ext cx="55160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goroutine is </a:t>
            </a:r>
            <a:r>
              <a:rPr lang="en-US" b="1" dirty="0"/>
              <a:t>not</a:t>
            </a:r>
            <a:r>
              <a:rPr lang="en-US" dirty="0"/>
              <a:t> the same as a </a:t>
            </a:r>
            <a:r>
              <a:rPr lang="en-US" u="sng" dirty="0"/>
              <a:t>thread</a:t>
            </a:r>
            <a:r>
              <a:rPr lang="en-US" dirty="0"/>
              <a:t> in other programming languages. </a:t>
            </a:r>
          </a:p>
          <a:p>
            <a:endParaRPr lang="en-US" dirty="0"/>
          </a:p>
          <a:p>
            <a:r>
              <a:rPr lang="en-US" dirty="0"/>
              <a:t>If it helps you understand the topic better, you can think of a goroutine as a “lightweight thread”, but please note there are some major differences between the two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CD3A52-8045-486C-9C50-F162953A55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5289" y="161076"/>
            <a:ext cx="5170407" cy="627115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A4FBAB6-180C-4342-9AA9-D1A7D3F7CE04}"/>
              </a:ext>
            </a:extLst>
          </p:cNvPr>
          <p:cNvSpPr/>
          <p:nvPr/>
        </p:nvSpPr>
        <p:spPr>
          <a:xfrm>
            <a:off x="8530492" y="6550078"/>
            <a:ext cx="366150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https://medium.com/rungo/achieving-concurrency-in-go-3f84cbf870ca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4346333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42210" y="227964"/>
            <a:ext cx="7869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Potential issues with multiple Goroutines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7DD136-D1D2-4F59-851F-117D2B162EF0}"/>
              </a:ext>
            </a:extLst>
          </p:cNvPr>
          <p:cNvSpPr txBox="1"/>
          <p:nvPr/>
        </p:nvSpPr>
        <p:spPr>
          <a:xfrm>
            <a:off x="834189" y="1598646"/>
            <a:ext cx="10130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Deadlock</a:t>
            </a:r>
            <a:r>
              <a:rPr lang="en-US" dirty="0"/>
              <a:t> – the </a:t>
            </a:r>
            <a:r>
              <a:rPr lang="en-US" u="sng" dirty="0"/>
              <a:t>permanent</a:t>
            </a:r>
            <a:r>
              <a:rPr lang="en-US" dirty="0"/>
              <a:t> blocking of a set of goroutines. Deadlock usually occurs when every goroutine in a set is blocked awaiting for an event to happen that will never happen</a:t>
            </a:r>
          </a:p>
        </p:txBody>
      </p:sp>
      <p:pic>
        <p:nvPicPr>
          <p:cNvPr id="2050" name="Picture 2" descr="Avoiding Deadlocks and Performance Tuning for MSSQL with WSO2 Servers">
            <a:extLst>
              <a:ext uri="{FF2B5EF4-FFF2-40B4-BE49-F238E27FC236}">
                <a16:creationId xmlns:a16="http://schemas.microsoft.com/office/drawing/2014/main" id="{6B632AB6-2A93-4FCE-AA4E-5D833F4A3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781" y="2969329"/>
            <a:ext cx="4490945" cy="257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9A92F11-743B-4789-8963-0244C5603FF5}"/>
              </a:ext>
            </a:extLst>
          </p:cNvPr>
          <p:cNvSpPr txBox="1"/>
          <p:nvPr/>
        </p:nvSpPr>
        <p:spPr>
          <a:xfrm>
            <a:off x="5899484" y="2905161"/>
            <a:ext cx="58914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example, a goroutine is stuck waiting to receive a message over a channel when all other goroutines are finished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AB26CA-3C8F-4E08-937C-42AA33D65C61}"/>
              </a:ext>
            </a:extLst>
          </p:cNvPr>
          <p:cNvSpPr txBox="1"/>
          <p:nvPr/>
        </p:nvSpPr>
        <p:spPr>
          <a:xfrm>
            <a:off x="5899484" y="4181243"/>
            <a:ext cx="55024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Go is able to detect deadlock at runtime, but not at compile time (This is true until the halting problem gets solved </a:t>
            </a:r>
            <a:r>
              <a:rPr lang="en-US" dirty="0">
                <a:sym typeface="Wingdings" panose="05000000000000000000" pitchFamily="2" charset="2"/>
              </a:rPr>
              <a:t>)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076221-9689-4366-8174-0EBEC02D5F23}"/>
              </a:ext>
            </a:extLst>
          </p:cNvPr>
          <p:cNvSpPr txBox="1"/>
          <p:nvPr/>
        </p:nvSpPr>
        <p:spPr>
          <a:xfrm>
            <a:off x="5899484" y="5382126"/>
            <a:ext cx="58914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There are several algorithms and strategies to avoid deadlock. Deadlock is important to consider when designing a concurrent/parallel computing system!</a:t>
            </a:r>
          </a:p>
        </p:txBody>
      </p:sp>
    </p:spTree>
    <p:extLst>
      <p:ext uri="{BB962C8B-B14F-4D97-AF65-F5344CB8AC3E}">
        <p14:creationId xmlns:p14="http://schemas.microsoft.com/office/powerpoint/2010/main" val="9730134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98A4324-E4FE-4B19-BDAC-CDFC46A3178C}"/>
              </a:ext>
            </a:extLst>
          </p:cNvPr>
          <p:cNvSpPr/>
          <p:nvPr/>
        </p:nvSpPr>
        <p:spPr>
          <a:xfrm>
            <a:off x="5334001" y="88683"/>
            <a:ext cx="1523998" cy="15712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B895F5-9C92-4019-A46E-E27739526775}"/>
              </a:ext>
            </a:extLst>
          </p:cNvPr>
          <p:cNvSpPr/>
          <p:nvPr/>
        </p:nvSpPr>
        <p:spPr>
          <a:xfrm>
            <a:off x="682580" y="3008249"/>
            <a:ext cx="2037008" cy="13795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User_solve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B6D652-5D03-423A-B2C7-AB7FA8180179}"/>
              </a:ext>
            </a:extLst>
          </p:cNvPr>
          <p:cNvSpPr/>
          <p:nvPr/>
        </p:nvSpPr>
        <p:spPr>
          <a:xfrm>
            <a:off x="8961547" y="3008249"/>
            <a:ext cx="2037009" cy="13795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computer_solve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AEBE16-BB07-41A9-ACD2-5DD18E939EB9}"/>
              </a:ext>
            </a:extLst>
          </p:cNvPr>
          <p:cNvSpPr/>
          <p:nvPr/>
        </p:nvSpPr>
        <p:spPr>
          <a:xfrm>
            <a:off x="4552680" y="3070263"/>
            <a:ext cx="2575775" cy="1206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Reciever</a:t>
            </a: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6DCC4AE-125E-4BBD-9C19-413EBE572B8B}"/>
              </a:ext>
            </a:extLst>
          </p:cNvPr>
          <p:cNvCxnSpPr>
            <a:stCxn id="3" idx="3"/>
            <a:endCxn id="5" idx="1"/>
          </p:cNvCxnSpPr>
          <p:nvPr/>
        </p:nvCxnSpPr>
        <p:spPr>
          <a:xfrm flipV="1">
            <a:off x="2719588" y="3673643"/>
            <a:ext cx="1833092" cy="2440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4955341-BE75-4F8D-8A47-031CD6EC27CA}"/>
              </a:ext>
            </a:extLst>
          </p:cNvPr>
          <p:cNvCxnSpPr>
            <a:stCxn id="7" idx="1"/>
            <a:endCxn id="5" idx="3"/>
          </p:cNvCxnSpPr>
          <p:nvPr/>
        </p:nvCxnSpPr>
        <p:spPr>
          <a:xfrm flipH="1" flipV="1">
            <a:off x="7128455" y="3673643"/>
            <a:ext cx="1833092" cy="2440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BF9640D-1C75-4955-9AF5-A16BE9FC625F}"/>
              </a:ext>
            </a:extLst>
          </p:cNvPr>
          <p:cNvSpPr txBox="1"/>
          <p:nvPr/>
        </p:nvSpPr>
        <p:spPr>
          <a:xfrm>
            <a:off x="7770093" y="3357690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F85737-6691-4129-891C-37E69156F557}"/>
              </a:ext>
            </a:extLst>
          </p:cNvPr>
          <p:cNvSpPr txBox="1"/>
          <p:nvPr/>
        </p:nvSpPr>
        <p:spPr>
          <a:xfrm>
            <a:off x="3253743" y="3325695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chan2</a:t>
            </a:r>
          </a:p>
        </p:txBody>
      </p:sp>
    </p:spTree>
    <p:extLst>
      <p:ext uri="{BB962C8B-B14F-4D97-AF65-F5344CB8AC3E}">
        <p14:creationId xmlns:p14="http://schemas.microsoft.com/office/powerpoint/2010/main" val="19151399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826168" y="227964"/>
            <a:ext cx="2073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Your turn!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18E2F4-4322-48E1-A163-F2840BAB50DD}"/>
              </a:ext>
            </a:extLst>
          </p:cNvPr>
          <p:cNvSpPr txBox="1"/>
          <p:nvPr/>
        </p:nvSpPr>
        <p:spPr>
          <a:xfrm>
            <a:off x="1283368" y="1564105"/>
            <a:ext cx="4557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Restaurant service simulation using goroutines</a:t>
            </a:r>
          </a:p>
        </p:txBody>
      </p:sp>
      <p:pic>
        <p:nvPicPr>
          <p:cNvPr id="4098" name="Picture 2" descr="Service needs to be on par with food, ambiance | Restaurant ...">
            <a:extLst>
              <a:ext uri="{FF2B5EF4-FFF2-40B4-BE49-F238E27FC236}">
                <a16:creationId xmlns:a16="http://schemas.microsoft.com/office/drawing/2014/main" id="{DCB9A732-685E-4A67-B94C-C93C3AEAC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368" y="2623247"/>
            <a:ext cx="5574632" cy="289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Learning Go's Concurrency Through Illustrations - Trevor Forrey ...">
            <a:extLst>
              <a:ext uri="{FF2B5EF4-FFF2-40B4-BE49-F238E27FC236}">
                <a16:creationId xmlns:a16="http://schemas.microsoft.com/office/drawing/2014/main" id="{43536C19-1AD6-400E-BE72-1B3E3EA145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358" y="437147"/>
            <a:ext cx="3640474" cy="1941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4721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86029B9-80AB-4A96-A2B5-CE08C92FE489}"/>
              </a:ext>
            </a:extLst>
          </p:cNvPr>
          <p:cNvSpPr/>
          <p:nvPr/>
        </p:nvSpPr>
        <p:spPr>
          <a:xfrm>
            <a:off x="5354052" y="154399"/>
            <a:ext cx="1066800" cy="794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C3CBBC-A45F-4829-8D73-4FE00C61D671}"/>
              </a:ext>
            </a:extLst>
          </p:cNvPr>
          <p:cNvSpPr/>
          <p:nvPr/>
        </p:nvSpPr>
        <p:spPr>
          <a:xfrm>
            <a:off x="641683" y="2687051"/>
            <a:ext cx="1636295" cy="87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cook_order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6E2C4F-35BA-456D-B398-DBFA7D1A2501}"/>
              </a:ext>
            </a:extLst>
          </p:cNvPr>
          <p:cNvSpPr/>
          <p:nvPr/>
        </p:nvSpPr>
        <p:spPr>
          <a:xfrm>
            <a:off x="2855494" y="3124199"/>
            <a:ext cx="1636295" cy="87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cook_order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5C35C14-921B-4B99-A132-4CEFD6A2DCED}"/>
              </a:ext>
            </a:extLst>
          </p:cNvPr>
          <p:cNvSpPr/>
          <p:nvPr/>
        </p:nvSpPr>
        <p:spPr>
          <a:xfrm>
            <a:off x="5069305" y="3924298"/>
            <a:ext cx="1636295" cy="87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cook_order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2DE62E1-0FF3-455F-B026-629C8E12C980}"/>
              </a:ext>
            </a:extLst>
          </p:cNvPr>
          <p:cNvSpPr/>
          <p:nvPr/>
        </p:nvSpPr>
        <p:spPr>
          <a:xfrm>
            <a:off x="7283116" y="3124199"/>
            <a:ext cx="1636295" cy="87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cook_order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78C656E-997B-4271-9D7D-0926AE8F2A4F}"/>
              </a:ext>
            </a:extLst>
          </p:cNvPr>
          <p:cNvSpPr/>
          <p:nvPr/>
        </p:nvSpPr>
        <p:spPr>
          <a:xfrm>
            <a:off x="9496927" y="2687051"/>
            <a:ext cx="1636295" cy="87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cook_order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268DE2B-844E-499C-AC6B-3997DC53C9DA}"/>
              </a:ext>
            </a:extLst>
          </p:cNvPr>
          <p:cNvSpPr/>
          <p:nvPr/>
        </p:nvSpPr>
        <p:spPr>
          <a:xfrm>
            <a:off x="4985083" y="1375607"/>
            <a:ext cx="1804738" cy="87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monitor_orders</a:t>
            </a:r>
            <a:endParaRPr lang="en-US" dirty="0"/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0131A343-F35F-4485-AC49-606AD18C9042}"/>
              </a:ext>
            </a:extLst>
          </p:cNvPr>
          <p:cNvCxnSpPr>
            <a:stCxn id="5" idx="0"/>
          </p:cNvCxnSpPr>
          <p:nvPr/>
        </p:nvCxnSpPr>
        <p:spPr>
          <a:xfrm rot="5400000" flipH="1" flipV="1">
            <a:off x="2640932" y="342900"/>
            <a:ext cx="1163051" cy="3525252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05D19A26-808F-4513-9644-8F503D3B9868}"/>
              </a:ext>
            </a:extLst>
          </p:cNvPr>
          <p:cNvCxnSpPr>
            <a:stCxn id="10" idx="0"/>
          </p:cNvCxnSpPr>
          <p:nvPr/>
        </p:nvCxnSpPr>
        <p:spPr>
          <a:xfrm rot="5400000" flipH="1" flipV="1">
            <a:off x="3757863" y="1896980"/>
            <a:ext cx="1142999" cy="1311441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7C5FD955-197A-4E4F-92BE-5E65476B80BE}"/>
              </a:ext>
            </a:extLst>
          </p:cNvPr>
          <p:cNvCxnSpPr>
            <a:stCxn id="12" idx="0"/>
          </p:cNvCxnSpPr>
          <p:nvPr/>
        </p:nvCxnSpPr>
        <p:spPr>
          <a:xfrm rot="16200000" flipV="1">
            <a:off x="6874044" y="1896978"/>
            <a:ext cx="1142998" cy="1311443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10764D93-42E8-466D-8428-108237D80BB7}"/>
              </a:ext>
            </a:extLst>
          </p:cNvPr>
          <p:cNvCxnSpPr>
            <a:stCxn id="13" idx="0"/>
          </p:cNvCxnSpPr>
          <p:nvPr/>
        </p:nvCxnSpPr>
        <p:spPr>
          <a:xfrm rot="16200000" flipV="1">
            <a:off x="7970923" y="342899"/>
            <a:ext cx="1163051" cy="3525254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862DB23-AF44-461A-8B5B-B29F191A85CB}"/>
              </a:ext>
            </a:extLst>
          </p:cNvPr>
          <p:cNvCxnSpPr>
            <a:stCxn id="11" idx="0"/>
            <a:endCxn id="15" idx="2"/>
          </p:cNvCxnSpPr>
          <p:nvPr/>
        </p:nvCxnSpPr>
        <p:spPr>
          <a:xfrm flipH="1" flipV="1">
            <a:off x="5887452" y="2249903"/>
            <a:ext cx="1" cy="16743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A76FE68-A5C3-4DE1-B681-1534A723CD28}"/>
              </a:ext>
            </a:extLst>
          </p:cNvPr>
          <p:cNvSpPr txBox="1"/>
          <p:nvPr/>
        </p:nvSpPr>
        <p:spPr>
          <a:xfrm>
            <a:off x="2534653" y="1206800"/>
            <a:ext cx="92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channel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5FD9BD5-572E-4E94-B73E-F266A90A718C}"/>
              </a:ext>
            </a:extLst>
          </p:cNvPr>
          <p:cNvSpPr txBox="1"/>
          <p:nvPr/>
        </p:nvSpPr>
        <p:spPr>
          <a:xfrm>
            <a:off x="3828259" y="1628089"/>
            <a:ext cx="92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channel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68DD05A-85C3-47C4-A933-646D53A2A83D}"/>
              </a:ext>
            </a:extLst>
          </p:cNvPr>
          <p:cNvSpPr txBox="1"/>
          <p:nvPr/>
        </p:nvSpPr>
        <p:spPr>
          <a:xfrm>
            <a:off x="8000788" y="1174721"/>
            <a:ext cx="92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channel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CC17485-09CD-4241-932B-61EEFD92330C}"/>
              </a:ext>
            </a:extLst>
          </p:cNvPr>
          <p:cNvSpPr txBox="1"/>
          <p:nvPr/>
        </p:nvSpPr>
        <p:spPr>
          <a:xfrm>
            <a:off x="6998369" y="1632096"/>
            <a:ext cx="92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channel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028D68-0BE2-461C-A45E-1FCE699F55D3}"/>
              </a:ext>
            </a:extLst>
          </p:cNvPr>
          <p:cNvSpPr txBox="1"/>
          <p:nvPr/>
        </p:nvSpPr>
        <p:spPr>
          <a:xfrm>
            <a:off x="5833097" y="2902434"/>
            <a:ext cx="92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channel</a:t>
            </a:r>
          </a:p>
        </p:txBody>
      </p:sp>
    </p:spTree>
    <p:extLst>
      <p:ext uri="{BB962C8B-B14F-4D97-AF65-F5344CB8AC3E}">
        <p14:creationId xmlns:p14="http://schemas.microsoft.com/office/powerpoint/2010/main" val="1035539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4E77C9-9AFA-4D33-82B8-6F85C7E852A8}"/>
              </a:ext>
            </a:extLst>
          </p:cNvPr>
          <p:cNvSpPr/>
          <p:nvPr/>
        </p:nvSpPr>
        <p:spPr>
          <a:xfrm>
            <a:off x="0" y="6492875"/>
            <a:ext cx="12192000" cy="36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C7799DDE-120B-407A-BBDE-708E8C2A6251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7CE974-43CD-419A-81C3-B09C3376B5C9}"/>
              </a:ext>
            </a:extLst>
          </p:cNvPr>
          <p:cNvSpPr txBox="1"/>
          <p:nvPr/>
        </p:nvSpPr>
        <p:spPr>
          <a:xfrm>
            <a:off x="906379" y="575042"/>
            <a:ext cx="10515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So far in this class (and for most of our college careers), we’ve been dealing with </a:t>
            </a:r>
            <a:r>
              <a:rPr lang="en-US" sz="2800" b="1" dirty="0"/>
              <a:t>sequential </a:t>
            </a:r>
            <a:r>
              <a:rPr lang="en-US" sz="2800" dirty="0"/>
              <a:t>programs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order of executing instructions is based on their textual ordering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Overlap or interruption to execute another instruction is not allowed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61962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D4E77C9-9AFA-4D33-82B8-6F85C7E852A8}"/>
              </a:ext>
            </a:extLst>
          </p:cNvPr>
          <p:cNvSpPr/>
          <p:nvPr/>
        </p:nvSpPr>
        <p:spPr>
          <a:xfrm>
            <a:off x="0" y="6492875"/>
            <a:ext cx="12192000" cy="365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C7799DDE-120B-407A-BBDE-708E8C2A6251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7CE974-43CD-419A-81C3-B09C3376B5C9}"/>
              </a:ext>
            </a:extLst>
          </p:cNvPr>
          <p:cNvSpPr txBox="1"/>
          <p:nvPr/>
        </p:nvSpPr>
        <p:spPr>
          <a:xfrm>
            <a:off x="906379" y="575042"/>
            <a:ext cx="10515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So far in this class (and for most of our college careers), we’ve been dealing with </a:t>
            </a:r>
            <a:r>
              <a:rPr lang="en-US" sz="2800" b="1" dirty="0"/>
              <a:t>sequential </a:t>
            </a:r>
            <a:r>
              <a:rPr lang="en-US" sz="2800" dirty="0"/>
              <a:t>programs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order of executing instructions is based on their textual ordering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Overlap or interruption to execute another instruction is not allowed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Cannot proceed to next instruction until current instruction is finished 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2739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>
            <a:extLst>
              <a:ext uri="{FF2B5EF4-FFF2-40B4-BE49-F238E27FC236}">
                <a16:creationId xmlns:a16="http://schemas.microsoft.com/office/drawing/2014/main" id="{09C4DF31-B6F1-48E6-98FD-AF0C1B2A0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5071" y="973129"/>
            <a:ext cx="9329629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AD3AD1C2-E26E-4CEB-919F-3C20A7A77967}"/>
              </a:ext>
            </a:extLst>
          </p:cNvPr>
          <p:cNvSpPr/>
          <p:nvPr/>
        </p:nvSpPr>
        <p:spPr>
          <a:xfrm rot="5400000">
            <a:off x="9756146" y="1518381"/>
            <a:ext cx="416953" cy="6001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A6D75C65-C7FA-4B16-903F-47DF5B3B673C}"/>
              </a:ext>
            </a:extLst>
          </p:cNvPr>
          <p:cNvSpPr/>
          <p:nvPr/>
        </p:nvSpPr>
        <p:spPr>
          <a:xfrm rot="5400000">
            <a:off x="10010776" y="2627183"/>
            <a:ext cx="416953" cy="6001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0F646381-0019-451E-AC2F-6E3517240FA2}"/>
              </a:ext>
            </a:extLst>
          </p:cNvPr>
          <p:cNvSpPr/>
          <p:nvPr/>
        </p:nvSpPr>
        <p:spPr>
          <a:xfrm rot="5400000">
            <a:off x="8882539" y="3735985"/>
            <a:ext cx="416953" cy="6001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0A955CB8-ACB0-48CA-B905-0A3467DD57B1}"/>
              </a:ext>
            </a:extLst>
          </p:cNvPr>
          <p:cNvSpPr/>
          <p:nvPr/>
        </p:nvSpPr>
        <p:spPr>
          <a:xfrm rot="5400000">
            <a:off x="9410621" y="4281461"/>
            <a:ext cx="416953" cy="6001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3596CD56-6086-46F9-8BB5-3493CFEE9A93}"/>
              </a:ext>
            </a:extLst>
          </p:cNvPr>
          <p:cNvSpPr/>
          <p:nvPr/>
        </p:nvSpPr>
        <p:spPr>
          <a:xfrm rot="5400000">
            <a:off x="8882538" y="4865917"/>
            <a:ext cx="416953" cy="6001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9C0CA6F-9240-4E8A-A82F-A801E38D4EC2}"/>
              </a:ext>
            </a:extLst>
          </p:cNvPr>
          <p:cNvSpPr txBox="1"/>
          <p:nvPr/>
        </p:nvSpPr>
        <p:spPr>
          <a:xfrm>
            <a:off x="10275466" y="1587625"/>
            <a:ext cx="487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B9CBF49-7218-4CFE-BA7F-F25EBD4DD946}"/>
              </a:ext>
            </a:extLst>
          </p:cNvPr>
          <p:cNvSpPr txBox="1"/>
          <p:nvPr/>
        </p:nvSpPr>
        <p:spPr>
          <a:xfrm>
            <a:off x="10519330" y="2696427"/>
            <a:ext cx="487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09691E-7F68-4CDC-8D83-90003CE15C89}"/>
              </a:ext>
            </a:extLst>
          </p:cNvPr>
          <p:cNvSpPr txBox="1"/>
          <p:nvPr/>
        </p:nvSpPr>
        <p:spPr>
          <a:xfrm>
            <a:off x="9401859" y="3783866"/>
            <a:ext cx="487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6E5E030-09E1-4E4A-AC81-2182388AF106}"/>
              </a:ext>
            </a:extLst>
          </p:cNvPr>
          <p:cNvSpPr txBox="1"/>
          <p:nvPr/>
        </p:nvSpPr>
        <p:spPr>
          <a:xfrm>
            <a:off x="9919175" y="4320117"/>
            <a:ext cx="487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532E6D0-4100-4A35-A060-DEFEF150D430}"/>
              </a:ext>
            </a:extLst>
          </p:cNvPr>
          <p:cNvSpPr txBox="1"/>
          <p:nvPr/>
        </p:nvSpPr>
        <p:spPr>
          <a:xfrm>
            <a:off x="9375232" y="4935161"/>
            <a:ext cx="487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22E84D-99C3-4B7A-9F93-9C72EC449CDC}"/>
              </a:ext>
            </a:extLst>
          </p:cNvPr>
          <p:cNvSpPr txBox="1"/>
          <p:nvPr/>
        </p:nvSpPr>
        <p:spPr>
          <a:xfrm>
            <a:off x="648890" y="176546"/>
            <a:ext cx="11214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 typical order of execution in a Go program (Control Flow)</a:t>
            </a:r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152A1AF3-AE2C-42F1-9EDB-9E2F3D62BF88}"/>
              </a:ext>
            </a:extLst>
          </p:cNvPr>
          <p:cNvSpPr/>
          <p:nvPr/>
        </p:nvSpPr>
        <p:spPr>
          <a:xfrm rot="5400000">
            <a:off x="1543276" y="5964435"/>
            <a:ext cx="416953" cy="6001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0D4A21-F23C-4AB5-B012-ED4D040B2E8C}"/>
              </a:ext>
            </a:extLst>
          </p:cNvPr>
          <p:cNvSpPr txBox="1"/>
          <p:nvPr/>
        </p:nvSpPr>
        <p:spPr>
          <a:xfrm>
            <a:off x="2051830" y="6056036"/>
            <a:ext cx="5426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PROGRAM TERMINATES </a:t>
            </a:r>
            <a:r>
              <a:rPr lang="en-US" sz="1400" dirty="0">
                <a:solidFill>
                  <a:srgbClr val="FF0000"/>
                </a:solidFill>
              </a:rPr>
              <a:t>(This is important to remember later on)</a:t>
            </a:r>
          </a:p>
        </p:txBody>
      </p:sp>
    </p:spTree>
    <p:extLst>
      <p:ext uri="{BB962C8B-B14F-4D97-AF65-F5344CB8AC3E}">
        <p14:creationId xmlns:p14="http://schemas.microsoft.com/office/powerpoint/2010/main" val="2106729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753163" y="227964"/>
            <a:ext cx="7628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Makes sense…. so what is concurrency?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8D5C3D-3536-4793-B304-ED578E2A8B66}"/>
              </a:ext>
            </a:extLst>
          </p:cNvPr>
          <p:cNvSpPr txBox="1"/>
          <p:nvPr/>
        </p:nvSpPr>
        <p:spPr>
          <a:xfrm>
            <a:off x="447177" y="1812758"/>
            <a:ext cx="1129764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Concurrency</a:t>
            </a:r>
            <a:r>
              <a:rPr lang="en-US" sz="2000" dirty="0"/>
              <a:t> is all about dealing with many things at once, often doing so by executing tasks “out of order”</a:t>
            </a:r>
          </a:p>
          <a:p>
            <a:endParaRPr lang="en-US" sz="2000" b="1" dirty="0"/>
          </a:p>
          <a:p>
            <a:endParaRPr lang="en-US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F4B09A-C7E6-43C0-9CBE-D410F0FD9A81}"/>
              </a:ext>
            </a:extLst>
          </p:cNvPr>
          <p:cNvSpPr txBox="1"/>
          <p:nvPr/>
        </p:nvSpPr>
        <p:spPr>
          <a:xfrm>
            <a:off x="1017628" y="2565663"/>
            <a:ext cx="8021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 Go, this grants the ability for functions to run independent of each other.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Functions are able to interleave &amp; overlap each other during execution.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CFA81DA-94F8-4477-92B9-9A8BB8D9B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9779" y="4294444"/>
            <a:ext cx="4564712" cy="1801083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41B5AA1B-0448-4BB6-BE3B-7B10250652F6}"/>
              </a:ext>
            </a:extLst>
          </p:cNvPr>
          <p:cNvSpPr txBox="1"/>
          <p:nvPr/>
        </p:nvSpPr>
        <p:spPr>
          <a:xfrm>
            <a:off x="1724457" y="4385301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Function 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3CC4321-3837-4904-962D-0B0CD27B10FF}"/>
              </a:ext>
            </a:extLst>
          </p:cNvPr>
          <p:cNvSpPr txBox="1"/>
          <p:nvPr/>
        </p:nvSpPr>
        <p:spPr>
          <a:xfrm>
            <a:off x="1724457" y="4983451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Function 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EE573D8-5113-4EA8-A07B-728BF82D1874}"/>
              </a:ext>
            </a:extLst>
          </p:cNvPr>
          <p:cNvSpPr txBox="1"/>
          <p:nvPr/>
        </p:nvSpPr>
        <p:spPr>
          <a:xfrm>
            <a:off x="1724457" y="5581601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Function 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3662E1-F2E6-4E75-906B-036FA7B64D19}"/>
              </a:ext>
            </a:extLst>
          </p:cNvPr>
          <p:cNvSpPr txBox="1"/>
          <p:nvPr/>
        </p:nvSpPr>
        <p:spPr>
          <a:xfrm>
            <a:off x="1724457" y="3896652"/>
            <a:ext cx="4040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Concurrent Functions Possible Execution</a:t>
            </a:r>
          </a:p>
        </p:txBody>
      </p:sp>
    </p:spTree>
    <p:extLst>
      <p:ext uri="{BB962C8B-B14F-4D97-AF65-F5344CB8AC3E}">
        <p14:creationId xmlns:p14="http://schemas.microsoft.com/office/powerpoint/2010/main" val="398619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753163" y="227964"/>
            <a:ext cx="74242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Concurrent vs Sequential Comparison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7E2858-AA49-46C3-AF46-D28773863FE2}"/>
              </a:ext>
            </a:extLst>
          </p:cNvPr>
          <p:cNvSpPr txBox="1"/>
          <p:nvPr/>
        </p:nvSpPr>
        <p:spPr>
          <a:xfrm>
            <a:off x="232610" y="1179095"/>
            <a:ext cx="494936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Suppose you have to following tasks to do in a day:</a:t>
            </a:r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Write a letter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Listen to an audiobook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Go grocery shopping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Go for a run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Watch 5 Netflix Episodes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Book flight tickets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Pay your bills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B271BC-3D56-4652-BFA7-237C60161046}"/>
              </a:ext>
            </a:extLst>
          </p:cNvPr>
          <p:cNvSpPr txBox="1"/>
          <p:nvPr/>
        </p:nvSpPr>
        <p:spPr>
          <a:xfrm>
            <a:off x="509336" y="4117485"/>
            <a:ext cx="40426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a sequential execution, you would do these tasks in order 1-7 with no interruption from the other tasks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0A2E04-ED7F-4D48-9403-C83E9B04B1D3}"/>
              </a:ext>
            </a:extLst>
          </p:cNvPr>
          <p:cNvSpPr txBox="1"/>
          <p:nvPr/>
        </p:nvSpPr>
        <p:spPr>
          <a:xfrm>
            <a:off x="509336" y="5196592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example, you cant start listening to the audiobook until you’ve finished writing the letter</a:t>
            </a:r>
          </a:p>
        </p:txBody>
      </p:sp>
    </p:spTree>
    <p:extLst>
      <p:ext uri="{BB962C8B-B14F-4D97-AF65-F5344CB8AC3E}">
        <p14:creationId xmlns:p14="http://schemas.microsoft.com/office/powerpoint/2010/main" val="1190762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5EB450-F7F1-443D-9184-1F72949ADDA2}"/>
              </a:ext>
            </a:extLst>
          </p:cNvPr>
          <p:cNvSpPr/>
          <p:nvPr/>
        </p:nvSpPr>
        <p:spPr>
          <a:xfrm>
            <a:off x="0" y="6472989"/>
            <a:ext cx="12192000" cy="385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F7EE7E-B26A-4EE3-B726-DFF3273B5BE3}"/>
              </a:ext>
            </a:extLst>
          </p:cNvPr>
          <p:cNvSpPr/>
          <p:nvPr/>
        </p:nvSpPr>
        <p:spPr>
          <a:xfrm rot="5400000">
            <a:off x="-24064" y="24063"/>
            <a:ext cx="874295" cy="82616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4D541-9C17-4797-B5CA-8C3DD5DAC7C9}"/>
              </a:ext>
            </a:extLst>
          </p:cNvPr>
          <p:cNvSpPr txBox="1"/>
          <p:nvPr/>
        </p:nvSpPr>
        <p:spPr>
          <a:xfrm>
            <a:off x="753163" y="227964"/>
            <a:ext cx="74242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Concurrent vs Sequential Comparison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7E2858-AA49-46C3-AF46-D28773863FE2}"/>
              </a:ext>
            </a:extLst>
          </p:cNvPr>
          <p:cNvSpPr txBox="1"/>
          <p:nvPr/>
        </p:nvSpPr>
        <p:spPr>
          <a:xfrm>
            <a:off x="232610" y="1179095"/>
            <a:ext cx="494936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Suppose you have to following tasks to do in a day:</a:t>
            </a:r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Write a letter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Listen to an audiobook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Go grocery shopping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Go for a run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Watch 5 Episodes of a Netflix Show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Book flight tickets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Pay your bills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8115E1-12FA-4A93-806E-EBA2F4C7DC7F}"/>
              </a:ext>
            </a:extLst>
          </p:cNvPr>
          <p:cNvSpPr txBox="1"/>
          <p:nvPr/>
        </p:nvSpPr>
        <p:spPr>
          <a:xfrm>
            <a:off x="6200272" y="1102260"/>
            <a:ext cx="5430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you were to execute these tasks concurrently, here is one possible order: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557577-491E-4B16-BEFA-9C56E20F2FD3}"/>
              </a:ext>
            </a:extLst>
          </p:cNvPr>
          <p:cNvSpPr txBox="1"/>
          <p:nvPr/>
        </p:nvSpPr>
        <p:spPr>
          <a:xfrm>
            <a:off x="6272463" y="2045368"/>
            <a:ext cx="360457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Watch 2 Netflix Episodes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Go for a run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Write 1/3 of the letter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Listen to half an audiobook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Go Grocery Shopping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Listen to other half of audiobook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Write 1/3 of the letter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Book flight tickets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Write 1/3 of the letter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Pay your bills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Watch 3 Netflix Episodes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9B04FE-8105-45AD-84F8-D0E451282F62}"/>
              </a:ext>
            </a:extLst>
          </p:cNvPr>
          <p:cNvSpPr txBox="1"/>
          <p:nvPr/>
        </p:nvSpPr>
        <p:spPr>
          <a:xfrm>
            <a:off x="232610" y="4213013"/>
            <a:ext cx="55505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few things to note about these tasks: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The order of completion doesn’t really matter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Tasks are independent of one another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Some tasks don’t need to be completed in a single sitting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928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6599</TotalTime>
  <Words>3189</Words>
  <Application>Microsoft Office PowerPoint</Application>
  <PresentationFormat>Widescreen</PresentationFormat>
  <Paragraphs>534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Calibri</vt:lpstr>
      <vt:lpstr>Calibri Light</vt:lpstr>
      <vt:lpstr>Office Theme</vt:lpstr>
      <vt:lpstr>Programming in Go: Concurrency</vt:lpstr>
      <vt:lpstr>Before we start coding, we need to answer some questions…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Go: Concurrency</dc:title>
  <dc:creator>Reese Pearsall</dc:creator>
  <cp:lastModifiedBy>Reese Pearsall</cp:lastModifiedBy>
  <cp:revision>37</cp:revision>
  <dcterms:created xsi:type="dcterms:W3CDTF">2020-05-26T08:00:43Z</dcterms:created>
  <dcterms:modified xsi:type="dcterms:W3CDTF">2020-06-03T14:34:42Z</dcterms:modified>
</cp:coreProperties>
</file>