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4" r:id="rId4"/>
    <p:sldId id="268" r:id="rId5"/>
    <p:sldId id="270" r:id="rId6"/>
    <p:sldId id="269" r:id="rId7"/>
    <p:sldId id="272" r:id="rId8"/>
    <p:sldId id="271" r:id="rId9"/>
    <p:sldId id="273" r:id="rId10"/>
    <p:sldId id="274" r:id="rId11"/>
    <p:sldId id="276" r:id="rId12"/>
    <p:sldId id="277" r:id="rId13"/>
    <p:sldId id="275" r:id="rId14"/>
    <p:sldId id="278" r:id="rId15"/>
    <p:sldId id="26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68"/>
    <p:restoredTop sz="94829"/>
  </p:normalViewPr>
  <p:slideViewPr>
    <p:cSldViewPr snapToGrid="0">
      <p:cViewPr varScale="1">
        <p:scale>
          <a:sx n="152" d="100"/>
          <a:sy n="152" d="100"/>
        </p:scale>
        <p:origin x="8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2/2/26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082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7" Type="http://schemas.openxmlformats.org/officeDocument/2006/relationships/image" Target="../media/image50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4.png"/><Relationship Id="rId4" Type="http://schemas.openxmlformats.org/officeDocument/2006/relationships/image" Target="../media/image4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144000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Proof Systems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January 30,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Sequent Calculus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0FB0910-76A8-B26B-3D87-29C37317F025}"/>
              </a:ext>
            </a:extLst>
          </p:cNvPr>
          <p:cNvCxnSpPr>
            <a:cxnSpLocks/>
          </p:cNvCxnSpPr>
          <p:nvPr/>
        </p:nvCxnSpPr>
        <p:spPr>
          <a:xfrm>
            <a:off x="4525113" y="2521297"/>
            <a:ext cx="3119271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020DBFD-FCE8-2C15-5367-5EEBA3F006DE}"/>
                  </a:ext>
                </a:extLst>
              </p:cNvPr>
              <p:cNvSpPr txBox="1"/>
              <p:nvPr/>
            </p:nvSpPr>
            <p:spPr>
              <a:xfrm>
                <a:off x="4585491" y="2464066"/>
                <a:ext cx="2998513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¬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020DBFD-FCE8-2C15-5367-5EEBA3F006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5491" y="2464066"/>
                <a:ext cx="2998513" cy="830997"/>
              </a:xfrm>
              <a:prstGeom prst="rect">
                <a:avLst/>
              </a:prstGeom>
              <a:blipFill>
                <a:blip r:embed="rId2"/>
                <a:stretch>
                  <a:fillRect l="-4622" r="-4622" b="-4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D1DB90A-67C8-B6CF-9AD5-8CDC1F64EDBC}"/>
              </a:ext>
            </a:extLst>
          </p:cNvPr>
          <p:cNvCxnSpPr>
            <a:cxnSpLocks/>
          </p:cNvCxnSpPr>
          <p:nvPr/>
        </p:nvCxnSpPr>
        <p:spPr>
          <a:xfrm>
            <a:off x="4674373" y="4506885"/>
            <a:ext cx="3000399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CC9F803-CBD7-6BCB-7A18-444D65048FEA}"/>
                  </a:ext>
                </a:extLst>
              </p:cNvPr>
              <p:cNvSpPr txBox="1"/>
              <p:nvPr/>
            </p:nvSpPr>
            <p:spPr>
              <a:xfrm>
                <a:off x="4676259" y="4437540"/>
                <a:ext cx="2998513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¬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CC9F803-CBD7-6BCB-7A18-444D65048F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6259" y="4437540"/>
                <a:ext cx="2998513" cy="830997"/>
              </a:xfrm>
              <a:prstGeom prst="rect">
                <a:avLst/>
              </a:prstGeom>
              <a:blipFill>
                <a:blip r:embed="rId3"/>
                <a:stretch>
                  <a:fillRect l="-5063" r="-4219"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84A0C30-2034-B606-3AEA-8E11FEF0427A}"/>
                  </a:ext>
                </a:extLst>
              </p:cNvPr>
              <p:cNvSpPr txBox="1"/>
              <p:nvPr/>
            </p:nvSpPr>
            <p:spPr>
              <a:xfrm>
                <a:off x="4882527" y="1756302"/>
                <a:ext cx="2426946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P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84A0C30-2034-B606-3AEA-8E11FEF042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2527" y="1756302"/>
                <a:ext cx="2426946" cy="830997"/>
              </a:xfrm>
              <a:prstGeom prst="rect">
                <a:avLst/>
              </a:prstGeom>
              <a:blipFill>
                <a:blip r:embed="rId4"/>
                <a:stretch>
                  <a:fillRect l="-6250" r="-6250"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193CD8E-4206-BCD9-1F01-824C14554313}"/>
                  </a:ext>
                </a:extLst>
              </p:cNvPr>
              <p:cNvSpPr txBox="1"/>
              <p:nvPr/>
            </p:nvSpPr>
            <p:spPr>
              <a:xfrm>
                <a:off x="4961099" y="3745234"/>
                <a:ext cx="2426946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193CD8E-4206-BCD9-1F01-824C145543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1099" y="3745234"/>
                <a:ext cx="2426946" cy="830997"/>
              </a:xfrm>
              <a:prstGeom prst="rect">
                <a:avLst/>
              </a:prstGeom>
              <a:blipFill>
                <a:blip r:embed="rId5"/>
                <a:stretch>
                  <a:fillRect l="-6250" r="-6250" b="-4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0825224-0A01-EB51-E2A5-FE9992835519}"/>
                  </a:ext>
                </a:extLst>
              </p:cNvPr>
              <p:cNvSpPr txBox="1"/>
              <p:nvPr/>
            </p:nvSpPr>
            <p:spPr>
              <a:xfrm>
                <a:off x="7708824" y="2259687"/>
                <a:ext cx="46519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¬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𝐿</m:t>
                      </m:r>
                    </m:oMath>
                  </m:oMathPara>
                </a14:m>
                <a:endParaRPr lang="en-US" sz="2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0825224-0A01-EB51-E2A5-FE99928355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8824" y="2259687"/>
                <a:ext cx="465191" cy="523220"/>
              </a:xfrm>
              <a:prstGeom prst="rect">
                <a:avLst/>
              </a:prstGeom>
              <a:blipFill>
                <a:blip r:embed="rId6"/>
                <a:stretch>
                  <a:fillRect l="-24324" r="-13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A96C770-22DB-238B-3628-7EF3F1B28EDF}"/>
                  </a:ext>
                </a:extLst>
              </p:cNvPr>
              <p:cNvSpPr txBox="1"/>
              <p:nvPr/>
            </p:nvSpPr>
            <p:spPr>
              <a:xfrm>
                <a:off x="7794545" y="4245275"/>
                <a:ext cx="46519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¬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𝑅</m:t>
                      </m:r>
                    </m:oMath>
                  </m:oMathPara>
                </a14:m>
                <a:endParaRPr lang="en-US" sz="2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A96C770-22DB-238B-3628-7EF3F1B28E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4545" y="4245275"/>
                <a:ext cx="465191" cy="523220"/>
              </a:xfrm>
              <a:prstGeom prst="rect">
                <a:avLst/>
              </a:prstGeom>
              <a:blipFill>
                <a:blip r:embed="rId7"/>
                <a:stretch>
                  <a:fillRect l="-26316" r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0338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5" grpId="0"/>
      <p:bldP spid="9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Sequent Calculus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0FB0910-76A8-B26B-3D87-29C37317F025}"/>
              </a:ext>
            </a:extLst>
          </p:cNvPr>
          <p:cNvCxnSpPr>
            <a:cxnSpLocks/>
          </p:cNvCxnSpPr>
          <p:nvPr/>
        </p:nvCxnSpPr>
        <p:spPr>
          <a:xfrm>
            <a:off x="6554139" y="3353854"/>
            <a:ext cx="3119271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020DBFD-FCE8-2C15-5367-5EEBA3F006DE}"/>
                  </a:ext>
                </a:extLst>
              </p:cNvPr>
              <p:cNvSpPr txBox="1"/>
              <p:nvPr/>
            </p:nvSpPr>
            <p:spPr>
              <a:xfrm>
                <a:off x="6939927" y="3278335"/>
                <a:ext cx="2426946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P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020DBFD-FCE8-2C15-5367-5EEBA3F006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9927" y="3278335"/>
                <a:ext cx="2426946" cy="830997"/>
              </a:xfrm>
              <a:prstGeom prst="rect">
                <a:avLst/>
              </a:prstGeom>
              <a:blipFill>
                <a:blip r:embed="rId2"/>
                <a:stretch>
                  <a:fillRect l="-6250" r="-6250"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84A0C30-2034-B606-3AEA-8E11FEF0427A}"/>
                  </a:ext>
                </a:extLst>
              </p:cNvPr>
              <p:cNvSpPr txBox="1"/>
              <p:nvPr/>
            </p:nvSpPr>
            <p:spPr>
              <a:xfrm>
                <a:off x="6614517" y="2598003"/>
                <a:ext cx="3077766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P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84A0C30-2034-B606-3AEA-8E11FEF042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4517" y="2598003"/>
                <a:ext cx="3077766" cy="830997"/>
              </a:xfrm>
              <a:prstGeom prst="rect">
                <a:avLst/>
              </a:prstGeom>
              <a:blipFill>
                <a:blip r:embed="rId3"/>
                <a:stretch>
                  <a:fillRect l="-4508" r="-4508" b="-29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0825224-0A01-EB51-E2A5-FE9992835519}"/>
                  </a:ext>
                </a:extLst>
              </p:cNvPr>
              <p:cNvSpPr txBox="1"/>
              <p:nvPr/>
            </p:nvSpPr>
            <p:spPr>
              <a:xfrm>
                <a:off x="9737850" y="3092244"/>
                <a:ext cx="46519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𝐶𝑅</m:t>
                      </m:r>
                    </m:oMath>
                  </m:oMathPara>
                </a14:m>
                <a:endParaRPr lang="en-US" sz="2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0825224-0A01-EB51-E2A5-FE99928355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7850" y="3092244"/>
                <a:ext cx="465191" cy="523220"/>
              </a:xfrm>
              <a:prstGeom prst="rect">
                <a:avLst/>
              </a:prstGeom>
              <a:blipFill>
                <a:blip r:embed="rId4"/>
                <a:stretch>
                  <a:fillRect l="-34211" r="-10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AE361F8-26F2-7A12-554F-A6767D43A15F}"/>
              </a:ext>
            </a:extLst>
          </p:cNvPr>
          <p:cNvCxnSpPr>
            <a:cxnSpLocks/>
          </p:cNvCxnSpPr>
          <p:nvPr/>
        </p:nvCxnSpPr>
        <p:spPr>
          <a:xfrm>
            <a:off x="1651922" y="3353854"/>
            <a:ext cx="3119271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8B2D77A-F5A7-2754-3DC7-CAD0540E52F3}"/>
                  </a:ext>
                </a:extLst>
              </p:cNvPr>
              <p:cNvSpPr txBox="1"/>
              <p:nvPr/>
            </p:nvSpPr>
            <p:spPr>
              <a:xfrm>
                <a:off x="2037710" y="3278335"/>
                <a:ext cx="2480744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8B2D77A-F5A7-2754-3DC7-CAD0540E52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7710" y="3278335"/>
                <a:ext cx="2480744" cy="830997"/>
              </a:xfrm>
              <a:prstGeom prst="rect">
                <a:avLst/>
              </a:prstGeom>
              <a:blipFill>
                <a:blip r:embed="rId5"/>
                <a:stretch>
                  <a:fillRect l="-6122" r="-6122"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FD98E56-A9D0-4553-32A5-021CB5609C1D}"/>
                  </a:ext>
                </a:extLst>
              </p:cNvPr>
              <p:cNvSpPr txBox="1"/>
              <p:nvPr/>
            </p:nvSpPr>
            <p:spPr>
              <a:xfrm>
                <a:off x="1675724" y="2598003"/>
                <a:ext cx="3185359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FD98E56-A9D0-4553-32A5-021CB5609C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5724" y="2598003"/>
                <a:ext cx="3185359" cy="830997"/>
              </a:xfrm>
              <a:prstGeom prst="rect">
                <a:avLst/>
              </a:prstGeom>
              <a:blipFill>
                <a:blip r:embed="rId6"/>
                <a:stretch>
                  <a:fillRect l="-4781" r="-4781" b="-29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88A8F06-7E83-DADD-AE9C-C27B8A07ECCF}"/>
                  </a:ext>
                </a:extLst>
              </p:cNvPr>
              <p:cNvSpPr txBox="1"/>
              <p:nvPr/>
            </p:nvSpPr>
            <p:spPr>
              <a:xfrm>
                <a:off x="4835633" y="3092244"/>
                <a:ext cx="46519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𝐶𝐿</m:t>
                      </m:r>
                    </m:oMath>
                  </m:oMathPara>
                </a14:m>
                <a:endParaRPr lang="en-US" sz="2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88A8F06-7E83-DADD-AE9C-C27B8A07EC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5633" y="3092244"/>
                <a:ext cx="465191" cy="523220"/>
              </a:xfrm>
              <a:prstGeom prst="rect">
                <a:avLst/>
              </a:prstGeom>
              <a:blipFill>
                <a:blip r:embed="rId7"/>
                <a:stretch>
                  <a:fillRect l="-28947" r="-78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129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1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Sequent Calculus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0FB0910-76A8-B26B-3D87-29C37317F025}"/>
              </a:ext>
            </a:extLst>
          </p:cNvPr>
          <p:cNvCxnSpPr>
            <a:cxnSpLocks/>
          </p:cNvCxnSpPr>
          <p:nvPr/>
        </p:nvCxnSpPr>
        <p:spPr>
          <a:xfrm>
            <a:off x="6554139" y="3353854"/>
            <a:ext cx="3119271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020DBFD-FCE8-2C15-5367-5EEBA3F006DE}"/>
                  </a:ext>
                </a:extLst>
              </p:cNvPr>
              <p:cNvSpPr txBox="1"/>
              <p:nvPr/>
            </p:nvSpPr>
            <p:spPr>
              <a:xfrm>
                <a:off x="6939927" y="3278335"/>
                <a:ext cx="2426946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P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020DBFD-FCE8-2C15-5367-5EEBA3F006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9927" y="3278335"/>
                <a:ext cx="2426946" cy="830997"/>
              </a:xfrm>
              <a:prstGeom prst="rect">
                <a:avLst/>
              </a:prstGeom>
              <a:blipFill>
                <a:blip r:embed="rId2"/>
                <a:stretch>
                  <a:fillRect l="-6250" r="-6250"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84A0C30-2034-B606-3AEA-8E11FEF0427A}"/>
                  </a:ext>
                </a:extLst>
              </p:cNvPr>
              <p:cNvSpPr txBox="1"/>
              <p:nvPr/>
            </p:nvSpPr>
            <p:spPr>
              <a:xfrm>
                <a:off x="7265336" y="2598002"/>
                <a:ext cx="177612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84A0C30-2034-B606-3AEA-8E11FEF042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5336" y="2598002"/>
                <a:ext cx="1776127" cy="830997"/>
              </a:xfrm>
              <a:prstGeom prst="rect">
                <a:avLst/>
              </a:prstGeom>
              <a:blipFill>
                <a:blip r:embed="rId3"/>
                <a:stretch>
                  <a:fillRect l="-8571" r="-8571"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0825224-0A01-EB51-E2A5-FE9992835519}"/>
                  </a:ext>
                </a:extLst>
              </p:cNvPr>
              <p:cNvSpPr txBox="1"/>
              <p:nvPr/>
            </p:nvSpPr>
            <p:spPr>
              <a:xfrm>
                <a:off x="9737850" y="3092244"/>
                <a:ext cx="46519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𝑊𝑅</m:t>
                      </m:r>
                    </m:oMath>
                  </m:oMathPara>
                </a14:m>
                <a:endParaRPr lang="en-US" sz="2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0825224-0A01-EB51-E2A5-FE99928355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7850" y="3092244"/>
                <a:ext cx="465191" cy="523220"/>
              </a:xfrm>
              <a:prstGeom prst="rect">
                <a:avLst/>
              </a:prstGeom>
              <a:blipFill>
                <a:blip r:embed="rId4"/>
                <a:stretch>
                  <a:fillRect l="-47368" r="-23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AE361F8-26F2-7A12-554F-A6767D43A15F}"/>
              </a:ext>
            </a:extLst>
          </p:cNvPr>
          <p:cNvCxnSpPr>
            <a:cxnSpLocks/>
          </p:cNvCxnSpPr>
          <p:nvPr/>
        </p:nvCxnSpPr>
        <p:spPr>
          <a:xfrm>
            <a:off x="1651922" y="3353854"/>
            <a:ext cx="3119271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8B2D77A-F5A7-2754-3DC7-CAD0540E52F3}"/>
                  </a:ext>
                </a:extLst>
              </p:cNvPr>
              <p:cNvSpPr txBox="1"/>
              <p:nvPr/>
            </p:nvSpPr>
            <p:spPr>
              <a:xfrm>
                <a:off x="2037710" y="3278335"/>
                <a:ext cx="2480744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8B2D77A-F5A7-2754-3DC7-CAD0540E52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7710" y="3278335"/>
                <a:ext cx="2480744" cy="830997"/>
              </a:xfrm>
              <a:prstGeom prst="rect">
                <a:avLst/>
              </a:prstGeom>
              <a:blipFill>
                <a:blip r:embed="rId5"/>
                <a:stretch>
                  <a:fillRect l="-6122" r="-6122"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FD98E56-A9D0-4553-32A5-021CB5609C1D}"/>
                  </a:ext>
                </a:extLst>
              </p:cNvPr>
              <p:cNvSpPr txBox="1"/>
              <p:nvPr/>
            </p:nvSpPr>
            <p:spPr>
              <a:xfrm>
                <a:off x="2412526" y="2598003"/>
                <a:ext cx="1841850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FD98E56-A9D0-4553-32A5-021CB5609C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2526" y="2598003"/>
                <a:ext cx="1841850" cy="830997"/>
              </a:xfrm>
              <a:prstGeom prst="rect">
                <a:avLst/>
              </a:prstGeom>
              <a:blipFill>
                <a:blip r:embed="rId6"/>
                <a:stretch>
                  <a:fillRect l="-6849" r="-6164" b="-29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88A8F06-7E83-DADD-AE9C-C27B8A07ECCF}"/>
                  </a:ext>
                </a:extLst>
              </p:cNvPr>
              <p:cNvSpPr txBox="1"/>
              <p:nvPr/>
            </p:nvSpPr>
            <p:spPr>
              <a:xfrm>
                <a:off x="4835633" y="3092244"/>
                <a:ext cx="46519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𝑊𝐿</m:t>
                      </m:r>
                    </m:oMath>
                  </m:oMathPara>
                </a14:m>
                <a:endParaRPr lang="en-US" sz="2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88A8F06-7E83-DADD-AE9C-C27B8A07EC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5633" y="3092244"/>
                <a:ext cx="465191" cy="523220"/>
              </a:xfrm>
              <a:prstGeom prst="rect">
                <a:avLst/>
              </a:prstGeom>
              <a:blipFill>
                <a:blip r:embed="rId7"/>
                <a:stretch>
                  <a:fillRect l="-42105" r="-210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4359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1" grpId="0"/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Sequent Calculus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0FB0910-76A8-B26B-3D87-29C37317F025}"/>
              </a:ext>
            </a:extLst>
          </p:cNvPr>
          <p:cNvCxnSpPr>
            <a:cxnSpLocks/>
          </p:cNvCxnSpPr>
          <p:nvPr/>
        </p:nvCxnSpPr>
        <p:spPr>
          <a:xfrm>
            <a:off x="4525113" y="2521297"/>
            <a:ext cx="3119271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020DBFD-FCE8-2C15-5367-5EEBA3F006DE}"/>
                  </a:ext>
                </a:extLst>
              </p:cNvPr>
              <p:cNvSpPr txBox="1"/>
              <p:nvPr/>
            </p:nvSpPr>
            <p:spPr>
              <a:xfrm>
                <a:off x="4444341" y="2490817"/>
                <a:ext cx="3398366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false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020DBFD-FCE8-2C15-5367-5EEBA3F006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4341" y="2490817"/>
                <a:ext cx="3398366" cy="830997"/>
              </a:xfrm>
              <a:prstGeom prst="rect">
                <a:avLst/>
              </a:prstGeom>
              <a:blipFill>
                <a:blip r:embed="rId2"/>
                <a:stretch>
                  <a:fillRect l="-4089" r="-4089" b="-60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D1DB90A-67C8-B6CF-9AD5-8CDC1F64EDBC}"/>
              </a:ext>
            </a:extLst>
          </p:cNvPr>
          <p:cNvCxnSpPr>
            <a:cxnSpLocks/>
          </p:cNvCxnSpPr>
          <p:nvPr/>
        </p:nvCxnSpPr>
        <p:spPr>
          <a:xfrm>
            <a:off x="4674373" y="4506885"/>
            <a:ext cx="3000399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CC9F803-CBD7-6BCB-7A18-444D65048FEA}"/>
                  </a:ext>
                </a:extLst>
              </p:cNvPr>
              <p:cNvSpPr txBox="1"/>
              <p:nvPr/>
            </p:nvSpPr>
            <p:spPr>
              <a:xfrm>
                <a:off x="4566169" y="4479749"/>
                <a:ext cx="3276538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true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CC9F803-CBD7-6BCB-7A18-444D65048F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6169" y="4479749"/>
                <a:ext cx="3276538" cy="830997"/>
              </a:xfrm>
              <a:prstGeom prst="rect">
                <a:avLst/>
              </a:prstGeom>
              <a:blipFill>
                <a:blip r:embed="rId3"/>
                <a:stretch>
                  <a:fillRect l="-4247" r="-3475" b="-29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6643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4EDB0CB-4C00-2A5E-1D34-6C257483E32E}"/>
                  </a:ext>
                </a:extLst>
              </p:cNvPr>
              <p:cNvSpPr txBox="1"/>
              <p:nvPr/>
            </p:nvSpPr>
            <p:spPr>
              <a:xfrm>
                <a:off x="5381304" y="4226442"/>
                <a:ext cx="195399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→(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4EDB0CB-4C00-2A5E-1D34-6C257483E3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1304" y="4226442"/>
                <a:ext cx="1953996" cy="369332"/>
              </a:xfrm>
              <a:prstGeom prst="rect">
                <a:avLst/>
              </a:prstGeom>
              <a:blipFill>
                <a:blip r:embed="rId3"/>
                <a:stretch>
                  <a:fillRect l="-2581" r="-5161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B4CD1B9-EAB0-B6F8-59C5-9515AFD059CA}"/>
              </a:ext>
            </a:extLst>
          </p:cNvPr>
          <p:cNvCxnSpPr>
            <a:cxnSpLocks/>
          </p:cNvCxnSpPr>
          <p:nvPr/>
        </p:nvCxnSpPr>
        <p:spPr>
          <a:xfrm>
            <a:off x="5381304" y="4226442"/>
            <a:ext cx="195399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B495C8-801A-1D67-A5B7-C8FD254D439F}"/>
                  </a:ext>
                </a:extLst>
              </p:cNvPr>
              <p:cNvSpPr txBox="1"/>
              <p:nvPr/>
            </p:nvSpPr>
            <p:spPr>
              <a:xfrm>
                <a:off x="5516469" y="3826433"/>
                <a:ext cx="161044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⊢(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B495C8-801A-1D67-A5B7-C8FD254D43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6469" y="3826433"/>
                <a:ext cx="1610441" cy="369332"/>
              </a:xfrm>
              <a:prstGeom prst="rect">
                <a:avLst/>
              </a:prstGeom>
              <a:blipFill>
                <a:blip r:embed="rId4"/>
                <a:stretch>
                  <a:fillRect l="-3906" t="-3333" r="-6250" b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347410-5024-AEAB-82C7-375FD84B9EAC}"/>
              </a:ext>
            </a:extLst>
          </p:cNvPr>
          <p:cNvCxnSpPr>
            <a:cxnSpLocks/>
          </p:cNvCxnSpPr>
          <p:nvPr/>
        </p:nvCxnSpPr>
        <p:spPr>
          <a:xfrm>
            <a:off x="5097764" y="3826433"/>
            <a:ext cx="223753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089861C-3526-A87C-49F5-794D8CE4A9CF}"/>
              </a:ext>
            </a:extLst>
          </p:cNvPr>
          <p:cNvCxnSpPr>
            <a:cxnSpLocks/>
          </p:cNvCxnSpPr>
          <p:nvPr/>
        </p:nvCxnSpPr>
        <p:spPr>
          <a:xfrm>
            <a:off x="5097764" y="3477261"/>
            <a:ext cx="769826" cy="69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389D631-864B-FBAA-ED35-9AEE6C690817}"/>
              </a:ext>
            </a:extLst>
          </p:cNvPr>
          <p:cNvCxnSpPr>
            <a:cxnSpLocks/>
          </p:cNvCxnSpPr>
          <p:nvPr/>
        </p:nvCxnSpPr>
        <p:spPr>
          <a:xfrm>
            <a:off x="6435426" y="3455606"/>
            <a:ext cx="828444" cy="1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3B53EF6-E5D1-0409-2C9A-86B6427D1109}"/>
                  </a:ext>
                </a:extLst>
              </p:cNvPr>
              <p:cNvSpPr txBox="1"/>
              <p:nvPr/>
            </p:nvSpPr>
            <p:spPr>
              <a:xfrm>
                <a:off x="5097764" y="3429000"/>
                <a:ext cx="83740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3B53EF6-E5D1-0409-2C9A-86B6427D11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7764" y="3429000"/>
                <a:ext cx="837409" cy="369332"/>
              </a:xfrm>
              <a:prstGeom prst="rect">
                <a:avLst/>
              </a:prstGeom>
              <a:blipFill>
                <a:blip r:embed="rId5"/>
                <a:stretch>
                  <a:fillRect l="-7463" r="-74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49E4BC2-FEA0-0FF0-A927-70C210323156}"/>
                  </a:ext>
                </a:extLst>
              </p:cNvPr>
              <p:cNvSpPr txBox="1"/>
              <p:nvPr/>
            </p:nvSpPr>
            <p:spPr>
              <a:xfrm>
                <a:off x="6426461" y="3442258"/>
                <a:ext cx="83740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49E4BC2-FEA0-0FF0-A927-70C2103231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6461" y="3442258"/>
                <a:ext cx="837409" cy="369332"/>
              </a:xfrm>
              <a:prstGeom prst="rect">
                <a:avLst/>
              </a:prstGeom>
              <a:blipFill>
                <a:blip r:embed="rId6"/>
                <a:stretch>
                  <a:fillRect l="-7353" r="-5882" b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54226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15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(~25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Discussion (~10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Proof System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B98278-6ABA-D0EE-E960-FD4BF06AF7E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 proof system is a tuple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where: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ℒ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formal language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ℒ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 a set of axioms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ℒ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set of inference rules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B98278-6ABA-D0EE-E960-FD4BF06AF7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111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Proof System for Propositional Logic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9916D0D-6590-BD0A-8048-C41F514C0077}"/>
                  </a:ext>
                </a:extLst>
              </p:cNvPr>
              <p:cNvSpPr txBox="1"/>
              <p:nvPr/>
            </p:nvSpPr>
            <p:spPr>
              <a:xfrm>
                <a:off x="5207936" y="2825496"/>
                <a:ext cx="177612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9916D0D-6590-BD0A-8048-C41F514C0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936" y="2825496"/>
                <a:ext cx="1776127" cy="830997"/>
              </a:xfrm>
              <a:prstGeom prst="rect">
                <a:avLst/>
              </a:prstGeom>
              <a:blipFill>
                <a:blip r:embed="rId2"/>
                <a:stretch>
                  <a:fillRect l="-8451" r="-8451"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6BC82A78-53C0-83F6-FE69-D16A6532080B}"/>
              </a:ext>
            </a:extLst>
          </p:cNvPr>
          <p:cNvSpPr txBox="1"/>
          <p:nvPr/>
        </p:nvSpPr>
        <p:spPr>
          <a:xfrm>
            <a:off x="8540496" y="1884771"/>
            <a:ext cx="25490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Called a Sequent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64F53DE-50A5-74C5-49B4-8E56A96DE0FD}"/>
              </a:ext>
            </a:extLst>
          </p:cNvPr>
          <p:cNvCxnSpPr/>
          <p:nvPr/>
        </p:nvCxnSpPr>
        <p:spPr>
          <a:xfrm flipH="1">
            <a:off x="6984063" y="2505456"/>
            <a:ext cx="1556433" cy="53035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6539195-BEBA-CEE8-8A5D-05F89EBF82E3}"/>
                  </a:ext>
                </a:extLst>
              </p:cNvPr>
              <p:cNvSpPr txBox="1"/>
              <p:nvPr/>
            </p:nvSpPr>
            <p:spPr>
              <a:xfrm>
                <a:off x="3602367" y="4919317"/>
                <a:ext cx="498726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Read as “From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Γ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one can prove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Δ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.”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6539195-BEBA-CEE8-8A5D-05F89EBF82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2367" y="4919317"/>
                <a:ext cx="4987263" cy="461665"/>
              </a:xfrm>
              <a:prstGeom prst="rect">
                <a:avLst/>
              </a:prstGeom>
              <a:blipFill>
                <a:blip r:embed="rId3"/>
                <a:stretch>
                  <a:fillRect l="-1777" t="-10811" r="-761" b="-270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320039E-228A-9913-9240-5BFF483071C7}"/>
              </a:ext>
            </a:extLst>
          </p:cNvPr>
          <p:cNvCxnSpPr>
            <a:cxnSpLocks/>
            <a:stCxn id="11" idx="0"/>
          </p:cNvCxnSpPr>
          <p:nvPr/>
        </p:nvCxnSpPr>
        <p:spPr>
          <a:xfrm flipH="1" flipV="1">
            <a:off x="6095998" y="3674781"/>
            <a:ext cx="1" cy="124453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8C072AF-00CB-61B2-E100-98A0CA03AA73}"/>
              </a:ext>
            </a:extLst>
          </p:cNvPr>
          <p:cNvSpPr txBox="1"/>
          <p:nvPr/>
        </p:nvSpPr>
        <p:spPr>
          <a:xfrm>
            <a:off x="2505224" y="1856809"/>
            <a:ext cx="36952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Sequence of Propositions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E72D648-BB7B-2198-7906-5143F5FB3ACD}"/>
              </a:ext>
            </a:extLst>
          </p:cNvPr>
          <p:cNvCxnSpPr>
            <a:cxnSpLocks/>
          </p:cNvCxnSpPr>
          <p:nvPr/>
        </p:nvCxnSpPr>
        <p:spPr>
          <a:xfrm>
            <a:off x="4145279" y="2346436"/>
            <a:ext cx="1062657" cy="5887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B9BB49C-5523-258D-6801-56526610E220}"/>
              </a:ext>
            </a:extLst>
          </p:cNvPr>
          <p:cNvCxnSpPr>
            <a:cxnSpLocks/>
          </p:cNvCxnSpPr>
          <p:nvPr/>
        </p:nvCxnSpPr>
        <p:spPr>
          <a:xfrm>
            <a:off x="4560410" y="2307907"/>
            <a:ext cx="2068990" cy="63646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4741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Sequent Calculus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9916D0D-6590-BD0A-8048-C41F514C0077}"/>
                  </a:ext>
                </a:extLst>
              </p:cNvPr>
              <p:cNvSpPr txBox="1"/>
              <p:nvPr/>
            </p:nvSpPr>
            <p:spPr>
              <a:xfrm>
                <a:off x="5207936" y="2825496"/>
                <a:ext cx="177612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9916D0D-6590-BD0A-8048-C41F514C0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936" y="2825496"/>
                <a:ext cx="1776127" cy="830997"/>
              </a:xfrm>
              <a:prstGeom prst="rect">
                <a:avLst/>
              </a:prstGeom>
              <a:blipFill>
                <a:blip r:embed="rId2"/>
                <a:stretch>
                  <a:fillRect l="-8451" r="-8451"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6C6B308-D87E-B815-817D-7490CEA07B51}"/>
                  </a:ext>
                </a:extLst>
              </p:cNvPr>
              <p:cNvSpPr txBox="1"/>
              <p:nvPr/>
            </p:nvSpPr>
            <p:spPr>
              <a:xfrm>
                <a:off x="1457559" y="4425696"/>
                <a:ext cx="3292889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Can think of as</a:t>
                </a:r>
                <a:b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“we know all facts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Γ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”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6C6B308-D87E-B815-817D-7490CEA07B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7559" y="4425696"/>
                <a:ext cx="3292889" cy="830997"/>
              </a:xfrm>
              <a:prstGeom prst="rect">
                <a:avLst/>
              </a:prstGeom>
              <a:blipFill>
                <a:blip r:embed="rId3"/>
                <a:stretch>
                  <a:fillRect l="-2308" t="-6061" r="-2692"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0663A46-CCA8-1351-490E-B7C557EF6614}"/>
              </a:ext>
            </a:extLst>
          </p:cNvPr>
          <p:cNvCxnSpPr>
            <a:cxnSpLocks/>
          </p:cNvCxnSpPr>
          <p:nvPr/>
        </p:nvCxnSpPr>
        <p:spPr>
          <a:xfrm flipV="1">
            <a:off x="3602736" y="3429000"/>
            <a:ext cx="1605200" cy="996696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6FF5999-8AD8-D272-3275-67930BEFFFED}"/>
                  </a:ext>
                </a:extLst>
              </p:cNvPr>
              <p:cNvSpPr txBox="1"/>
              <p:nvPr/>
            </p:nvSpPr>
            <p:spPr>
              <a:xfrm>
                <a:off x="7353113" y="4425695"/>
                <a:ext cx="3794145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Can think of as</a:t>
                </a:r>
                <a:b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“we must prove a fact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Δ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”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6FF5999-8AD8-D272-3275-67930BEFFF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3113" y="4425695"/>
                <a:ext cx="3794145" cy="830997"/>
              </a:xfrm>
              <a:prstGeom prst="rect">
                <a:avLst/>
              </a:prstGeom>
              <a:blipFill>
                <a:blip r:embed="rId4"/>
                <a:stretch>
                  <a:fillRect l="-2333" t="-6061" r="-2667"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F79F03C-3F7A-CE60-7EC1-B6981BF86C60}"/>
              </a:ext>
            </a:extLst>
          </p:cNvPr>
          <p:cNvCxnSpPr>
            <a:cxnSpLocks/>
          </p:cNvCxnSpPr>
          <p:nvPr/>
        </p:nvCxnSpPr>
        <p:spPr>
          <a:xfrm flipH="1" flipV="1">
            <a:off x="6984063" y="3429000"/>
            <a:ext cx="2230041" cy="996696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5593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Sequent Calculus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9916D0D-6590-BD0A-8048-C41F514C0077}"/>
                  </a:ext>
                </a:extLst>
              </p:cNvPr>
              <p:cNvSpPr txBox="1"/>
              <p:nvPr/>
            </p:nvSpPr>
            <p:spPr>
              <a:xfrm>
                <a:off x="4557117" y="3255264"/>
                <a:ext cx="3077766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9916D0D-6590-BD0A-8048-C41F514C0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7117" y="3255264"/>
                <a:ext cx="3077766" cy="830997"/>
              </a:xfrm>
              <a:prstGeom prst="rect">
                <a:avLst/>
              </a:prstGeom>
              <a:blipFill>
                <a:blip r:embed="rId2"/>
                <a:stretch>
                  <a:fillRect l="-4959" r="-4959"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0FB0910-76A8-B26B-3D87-29C37317F025}"/>
              </a:ext>
            </a:extLst>
          </p:cNvPr>
          <p:cNvCxnSpPr/>
          <p:nvPr/>
        </p:nvCxnSpPr>
        <p:spPr>
          <a:xfrm>
            <a:off x="4660392" y="3246120"/>
            <a:ext cx="2798064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B05D910-9E64-22D5-B09F-C43179992DF9}"/>
                  </a:ext>
                </a:extLst>
              </p:cNvPr>
              <p:cNvSpPr txBox="1"/>
              <p:nvPr/>
            </p:nvSpPr>
            <p:spPr>
              <a:xfrm>
                <a:off x="1353328" y="4992624"/>
                <a:ext cx="2675732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If we know P</a:t>
                </a:r>
                <a:b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(and other facts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Γ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B05D910-9E64-22D5-B09F-C43179992D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3328" y="4992624"/>
                <a:ext cx="2675732" cy="830997"/>
              </a:xfrm>
              <a:prstGeom prst="rect">
                <a:avLst/>
              </a:prstGeom>
              <a:blipFill>
                <a:blip r:embed="rId3"/>
                <a:stretch>
                  <a:fillRect l="-3302" t="-6061" r="-2830"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B7D33EA-91B5-B023-D1B2-1697C522721D}"/>
              </a:ext>
            </a:extLst>
          </p:cNvPr>
          <p:cNvCxnSpPr>
            <a:cxnSpLocks/>
          </p:cNvCxnSpPr>
          <p:nvPr/>
        </p:nvCxnSpPr>
        <p:spPr>
          <a:xfrm flipV="1">
            <a:off x="3189919" y="3995928"/>
            <a:ext cx="1470473" cy="996696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2D13B30-537C-270B-DBDA-B4647DA7A937}"/>
                  </a:ext>
                </a:extLst>
              </p:cNvPr>
              <p:cNvSpPr txBox="1"/>
              <p:nvPr/>
            </p:nvSpPr>
            <p:spPr>
              <a:xfrm>
                <a:off x="7980332" y="4407407"/>
                <a:ext cx="2467543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We can prove P</a:t>
                </a:r>
                <a:b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(or other facts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Δ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2D13B30-537C-270B-DBDA-B4647DA7A9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0332" y="4407407"/>
                <a:ext cx="2467543" cy="830997"/>
              </a:xfrm>
              <a:prstGeom prst="rect">
                <a:avLst/>
              </a:prstGeom>
              <a:blipFill>
                <a:blip r:embed="rId4"/>
                <a:stretch>
                  <a:fillRect l="-3077" t="-6061" r="-3077"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9BFE218-6506-B0D0-61A9-B0C48EE06328}"/>
              </a:ext>
            </a:extLst>
          </p:cNvPr>
          <p:cNvCxnSpPr>
            <a:cxnSpLocks/>
          </p:cNvCxnSpPr>
          <p:nvPr/>
        </p:nvCxnSpPr>
        <p:spPr>
          <a:xfrm flipH="1" flipV="1">
            <a:off x="7525512" y="3995928"/>
            <a:ext cx="1688592" cy="429768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1528B1D-65BE-70F1-ACA7-3F5E03DCC9AC}"/>
              </a:ext>
            </a:extLst>
          </p:cNvPr>
          <p:cNvCxnSpPr>
            <a:cxnSpLocks/>
          </p:cNvCxnSpPr>
          <p:nvPr/>
        </p:nvCxnSpPr>
        <p:spPr>
          <a:xfrm flipH="1">
            <a:off x="7735824" y="2102167"/>
            <a:ext cx="1005840" cy="827374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6FFFEF35-D426-9F6A-CA72-C442B366B6CA}"/>
              </a:ext>
            </a:extLst>
          </p:cNvPr>
          <p:cNvSpPr txBox="1"/>
          <p:nvPr/>
        </p:nvSpPr>
        <p:spPr>
          <a:xfrm>
            <a:off x="8654548" y="1762216"/>
            <a:ext cx="24118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Called an Axiom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28AC4B8-34C0-9BF0-2D30-62C86FDF320E}"/>
              </a:ext>
            </a:extLst>
          </p:cNvPr>
          <p:cNvSpPr txBox="1"/>
          <p:nvPr/>
        </p:nvSpPr>
        <p:spPr>
          <a:xfrm>
            <a:off x="7458456" y="2984510"/>
            <a:ext cx="4651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id</a:t>
            </a:r>
          </a:p>
        </p:txBody>
      </p:sp>
    </p:spTree>
    <p:extLst>
      <p:ext uri="{BB962C8B-B14F-4D97-AF65-F5344CB8AC3E}">
        <p14:creationId xmlns:p14="http://schemas.microsoft.com/office/powerpoint/2010/main" val="1393845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Sequent Calculus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9916D0D-6590-BD0A-8048-C41F514C0077}"/>
                  </a:ext>
                </a:extLst>
              </p:cNvPr>
              <p:cNvSpPr txBox="1"/>
              <p:nvPr/>
            </p:nvSpPr>
            <p:spPr>
              <a:xfrm>
                <a:off x="1299434" y="2552283"/>
                <a:ext cx="3173369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9916D0D-6590-BD0A-8048-C41F514C0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9434" y="2552283"/>
                <a:ext cx="3173369" cy="830997"/>
              </a:xfrm>
              <a:prstGeom prst="rect">
                <a:avLst/>
              </a:prstGeom>
              <a:blipFill>
                <a:blip r:embed="rId2"/>
                <a:stretch>
                  <a:fillRect l="-4781" r="-4382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0FB0910-76A8-B26B-3D87-29C37317F025}"/>
              </a:ext>
            </a:extLst>
          </p:cNvPr>
          <p:cNvCxnSpPr>
            <a:cxnSpLocks/>
          </p:cNvCxnSpPr>
          <p:nvPr/>
        </p:nvCxnSpPr>
        <p:spPr>
          <a:xfrm>
            <a:off x="1021080" y="3355848"/>
            <a:ext cx="3528553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020DBFD-FCE8-2C15-5367-5EEBA3F006DE}"/>
                  </a:ext>
                </a:extLst>
              </p:cNvPr>
              <p:cNvSpPr txBox="1"/>
              <p:nvPr/>
            </p:nvSpPr>
            <p:spPr>
              <a:xfrm>
                <a:off x="1070205" y="3517392"/>
                <a:ext cx="3631828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∧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020DBFD-FCE8-2C15-5367-5EEBA3F006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0205" y="3517392"/>
                <a:ext cx="3631828" cy="830997"/>
              </a:xfrm>
              <a:prstGeom prst="rect">
                <a:avLst/>
              </a:prstGeom>
              <a:blipFill>
                <a:blip r:embed="rId3"/>
                <a:stretch>
                  <a:fillRect l="-4181" r="-3833" b="-253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FE97D3E-DB5D-6DC4-8A43-87BAEE4EEFBD}"/>
                  </a:ext>
                </a:extLst>
              </p:cNvPr>
              <p:cNvSpPr txBox="1"/>
              <p:nvPr/>
            </p:nvSpPr>
            <p:spPr>
              <a:xfrm>
                <a:off x="4140708" y="1497865"/>
                <a:ext cx="272796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If we can prove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from P and Q separately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FE97D3E-DB5D-6DC4-8A43-87BAEE4EEF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0708" y="1497865"/>
                <a:ext cx="2727960" cy="707886"/>
              </a:xfrm>
              <a:prstGeom prst="rect">
                <a:avLst/>
              </a:prstGeom>
              <a:blipFill>
                <a:blip r:embed="rId4"/>
                <a:stretch>
                  <a:fillRect l="-1389" t="-5357" r="-4630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004BC21-5BD6-C7C2-EAC5-18ACE2C76203}"/>
                  </a:ext>
                </a:extLst>
              </p:cNvPr>
              <p:cNvSpPr txBox="1"/>
              <p:nvPr/>
            </p:nvSpPr>
            <p:spPr>
              <a:xfrm>
                <a:off x="2482596" y="5549192"/>
                <a:ext cx="264261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Then we can prove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from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∧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004BC21-5BD6-C7C2-EAC5-18ACE2C762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2596" y="5549192"/>
                <a:ext cx="2642616" cy="707886"/>
              </a:xfrm>
              <a:prstGeom prst="rect">
                <a:avLst/>
              </a:prstGeom>
              <a:blipFill>
                <a:blip r:embed="rId5"/>
                <a:stretch>
                  <a:fillRect l="-957" t="-3509" b="-140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EA01C6B9-E2C4-98FA-4CD4-932E26AD8881}"/>
              </a:ext>
            </a:extLst>
          </p:cNvPr>
          <p:cNvSpPr txBox="1"/>
          <p:nvPr/>
        </p:nvSpPr>
        <p:spPr>
          <a:xfrm>
            <a:off x="5504688" y="1690688"/>
            <a:ext cx="22585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Called an Inference Rule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692773C-EE64-0445-1434-1E0B5D1BCE90}"/>
              </a:ext>
            </a:extLst>
          </p:cNvPr>
          <p:cNvCxnSpPr>
            <a:cxnSpLocks/>
          </p:cNvCxnSpPr>
          <p:nvPr/>
        </p:nvCxnSpPr>
        <p:spPr>
          <a:xfrm flipH="1">
            <a:off x="4702033" y="2552283"/>
            <a:ext cx="1177559" cy="520101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151609D-7081-CCEE-47DF-BD1EF93517A8}"/>
              </a:ext>
            </a:extLst>
          </p:cNvPr>
          <p:cNvCxnSpPr>
            <a:cxnSpLocks/>
          </p:cNvCxnSpPr>
          <p:nvPr/>
        </p:nvCxnSpPr>
        <p:spPr>
          <a:xfrm flipH="1">
            <a:off x="2940982" y="1911153"/>
            <a:ext cx="1329266" cy="589196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0B3DC33-A100-95A8-D372-96E14722A6BA}"/>
              </a:ext>
            </a:extLst>
          </p:cNvPr>
          <p:cNvCxnSpPr>
            <a:cxnSpLocks/>
          </p:cNvCxnSpPr>
          <p:nvPr/>
        </p:nvCxnSpPr>
        <p:spPr>
          <a:xfrm flipH="1" flipV="1">
            <a:off x="3122210" y="4418747"/>
            <a:ext cx="681694" cy="1060087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0432BB8-700A-51F7-CD34-5B703E237776}"/>
                  </a:ext>
                </a:extLst>
              </p:cNvPr>
              <p:cNvSpPr txBox="1"/>
              <p:nvPr/>
            </p:nvSpPr>
            <p:spPr>
              <a:xfrm>
                <a:off x="5945753" y="2552283"/>
                <a:ext cx="2426946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P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0432BB8-700A-51F7-CD34-5B703E2377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5753" y="2552283"/>
                <a:ext cx="2426946" cy="830997"/>
              </a:xfrm>
              <a:prstGeom prst="rect">
                <a:avLst/>
              </a:prstGeom>
              <a:blipFill>
                <a:blip r:embed="rId6"/>
                <a:stretch>
                  <a:fillRect l="-6250" r="-6250"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D1DB90A-67C8-B6CF-9AD5-8CDC1F64EDBC}"/>
              </a:ext>
            </a:extLst>
          </p:cNvPr>
          <p:cNvCxnSpPr>
            <a:cxnSpLocks/>
          </p:cNvCxnSpPr>
          <p:nvPr/>
        </p:nvCxnSpPr>
        <p:spPr>
          <a:xfrm>
            <a:off x="6096000" y="3383280"/>
            <a:ext cx="5443728" cy="27788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CC9F803-CBD7-6BCB-7A18-444D65048FEA}"/>
                  </a:ext>
                </a:extLst>
              </p:cNvPr>
              <p:cNvSpPr txBox="1"/>
              <p:nvPr/>
            </p:nvSpPr>
            <p:spPr>
              <a:xfrm>
                <a:off x="6868668" y="3522438"/>
                <a:ext cx="3685624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∧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CC9F803-CBD7-6BCB-7A18-444D65048F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8668" y="3522438"/>
                <a:ext cx="3685624" cy="830997"/>
              </a:xfrm>
              <a:prstGeom prst="rect">
                <a:avLst/>
              </a:prstGeom>
              <a:blipFill>
                <a:blip r:embed="rId7"/>
                <a:stretch>
                  <a:fillRect l="-3093" r="-4467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4B7AC4B-BD4C-D6A8-14F7-02CB007E5A29}"/>
                  </a:ext>
                </a:extLst>
              </p:cNvPr>
              <p:cNvSpPr txBox="1"/>
              <p:nvPr/>
            </p:nvSpPr>
            <p:spPr>
              <a:xfrm>
                <a:off x="9134623" y="2521685"/>
                <a:ext cx="2486258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Q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4B7AC4B-BD4C-D6A8-14F7-02CB007E5A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4623" y="2521685"/>
                <a:ext cx="2486258" cy="830997"/>
              </a:xfrm>
              <a:prstGeom prst="rect">
                <a:avLst/>
              </a:prstGeom>
              <a:blipFill>
                <a:blip r:embed="rId8"/>
                <a:stretch>
                  <a:fillRect l="-6122" r="-8673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2A8D845D-82C5-69D5-FEAA-0A4BD84C3398}"/>
              </a:ext>
            </a:extLst>
          </p:cNvPr>
          <p:cNvCxnSpPr>
            <a:cxnSpLocks/>
          </p:cNvCxnSpPr>
          <p:nvPr/>
        </p:nvCxnSpPr>
        <p:spPr>
          <a:xfrm flipH="1">
            <a:off x="7775311" y="1911153"/>
            <a:ext cx="835365" cy="648898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59597C7-5BE9-D9CF-5BD7-D1E10BCD4577}"/>
              </a:ext>
            </a:extLst>
          </p:cNvPr>
          <p:cNvCxnSpPr>
            <a:cxnSpLocks/>
          </p:cNvCxnSpPr>
          <p:nvPr/>
        </p:nvCxnSpPr>
        <p:spPr>
          <a:xfrm>
            <a:off x="9372600" y="1911153"/>
            <a:ext cx="673377" cy="64772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5B2631CD-3B23-0496-0932-BEB15B611F96}"/>
              </a:ext>
            </a:extLst>
          </p:cNvPr>
          <p:cNvCxnSpPr>
            <a:cxnSpLocks/>
          </p:cNvCxnSpPr>
          <p:nvPr/>
        </p:nvCxnSpPr>
        <p:spPr>
          <a:xfrm flipV="1">
            <a:off x="8784181" y="4428611"/>
            <a:ext cx="0" cy="79061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CD39C1D6-126C-DE98-7435-A62F80B77682}"/>
              </a:ext>
            </a:extLst>
          </p:cNvPr>
          <p:cNvSpPr txBox="1"/>
          <p:nvPr/>
        </p:nvSpPr>
        <p:spPr>
          <a:xfrm>
            <a:off x="7738804" y="1428988"/>
            <a:ext cx="2414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we prove both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CD69997-097B-0C87-BBCA-7906B364D554}"/>
              </a:ext>
            </a:extLst>
          </p:cNvPr>
          <p:cNvSpPr txBox="1"/>
          <p:nvPr/>
        </p:nvSpPr>
        <p:spPr>
          <a:xfrm>
            <a:off x="7702228" y="5156165"/>
            <a:ext cx="2414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 can prove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8D2D23E-EFED-4BAE-5178-655057C7AC01}"/>
                  </a:ext>
                </a:extLst>
              </p:cNvPr>
              <p:cNvSpPr txBox="1"/>
              <p:nvPr/>
            </p:nvSpPr>
            <p:spPr>
              <a:xfrm>
                <a:off x="4668963" y="3072384"/>
                <a:ext cx="46519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∧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𝐿</m:t>
                      </m:r>
                    </m:oMath>
                  </m:oMathPara>
                </a14:m>
                <a:endParaRPr lang="en-US" sz="2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8D2D23E-EFED-4BAE-5178-655057C7AC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8963" y="3072384"/>
                <a:ext cx="465191" cy="523220"/>
              </a:xfrm>
              <a:prstGeom prst="rect">
                <a:avLst/>
              </a:prstGeom>
              <a:blipFill>
                <a:blip r:embed="rId9"/>
                <a:stretch>
                  <a:fillRect l="-34211" r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B345D13-A9FF-36A1-3BCE-837D811AAFDE}"/>
                  </a:ext>
                </a:extLst>
              </p:cNvPr>
              <p:cNvSpPr txBox="1"/>
              <p:nvPr/>
            </p:nvSpPr>
            <p:spPr>
              <a:xfrm>
                <a:off x="11620881" y="3149458"/>
                <a:ext cx="46519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∧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𝑅</m:t>
                      </m:r>
                    </m:oMath>
                  </m:oMathPara>
                </a14:m>
                <a:endParaRPr lang="en-US" sz="2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B345D13-A9FF-36A1-3BCE-837D811AAF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20881" y="3149458"/>
                <a:ext cx="465191" cy="523220"/>
              </a:xfrm>
              <a:prstGeom prst="rect">
                <a:avLst/>
              </a:prstGeom>
              <a:blipFill>
                <a:blip r:embed="rId10"/>
                <a:stretch>
                  <a:fillRect l="-36842" r="-210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1831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9" grpId="0"/>
      <p:bldP spid="9" grpId="1"/>
      <p:bldP spid="10" grpId="0"/>
      <p:bldP spid="10" grpId="1"/>
      <p:bldP spid="23" grpId="0"/>
      <p:bldP spid="25" grpId="0"/>
      <p:bldP spid="28" grpId="0"/>
      <p:bldP spid="38" grpId="0"/>
      <p:bldP spid="4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Sequent Calculus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9916D0D-6590-BD0A-8048-C41F514C0077}"/>
                  </a:ext>
                </a:extLst>
              </p:cNvPr>
              <p:cNvSpPr txBox="1"/>
              <p:nvPr/>
            </p:nvSpPr>
            <p:spPr>
              <a:xfrm>
                <a:off x="3732546" y="1835320"/>
                <a:ext cx="2426946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9916D0D-6590-BD0A-8048-C41F514C0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2546" y="1835320"/>
                <a:ext cx="2426946" cy="830997"/>
              </a:xfrm>
              <a:prstGeom prst="rect">
                <a:avLst/>
              </a:prstGeom>
              <a:blipFill>
                <a:blip r:embed="rId2"/>
                <a:stretch>
                  <a:fillRect l="-5729" r="-6250"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0FB0910-76A8-B26B-3D87-29C37317F025}"/>
              </a:ext>
            </a:extLst>
          </p:cNvPr>
          <p:cNvCxnSpPr>
            <a:cxnSpLocks/>
          </p:cNvCxnSpPr>
          <p:nvPr/>
        </p:nvCxnSpPr>
        <p:spPr>
          <a:xfrm flipV="1">
            <a:off x="3822192" y="2621825"/>
            <a:ext cx="5266982" cy="3166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020DBFD-FCE8-2C15-5367-5EEBA3F006DE}"/>
                  </a:ext>
                </a:extLst>
              </p:cNvPr>
              <p:cNvSpPr txBox="1"/>
              <p:nvPr/>
            </p:nvSpPr>
            <p:spPr>
              <a:xfrm>
                <a:off x="4444341" y="2786535"/>
                <a:ext cx="363182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∨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020DBFD-FCE8-2C15-5367-5EEBA3F006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4341" y="2786535"/>
                <a:ext cx="3631827" cy="830997"/>
              </a:xfrm>
              <a:prstGeom prst="rect">
                <a:avLst/>
              </a:prstGeom>
              <a:blipFill>
                <a:blip r:embed="rId3"/>
                <a:stretch>
                  <a:fillRect l="-3833" r="-4181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0432BB8-700A-51F7-CD34-5B703E237776}"/>
                  </a:ext>
                </a:extLst>
              </p:cNvPr>
              <p:cNvSpPr txBox="1"/>
              <p:nvPr/>
            </p:nvSpPr>
            <p:spPr>
              <a:xfrm>
                <a:off x="2143069" y="4191684"/>
                <a:ext cx="2426946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P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0432BB8-700A-51F7-CD34-5B703E2377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3069" y="4191684"/>
                <a:ext cx="2426946" cy="830997"/>
              </a:xfrm>
              <a:prstGeom prst="rect">
                <a:avLst/>
              </a:prstGeom>
              <a:blipFill>
                <a:blip r:embed="rId4"/>
                <a:stretch>
                  <a:fillRect l="-6250" r="-6250"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D1DB90A-67C8-B6CF-9AD5-8CDC1F64EDBC}"/>
              </a:ext>
            </a:extLst>
          </p:cNvPr>
          <p:cNvCxnSpPr>
            <a:cxnSpLocks/>
          </p:cNvCxnSpPr>
          <p:nvPr/>
        </p:nvCxnSpPr>
        <p:spPr>
          <a:xfrm>
            <a:off x="1648833" y="4927919"/>
            <a:ext cx="3254576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CC9F803-CBD7-6BCB-7A18-444D65048FEA}"/>
                  </a:ext>
                </a:extLst>
              </p:cNvPr>
              <p:cNvSpPr txBox="1"/>
              <p:nvPr/>
            </p:nvSpPr>
            <p:spPr>
              <a:xfrm>
                <a:off x="1540629" y="4900783"/>
                <a:ext cx="363182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∨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CC9F803-CBD7-6BCB-7A18-444D65048F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0629" y="4900783"/>
                <a:ext cx="3631827" cy="830997"/>
              </a:xfrm>
              <a:prstGeom prst="rect">
                <a:avLst/>
              </a:prstGeom>
              <a:blipFill>
                <a:blip r:embed="rId5"/>
                <a:stretch>
                  <a:fillRect l="-4181" r="-4878" b="-253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2590F5F7-67C1-C6F8-25D5-5001A211480B}"/>
                  </a:ext>
                </a:extLst>
              </p:cNvPr>
              <p:cNvSpPr txBox="1"/>
              <p:nvPr/>
            </p:nvSpPr>
            <p:spPr>
              <a:xfrm>
                <a:off x="6630348" y="1824117"/>
                <a:ext cx="2486258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Q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2590F5F7-67C1-C6F8-25D5-5001A21148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0348" y="1824117"/>
                <a:ext cx="2486258" cy="830997"/>
              </a:xfrm>
              <a:prstGeom prst="rect">
                <a:avLst/>
              </a:prstGeom>
              <a:blipFill>
                <a:blip r:embed="rId6"/>
                <a:stretch>
                  <a:fillRect l="-6091" r="-5584" b="-26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7DBABC4A-653F-CD43-5027-B4672CE4152B}"/>
                  </a:ext>
                </a:extLst>
              </p:cNvPr>
              <p:cNvSpPr txBox="1"/>
              <p:nvPr/>
            </p:nvSpPr>
            <p:spPr>
              <a:xfrm>
                <a:off x="7141789" y="4202887"/>
                <a:ext cx="2486258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Q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7DBABC4A-653F-CD43-5027-B4672CE415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1789" y="4202887"/>
                <a:ext cx="2486258" cy="830997"/>
              </a:xfrm>
              <a:prstGeom prst="rect">
                <a:avLst/>
              </a:prstGeom>
              <a:blipFill>
                <a:blip r:embed="rId7"/>
                <a:stretch>
                  <a:fillRect l="-6122" r="-8673" b="-26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3C1B2BB6-5BAE-1FC5-C12E-D3032DE5F9B4}"/>
              </a:ext>
            </a:extLst>
          </p:cNvPr>
          <p:cNvCxnSpPr>
            <a:cxnSpLocks/>
          </p:cNvCxnSpPr>
          <p:nvPr/>
        </p:nvCxnSpPr>
        <p:spPr>
          <a:xfrm>
            <a:off x="6656697" y="4966257"/>
            <a:ext cx="3254576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3F88728A-167F-6F23-22EF-F76F2C994BC7}"/>
                  </a:ext>
                </a:extLst>
              </p:cNvPr>
              <p:cNvSpPr txBox="1"/>
              <p:nvPr/>
            </p:nvSpPr>
            <p:spPr>
              <a:xfrm>
                <a:off x="6548493" y="4939121"/>
                <a:ext cx="363182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∨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3F88728A-167F-6F23-22EF-F76F2C994B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8493" y="4939121"/>
                <a:ext cx="3631827" cy="830997"/>
              </a:xfrm>
              <a:prstGeom prst="rect">
                <a:avLst/>
              </a:prstGeom>
              <a:blipFill>
                <a:blip r:embed="rId8"/>
                <a:stretch>
                  <a:fillRect l="-3833" r="-5226" b="-26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D86DA87F-C853-2060-F63B-62A8376F3A04}"/>
                  </a:ext>
                </a:extLst>
              </p:cNvPr>
              <p:cNvSpPr txBox="1"/>
              <p:nvPr/>
            </p:nvSpPr>
            <p:spPr>
              <a:xfrm>
                <a:off x="9178820" y="2360215"/>
                <a:ext cx="46519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∨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𝑅</m:t>
                      </m:r>
                    </m:oMath>
                  </m:oMathPara>
                </a14:m>
                <a:endParaRPr lang="en-US" sz="2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D86DA87F-C853-2060-F63B-62A8376F3A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8820" y="2360215"/>
                <a:ext cx="465191" cy="523220"/>
              </a:xfrm>
              <a:prstGeom prst="rect">
                <a:avLst/>
              </a:prstGeom>
              <a:blipFill>
                <a:blip r:embed="rId9"/>
                <a:stretch>
                  <a:fillRect l="-36842" r="-210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76BFCE5A-1C2A-C2FA-3546-4A7BCF3A0F74}"/>
                  </a:ext>
                </a:extLst>
              </p:cNvPr>
              <p:cNvSpPr txBox="1"/>
              <p:nvPr/>
            </p:nvSpPr>
            <p:spPr>
              <a:xfrm>
                <a:off x="5081474" y="4618385"/>
                <a:ext cx="46519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∨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𝐿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76BFCE5A-1C2A-C2FA-3546-4A7BCF3A0F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1474" y="4618385"/>
                <a:ext cx="465191" cy="523220"/>
              </a:xfrm>
              <a:prstGeom prst="rect">
                <a:avLst/>
              </a:prstGeom>
              <a:blipFill>
                <a:blip r:embed="rId10"/>
                <a:stretch>
                  <a:fillRect l="-51351" r="-21622" b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1A497838-F913-F869-B1BF-1F185EC637B8}"/>
                  </a:ext>
                </a:extLst>
              </p:cNvPr>
              <p:cNvSpPr txBox="1"/>
              <p:nvPr/>
            </p:nvSpPr>
            <p:spPr>
              <a:xfrm>
                <a:off x="10163769" y="4704647"/>
                <a:ext cx="46519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∨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𝐿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1A497838-F913-F869-B1BF-1F185EC637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3769" y="4704647"/>
                <a:ext cx="465191" cy="523220"/>
              </a:xfrm>
              <a:prstGeom prst="rect">
                <a:avLst/>
              </a:prstGeom>
              <a:blipFill>
                <a:blip r:embed="rId11"/>
                <a:stretch>
                  <a:fillRect l="-52632" r="-21053" b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4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23" grpId="0"/>
      <p:bldP spid="25" grpId="0"/>
      <p:bldP spid="42" grpId="0"/>
      <p:bldP spid="48" grpId="0"/>
      <p:bldP spid="50" grpId="0"/>
      <p:bldP spid="52" grpId="0"/>
      <p:bldP spid="53" grpId="0"/>
      <p:bldP spid="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Sequent Calculus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9916D0D-6590-BD0A-8048-C41F514C0077}"/>
                  </a:ext>
                </a:extLst>
              </p:cNvPr>
              <p:cNvSpPr txBox="1"/>
              <p:nvPr/>
            </p:nvSpPr>
            <p:spPr>
              <a:xfrm>
                <a:off x="3439938" y="1835320"/>
                <a:ext cx="2426946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P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9916D0D-6590-BD0A-8048-C41F514C0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9938" y="1835320"/>
                <a:ext cx="2426946" cy="830997"/>
              </a:xfrm>
              <a:prstGeom prst="rect">
                <a:avLst/>
              </a:prstGeom>
              <a:blipFill>
                <a:blip r:embed="rId2"/>
                <a:stretch>
                  <a:fillRect l="-5729" r="-6250"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0FB0910-76A8-B26B-3D87-29C37317F025}"/>
              </a:ext>
            </a:extLst>
          </p:cNvPr>
          <p:cNvCxnSpPr>
            <a:cxnSpLocks/>
          </p:cNvCxnSpPr>
          <p:nvPr/>
        </p:nvCxnSpPr>
        <p:spPr>
          <a:xfrm>
            <a:off x="3529584" y="2624991"/>
            <a:ext cx="5805855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020DBFD-FCE8-2C15-5367-5EEBA3F006DE}"/>
                  </a:ext>
                </a:extLst>
              </p:cNvPr>
              <p:cNvSpPr txBox="1"/>
              <p:nvPr/>
            </p:nvSpPr>
            <p:spPr>
              <a:xfrm>
                <a:off x="4444341" y="2786535"/>
                <a:ext cx="3880293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020DBFD-FCE8-2C15-5367-5EEBA3F006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4341" y="2786535"/>
                <a:ext cx="3880293" cy="830997"/>
              </a:xfrm>
              <a:prstGeom prst="rect">
                <a:avLst/>
              </a:prstGeom>
              <a:blipFill>
                <a:blip r:embed="rId3"/>
                <a:stretch>
                  <a:fillRect l="-3583" r="-3583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0432BB8-700A-51F7-CD34-5B703E237776}"/>
                  </a:ext>
                </a:extLst>
              </p:cNvPr>
              <p:cNvSpPr txBox="1"/>
              <p:nvPr/>
            </p:nvSpPr>
            <p:spPr>
              <a:xfrm>
                <a:off x="4789050" y="4191684"/>
                <a:ext cx="3190874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Q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0432BB8-700A-51F7-CD34-5B703E2377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9050" y="4191684"/>
                <a:ext cx="3190874" cy="830997"/>
              </a:xfrm>
              <a:prstGeom prst="rect">
                <a:avLst/>
              </a:prstGeom>
              <a:blipFill>
                <a:blip r:embed="rId4"/>
                <a:stretch>
                  <a:fillRect l="-4762" r="-6349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D1DB90A-67C8-B6CF-9AD5-8CDC1F64EDBC}"/>
              </a:ext>
            </a:extLst>
          </p:cNvPr>
          <p:cNvCxnSpPr>
            <a:cxnSpLocks/>
          </p:cNvCxnSpPr>
          <p:nvPr/>
        </p:nvCxnSpPr>
        <p:spPr>
          <a:xfrm>
            <a:off x="4552545" y="5018949"/>
            <a:ext cx="3563247" cy="3732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CC9F803-CBD7-6BCB-7A18-444D65048FEA}"/>
                  </a:ext>
                </a:extLst>
              </p:cNvPr>
              <p:cNvSpPr txBox="1"/>
              <p:nvPr/>
            </p:nvSpPr>
            <p:spPr>
              <a:xfrm>
                <a:off x="4444341" y="4991813"/>
                <a:ext cx="3880293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CC9F803-CBD7-6BCB-7A18-444D65048F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4341" y="4991813"/>
                <a:ext cx="3880293" cy="830997"/>
              </a:xfrm>
              <a:prstGeom prst="rect">
                <a:avLst/>
              </a:prstGeom>
              <a:blipFill>
                <a:blip r:embed="rId5"/>
                <a:stretch>
                  <a:fillRect l="-3583" r="-4886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2590F5F7-67C1-C6F8-25D5-5001A211480B}"/>
                  </a:ext>
                </a:extLst>
              </p:cNvPr>
              <p:cNvSpPr txBox="1"/>
              <p:nvPr/>
            </p:nvSpPr>
            <p:spPr>
              <a:xfrm>
                <a:off x="6337740" y="1824117"/>
                <a:ext cx="3137077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n-US" sz="5400" b="0" i="1" smtClean="0">
                          <a:latin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54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sz="5400" b="0" i="0" smtClean="0">
                          <a:latin typeface="Cambria Math" panose="02040503050406030204" pitchFamily="18" charset="0"/>
                        </a:rPr>
                        <m:t>Q</m:t>
                      </m:r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2590F5F7-67C1-C6F8-25D5-5001A21148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7740" y="1824117"/>
                <a:ext cx="3137077" cy="830997"/>
              </a:xfrm>
              <a:prstGeom prst="rect">
                <a:avLst/>
              </a:prstGeom>
              <a:blipFill>
                <a:blip r:embed="rId6"/>
                <a:stretch>
                  <a:fillRect l="-4858" r="-6883" b="-26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477EB11-60F5-F7E4-3F7C-99F3EC848999}"/>
                  </a:ext>
                </a:extLst>
              </p:cNvPr>
              <p:cNvSpPr txBox="1"/>
              <p:nvPr/>
            </p:nvSpPr>
            <p:spPr>
              <a:xfrm>
                <a:off x="9573699" y="2363381"/>
                <a:ext cx="46519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𝐿</m:t>
                      </m:r>
                    </m:oMath>
                  </m:oMathPara>
                </a14:m>
                <a:endParaRPr lang="en-US" sz="2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477EB11-60F5-F7E4-3F7C-99F3EC8489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3699" y="2363381"/>
                <a:ext cx="465191" cy="523220"/>
              </a:xfrm>
              <a:prstGeom prst="rect">
                <a:avLst/>
              </a:prstGeom>
              <a:blipFill>
                <a:blip r:embed="rId7"/>
                <a:stretch>
                  <a:fillRect l="-42105" r="-26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675FA3A-92EB-27A3-D3A2-85C3A37BF566}"/>
                  </a:ext>
                </a:extLst>
              </p:cNvPr>
              <p:cNvSpPr txBox="1"/>
              <p:nvPr/>
            </p:nvSpPr>
            <p:spPr>
              <a:xfrm>
                <a:off x="8328543" y="4757339"/>
                <a:ext cx="46519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𝑅</m:t>
                      </m:r>
                    </m:oMath>
                  </m:oMathPara>
                </a14:m>
                <a:endParaRPr lang="en-US" sz="2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675FA3A-92EB-27A3-D3A2-85C3A37BF5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8543" y="4757339"/>
                <a:ext cx="465191" cy="523220"/>
              </a:xfrm>
              <a:prstGeom prst="rect">
                <a:avLst/>
              </a:prstGeom>
              <a:blipFill>
                <a:blip r:embed="rId8"/>
                <a:stretch>
                  <a:fillRect l="-47368" r="-315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4098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23" grpId="0"/>
      <p:bldP spid="25" grpId="0"/>
      <p:bldP spid="42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</TotalTime>
  <Words>425</Words>
  <Application>Microsoft Macintosh PowerPoint</Application>
  <PresentationFormat>Widescreen</PresentationFormat>
  <Paragraphs>90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Cambria Math</vt:lpstr>
      <vt:lpstr>Office Theme</vt:lpstr>
      <vt:lpstr>Proof Systems January 30, 2026</vt:lpstr>
      <vt:lpstr>Agenda</vt:lpstr>
      <vt:lpstr>Proof System</vt:lpstr>
      <vt:lpstr>Proof System for Propositional Logic</vt:lpstr>
      <vt:lpstr>Sequent Calculus</vt:lpstr>
      <vt:lpstr>Sequent Calculus</vt:lpstr>
      <vt:lpstr>Sequent Calculus</vt:lpstr>
      <vt:lpstr>Sequent Calculus</vt:lpstr>
      <vt:lpstr>Sequent Calculus</vt:lpstr>
      <vt:lpstr>Sequent Calculus</vt:lpstr>
      <vt:lpstr>Sequent Calculus</vt:lpstr>
      <vt:lpstr>Sequent Calculus</vt:lpstr>
      <vt:lpstr>Sequent Calculus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11</cp:revision>
  <dcterms:created xsi:type="dcterms:W3CDTF">2026-01-16T17:57:13Z</dcterms:created>
  <dcterms:modified xsi:type="dcterms:W3CDTF">2026-02-02T18:46:24Z</dcterms:modified>
</cp:coreProperties>
</file>