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4" r:id="rId4"/>
    <p:sldId id="265" r:id="rId5"/>
    <p:sldId id="266" r:id="rId6"/>
    <p:sldId id="267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3"/>
    <p:restoredTop sz="94719"/>
  </p:normalViewPr>
  <p:slideViewPr>
    <p:cSldViewPr snapToGrid="0">
      <p:cViewPr varScale="1">
        <p:scale>
          <a:sx n="152" d="100"/>
          <a:sy n="152" d="100"/>
        </p:scale>
        <p:origin x="10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Lists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2,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2.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Sec 8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Lists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list is an ordered collection of elements.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Example lists: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(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3BB40E7-CBCC-8A48-51E1-F70DBCBCBD46}"/>
              </a:ext>
            </a:extLst>
          </p:cNvPr>
          <p:cNvSpPr txBox="1"/>
          <p:nvPr/>
        </p:nvSpPr>
        <p:spPr>
          <a:xfrm>
            <a:off x="2708283" y="4165352"/>
            <a:ext cx="12955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Empty list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FB696E-A7B7-781E-61F8-2A8A65261355}"/>
              </a:ext>
            </a:extLst>
          </p:cNvPr>
          <p:cNvSpPr txBox="1"/>
          <p:nvPr/>
        </p:nvSpPr>
        <p:spPr>
          <a:xfrm>
            <a:off x="4169170" y="4167354"/>
            <a:ext cx="1651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Ordered Pair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C0FF07-4BAB-337D-F097-2D269751BA8B}"/>
              </a:ext>
            </a:extLst>
          </p:cNvPr>
          <p:cNvSpPr txBox="1"/>
          <p:nvPr/>
        </p:nvSpPr>
        <p:spPr>
          <a:xfrm>
            <a:off x="3230389" y="4917242"/>
            <a:ext cx="16401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Singleton list</a:t>
            </a: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containing 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EA5C44-C722-F09C-A96C-7AF5C0639BAA}"/>
              </a:ext>
            </a:extLst>
          </p:cNvPr>
          <p:cNvSpPr txBox="1"/>
          <p:nvPr/>
        </p:nvSpPr>
        <p:spPr>
          <a:xfrm>
            <a:off x="5657081" y="5024475"/>
            <a:ext cx="2340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Duplicates Allowed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042B1B-7A4F-BEFF-5C18-05B67A07B089}"/>
              </a:ext>
            </a:extLst>
          </p:cNvPr>
          <p:cNvSpPr txBox="1"/>
          <p:nvPr/>
        </p:nvSpPr>
        <p:spPr>
          <a:xfrm>
            <a:off x="8209670" y="4165352"/>
            <a:ext cx="17620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Order Matters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804E107-9FA1-E59E-B173-479101D3E950}"/>
              </a:ext>
            </a:extLst>
          </p:cNvPr>
          <p:cNvCxnSpPr>
            <a:cxnSpLocks/>
            <a:stCxn id="5" idx="0"/>
          </p:cNvCxnSpPr>
          <p:nvPr/>
        </p:nvCxnSpPr>
        <p:spPr>
          <a:xfrm flipH="1" flipV="1">
            <a:off x="3354821" y="3331028"/>
            <a:ext cx="1236" cy="83432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D84C318-FA1F-3538-EB46-8B29E6B23A21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4050485" y="3331028"/>
            <a:ext cx="1" cy="15862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FC625D5-B04D-7204-6429-682172338FF2}"/>
              </a:ext>
            </a:extLst>
          </p:cNvPr>
          <p:cNvCxnSpPr>
            <a:cxnSpLocks/>
            <a:stCxn id="6" idx="0"/>
          </p:cNvCxnSpPr>
          <p:nvPr/>
        </p:nvCxnSpPr>
        <p:spPr>
          <a:xfrm flipH="1" flipV="1">
            <a:off x="4994876" y="3331028"/>
            <a:ext cx="1" cy="8363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EFAADB9-7F96-ECE4-E6B0-58AB3C26B983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6827562" y="3284373"/>
            <a:ext cx="0" cy="17401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9197091-E518-7C7B-DAE5-85F0AD68E4F2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9090681" y="3284373"/>
            <a:ext cx="0" cy="8809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4160A-E39E-59D5-360F-4B4C19967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List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C772C3-FB31-01DA-79E0-74E2D6646A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66564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 the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Write all lists up to length 3: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7C772C3-FB31-01DA-79E0-74E2D6646A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665648"/>
              </a:xfrm>
              <a:blipFill>
                <a:blip r:embed="rId2"/>
                <a:stretch>
                  <a:fillRect l="-1206" t="-14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9128339-036F-E76F-CDCE-AD54F3CF8A0B}"/>
                  </a:ext>
                </a:extLst>
              </p:cNvPr>
              <p:cNvSpPr txBox="1"/>
              <p:nvPr/>
            </p:nvSpPr>
            <p:spPr>
              <a:xfrm>
                <a:off x="2272004" y="3429000"/>
                <a:ext cx="31899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9128339-036F-E76F-CDCE-AD54F3CF8A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2004" y="3429000"/>
                <a:ext cx="318997" cy="369332"/>
              </a:xfrm>
              <a:prstGeom prst="rect">
                <a:avLst/>
              </a:prstGeom>
              <a:blipFill>
                <a:blip r:embed="rId3"/>
                <a:stretch>
                  <a:fillRect l="-38462" t="-3333" r="-30769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B99EA5A-6813-CF6F-0E02-E67FD6F9BB2F}"/>
                  </a:ext>
                </a:extLst>
              </p:cNvPr>
              <p:cNvSpPr txBox="1"/>
              <p:nvPr/>
            </p:nvSpPr>
            <p:spPr>
              <a:xfrm>
                <a:off x="4737619" y="3336667"/>
                <a:ext cx="192443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B99EA5A-6813-CF6F-0E02-E67FD6F9BB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7619" y="3336667"/>
                <a:ext cx="1924438" cy="461665"/>
              </a:xfrm>
              <a:prstGeom prst="rect">
                <a:avLst/>
              </a:prstGeom>
              <a:blipFill>
                <a:blip r:embed="rId4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9E5B13-B5AF-7C85-7DBC-4653C8F5DA86}"/>
                  </a:ext>
                </a:extLst>
              </p:cNvPr>
              <p:cNvSpPr txBox="1"/>
              <p:nvPr/>
            </p:nvSpPr>
            <p:spPr>
              <a:xfrm>
                <a:off x="8210162" y="3013500"/>
                <a:ext cx="314363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09E5B13-B5AF-7C85-7DBC-4653C8F5DA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0162" y="3013500"/>
                <a:ext cx="3143638" cy="1200329"/>
              </a:xfrm>
              <a:prstGeom prst="rect">
                <a:avLst/>
              </a:prstGeom>
              <a:blipFill>
                <a:blip r:embed="rId5"/>
                <a:stretch>
                  <a:fillRect b="-73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7F37422-3BF7-E04F-0EAC-27CD42A322FD}"/>
                  </a:ext>
                </a:extLst>
              </p:cNvPr>
              <p:cNvSpPr txBox="1"/>
              <p:nvPr/>
            </p:nvSpPr>
            <p:spPr>
              <a:xfrm>
                <a:off x="611155" y="4436029"/>
                <a:ext cx="369958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7F37422-3BF7-E04F-0EAC-27CD42A32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155" y="4436029"/>
                <a:ext cx="3699588" cy="1200329"/>
              </a:xfrm>
              <a:prstGeom prst="rect">
                <a:avLst/>
              </a:prstGeom>
              <a:blipFill>
                <a:blip r:embed="rId6"/>
                <a:stretch>
                  <a:fillRect r="-342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BF70AC9-DF11-E652-23EF-8F09697139B9}"/>
                  </a:ext>
                </a:extLst>
              </p:cNvPr>
              <p:cNvSpPr txBox="1"/>
              <p:nvPr/>
            </p:nvSpPr>
            <p:spPr>
              <a:xfrm>
                <a:off x="4308410" y="4431268"/>
                <a:ext cx="369958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BF70AC9-DF11-E652-23EF-8F09697139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410" y="4431268"/>
                <a:ext cx="3699588" cy="1200329"/>
              </a:xfrm>
              <a:prstGeom prst="rect">
                <a:avLst/>
              </a:prstGeom>
              <a:blipFill>
                <a:blip r:embed="rId7"/>
                <a:stretch>
                  <a:fillRect r="-342" b="-7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9CE686-4DC4-6919-2F4B-70F2BE996E33}"/>
                  </a:ext>
                </a:extLst>
              </p:cNvPr>
              <p:cNvSpPr txBox="1"/>
              <p:nvPr/>
            </p:nvSpPr>
            <p:spPr>
              <a:xfrm>
                <a:off x="8005665" y="4431268"/>
                <a:ext cx="369958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9CE686-4DC4-6919-2F4B-70F2BE996E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5665" y="4431268"/>
                <a:ext cx="3699588" cy="1200329"/>
              </a:xfrm>
              <a:prstGeom prst="rect">
                <a:avLst/>
              </a:prstGeom>
              <a:blipFill>
                <a:blip r:embed="rId8"/>
                <a:stretch>
                  <a:fillRect b="-7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6D17BDA5-21A8-0864-61E9-B7A69279737B}"/>
              </a:ext>
            </a:extLst>
          </p:cNvPr>
          <p:cNvSpPr txBox="1"/>
          <p:nvPr/>
        </p:nvSpPr>
        <p:spPr>
          <a:xfrm>
            <a:off x="1843673" y="2544638"/>
            <a:ext cx="117565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 list of length 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B586A0-8191-B740-9506-0FA3BAB2676B}"/>
              </a:ext>
            </a:extLst>
          </p:cNvPr>
          <p:cNvSpPr txBox="1"/>
          <p:nvPr/>
        </p:nvSpPr>
        <p:spPr>
          <a:xfrm>
            <a:off x="5112009" y="2491273"/>
            <a:ext cx="117565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 lists of length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F7321C-E651-4B73-C8C3-BCA91CEBAA4D}"/>
              </a:ext>
            </a:extLst>
          </p:cNvPr>
          <p:cNvSpPr txBox="1"/>
          <p:nvPr/>
        </p:nvSpPr>
        <p:spPr>
          <a:xfrm>
            <a:off x="8606226" y="2626210"/>
            <a:ext cx="235150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9 lists of length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C2F6F3-2E8B-9527-139A-9BFB135A802A}"/>
              </a:ext>
            </a:extLst>
          </p:cNvPr>
          <p:cNvSpPr txBox="1"/>
          <p:nvPr/>
        </p:nvSpPr>
        <p:spPr>
          <a:xfrm>
            <a:off x="4388253" y="4029163"/>
            <a:ext cx="262316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27 lists of length 3</a:t>
            </a:r>
          </a:p>
        </p:txBody>
      </p:sp>
    </p:spTree>
    <p:extLst>
      <p:ext uri="{BB962C8B-B14F-4D97-AF65-F5344CB8AC3E}">
        <p14:creationId xmlns:p14="http://schemas.microsoft.com/office/powerpoint/2010/main" val="420507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4D9EA-8F97-31A3-A278-2191BC50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Counting Lists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For a set of elements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elements, there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lists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containing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995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4D9EA-8F97-31A3-A278-2191BC50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Counting Lists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For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elements, how many lists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are there with no repeated elements?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Example: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d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There 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∗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∗…∗(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−1))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lists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with no repeated elements (Note: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 r="-1327" b="-2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673E19C-A83A-9950-D052-E53A5D9EFCED}"/>
                  </a:ext>
                </a:extLst>
              </p:cNvPr>
              <p:cNvSpPr txBox="1"/>
              <p:nvPr/>
            </p:nvSpPr>
            <p:spPr>
              <a:xfrm>
                <a:off x="6972105" y="2800965"/>
                <a:ext cx="178447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b</m:t>
                          </m:r>
                          <m: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m:rPr>
                              <m:sty m:val="p"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</m:d>
                      <m:r>
                        <a:rPr lang="en-US" sz="2400" b="0" i="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(</m:t>
                      </m:r>
                      <m:r>
                        <m:rPr>
                          <m:sty m:val="p"/>
                        </m:rPr>
                        <a:rPr lang="en-US" sz="2400" b="0" i="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b</m:t>
                      </m:r>
                      <m:r>
                        <a:rPr lang="en-US" sz="2400" b="0" i="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sz="2400" b="0" i="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c</m:t>
                      </m:r>
                      <m:r>
                        <a:rPr lang="en-US" sz="2400" b="0" i="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673E19C-A83A-9950-D052-E53A5D9EFC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2105" y="2800965"/>
                <a:ext cx="1784478" cy="1200329"/>
              </a:xfrm>
              <a:prstGeom prst="rect">
                <a:avLst/>
              </a:prstGeom>
              <a:blipFill>
                <a:blip r:embed="rId3"/>
                <a:stretch>
                  <a:fillRect r="-709" b="-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0903411-0DD1-E4F7-DC77-861976E5BD93}"/>
                  </a:ext>
                </a:extLst>
              </p:cNvPr>
              <p:cNvSpPr txBox="1"/>
              <p:nvPr/>
            </p:nvSpPr>
            <p:spPr>
              <a:xfrm>
                <a:off x="5203761" y="2828835"/>
                <a:ext cx="178447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b</m:t>
                          </m:r>
                        </m:e>
                      </m:d>
                    </m:oMath>
                  </m:oMathPara>
                </a14:m>
                <a:endParaRPr lang="en-US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en-US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0903411-0DD1-E4F7-DC77-861976E5BD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761" y="2828835"/>
                <a:ext cx="1784478" cy="12003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8B68863-7B0D-DA14-F710-BAF77FC237F8}"/>
                  </a:ext>
                </a:extLst>
              </p:cNvPr>
              <p:cNvSpPr txBox="1"/>
              <p:nvPr/>
            </p:nvSpPr>
            <p:spPr>
              <a:xfrm>
                <a:off x="8756583" y="2828835"/>
                <a:ext cx="2924564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b</m:t>
                          </m:r>
                          <m: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m:rPr>
                              <m:sty m:val="p"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  <m: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m:rPr>
                              <m:sty m:val="p"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</m:t>
                          </m:r>
                        </m:e>
                      </m:d>
                      <m:r>
                        <a:rPr lang="en-US" sz="2400" b="0" i="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</m:t>
                      </m:r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b</m:t>
                          </m:r>
                          <m: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m:rPr>
                              <m:sty m:val="p"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</m:t>
                          </m:r>
                          <m: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m:rPr>
                              <m:sty m:val="p"/>
                            </m:rPr>
                            <a:rPr lang="en-US" sz="2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</m:d>
                    </m:oMath>
                  </m:oMathPara>
                </a14:m>
                <a:endParaRPr lang="en-US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8B68863-7B0D-DA14-F710-BAF77FC237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583" y="2828835"/>
                <a:ext cx="2924564" cy="1200329"/>
              </a:xfrm>
              <a:prstGeom prst="rect">
                <a:avLst/>
              </a:prstGeom>
              <a:blipFill>
                <a:blip r:embed="rId5"/>
                <a:stretch>
                  <a:fillRect b="-7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4218807-4C21-2F7D-475D-A45F1FF17490}"/>
                  </a:ext>
                </a:extLst>
              </p:cNvPr>
              <p:cNvSpPr txBox="1"/>
              <p:nvPr/>
            </p:nvSpPr>
            <p:spPr>
              <a:xfrm>
                <a:off x="4578998" y="3198166"/>
                <a:ext cx="77677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4218807-4C21-2F7D-475D-A45F1FF17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8998" y="3198166"/>
                <a:ext cx="776773" cy="461665"/>
              </a:xfrm>
              <a:prstGeom prst="rect">
                <a:avLst/>
              </a:prstGeom>
              <a:blipFill>
                <a:blip r:embed="rId6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249521CA-C9A5-4909-7ADC-FD31DA1EF862}"/>
              </a:ext>
            </a:extLst>
          </p:cNvPr>
          <p:cNvSpPr txBox="1"/>
          <p:nvPr/>
        </p:nvSpPr>
        <p:spPr>
          <a:xfrm>
            <a:off x="4170531" y="3666328"/>
            <a:ext cx="15937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of length 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A594AB-7074-D253-E57E-4F51A904E2D0}"/>
              </a:ext>
            </a:extLst>
          </p:cNvPr>
          <p:cNvSpPr txBox="1"/>
          <p:nvPr/>
        </p:nvSpPr>
        <p:spPr>
          <a:xfrm>
            <a:off x="5299147" y="4035661"/>
            <a:ext cx="15937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 of length 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426107-2153-3F71-BBA0-82C3F61B9824}"/>
              </a:ext>
            </a:extLst>
          </p:cNvPr>
          <p:cNvSpPr txBox="1"/>
          <p:nvPr/>
        </p:nvSpPr>
        <p:spPr>
          <a:xfrm>
            <a:off x="7031656" y="4066438"/>
            <a:ext cx="15937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 of length 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985808-E24F-154C-52FC-4C2F3E0B8675}"/>
              </a:ext>
            </a:extLst>
          </p:cNvPr>
          <p:cNvSpPr txBox="1"/>
          <p:nvPr/>
        </p:nvSpPr>
        <p:spPr>
          <a:xfrm>
            <a:off x="9422012" y="4066438"/>
            <a:ext cx="15937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 of length 3</a:t>
            </a:r>
          </a:p>
        </p:txBody>
      </p:sp>
    </p:spTree>
    <p:extLst>
      <p:ext uri="{BB962C8B-B14F-4D97-AF65-F5344CB8AC3E}">
        <p14:creationId xmlns:p14="http://schemas.microsoft.com/office/powerpoint/2010/main" val="418662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329</Words>
  <Application>Microsoft Macintosh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Office Theme</vt:lpstr>
      <vt:lpstr>Lists February 2, 2026</vt:lpstr>
      <vt:lpstr>Agenda</vt:lpstr>
      <vt:lpstr>Lists</vt:lpstr>
      <vt:lpstr>List Examples</vt:lpstr>
      <vt:lpstr>Counting Lists</vt:lpstr>
      <vt:lpstr>Counting Lists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13</cp:revision>
  <dcterms:created xsi:type="dcterms:W3CDTF">2026-01-16T17:57:13Z</dcterms:created>
  <dcterms:modified xsi:type="dcterms:W3CDTF">2026-02-06T20:07:30Z</dcterms:modified>
</cp:coreProperties>
</file>