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4" r:id="rId4"/>
    <p:sldId id="271" r:id="rId5"/>
    <p:sldId id="265" r:id="rId6"/>
    <p:sldId id="269" r:id="rId7"/>
    <p:sldId id="266" r:id="rId8"/>
    <p:sldId id="270" r:id="rId9"/>
    <p:sldId id="267" r:id="rId10"/>
    <p:sldId id="272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08"/>
    <p:restoredTop sz="94829"/>
  </p:normalViewPr>
  <p:slideViewPr>
    <p:cSldViewPr snapToGrid="0">
      <p:cViewPr varScale="1">
        <p:scale>
          <a:sx n="139" d="100"/>
          <a:sy n="139" d="100"/>
        </p:scale>
        <p:origin x="168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2/6/26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2/6/26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144000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February 6,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2. Sec 10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4D9EA-8F97-31A3-A278-2191BC501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 Builder Notation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105973-610F-57A0-027D-E669744730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40143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Consider the set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3, 5, 7, …</m:t>
                        </m:r>
                      </m:e>
                    </m:d>
                  </m:oMath>
                </a14:m>
                <a:endParaRPr lang="en-US" b="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it: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The set of odd numbers greater than 1?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The set of odd prime numbers?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Something else?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105973-610F-57A0-027D-E669744730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401439"/>
              </a:xfrm>
              <a:blipFill>
                <a:blip r:embed="rId2"/>
                <a:stretch>
                  <a:fillRect l="-1206" t="-2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433527B-33ED-8521-45C6-34CDA7150C86}"/>
                  </a:ext>
                </a:extLst>
              </p:cNvPr>
              <p:cNvSpPr txBox="1"/>
              <p:nvPr/>
            </p:nvSpPr>
            <p:spPr>
              <a:xfrm>
                <a:off x="7402068" y="3364992"/>
                <a:ext cx="417941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ℤ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&gt;1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and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𝑜𝑑𝑑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433527B-33ED-8521-45C6-34CDA7150C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2068" y="3364992"/>
                <a:ext cx="4179414" cy="430887"/>
              </a:xfrm>
              <a:prstGeom prst="rect">
                <a:avLst/>
              </a:prstGeom>
              <a:blipFill>
                <a:blip r:embed="rId3"/>
                <a:stretch>
                  <a:fillRect t="-5556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002112F-045C-8246-0900-DB1B9E587F31}"/>
                  </a:ext>
                </a:extLst>
              </p:cNvPr>
              <p:cNvSpPr txBox="1"/>
              <p:nvPr/>
            </p:nvSpPr>
            <p:spPr>
              <a:xfrm>
                <a:off x="7048125" y="4432632"/>
                <a:ext cx="453335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ℤ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&gt;2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and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is</m:t>
                          </m:r>
                          <m:r>
                            <a:rPr 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𝑝𝑟𝑖𝑚𝑒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002112F-045C-8246-0900-DB1B9E587F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8125" y="4432632"/>
                <a:ext cx="4533357" cy="430887"/>
              </a:xfrm>
              <a:prstGeom prst="rect">
                <a:avLst/>
              </a:prstGeom>
              <a:blipFill>
                <a:blip r:embed="rId4"/>
                <a:stretch>
                  <a:fillRect t="-5556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B3BBA54-E7C9-BBFE-3719-9E36A4900900}"/>
              </a:ext>
            </a:extLst>
          </p:cNvPr>
          <p:cNvCxnSpPr>
            <a:cxnSpLocks/>
            <a:stCxn id="12" idx="2"/>
          </p:cNvCxnSpPr>
          <p:nvPr/>
        </p:nvCxnSpPr>
        <p:spPr>
          <a:xfrm flipH="1">
            <a:off x="7946136" y="2892690"/>
            <a:ext cx="690372" cy="53631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5298FE6-F5C5-7725-61D5-16138F855C53}"/>
              </a:ext>
            </a:extLst>
          </p:cNvPr>
          <p:cNvSpPr txBox="1"/>
          <p:nvPr/>
        </p:nvSpPr>
        <p:spPr>
          <a:xfrm>
            <a:off x="7991856" y="2246359"/>
            <a:ext cx="1289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Contains</a:t>
            </a:r>
          </a:p>
          <a:p>
            <a:pPr algn="ctr"/>
            <a:r>
              <a:rPr lang="en-US" dirty="0"/>
              <a:t>any integer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89794D8-A5C6-4E0A-F587-900D77C0DB6A}"/>
              </a:ext>
            </a:extLst>
          </p:cNvPr>
          <p:cNvCxnSpPr>
            <a:cxnSpLocks/>
            <a:stCxn id="15" idx="2"/>
          </p:cNvCxnSpPr>
          <p:nvPr/>
        </p:nvCxnSpPr>
        <p:spPr>
          <a:xfrm>
            <a:off x="10091871" y="2912581"/>
            <a:ext cx="56445" cy="47197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7962520-41F0-1742-4E18-AB4BD3FC4B25}"/>
              </a:ext>
            </a:extLst>
          </p:cNvPr>
          <p:cNvSpPr txBox="1"/>
          <p:nvPr/>
        </p:nvSpPr>
        <p:spPr>
          <a:xfrm>
            <a:off x="9180576" y="2266250"/>
            <a:ext cx="1822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that satisfies this condition</a:t>
            </a:r>
          </a:p>
        </p:txBody>
      </p:sp>
    </p:spTree>
    <p:extLst>
      <p:ext uri="{BB962C8B-B14F-4D97-AF65-F5344CB8AC3E}">
        <p14:creationId xmlns:p14="http://schemas.microsoft.com/office/powerpoint/2010/main" val="178807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</a:t>
            </a:r>
          </a:p>
        </p:txBody>
      </p:sp>
      <p:sp>
        <p:nvSpPr>
          <p:cNvPr id="3" name="Content Placeholder 14">
            <a:extLst>
              <a:ext uri="{FF2B5EF4-FFF2-40B4-BE49-F238E27FC236}">
                <a16:creationId xmlns:a16="http://schemas.microsoft.com/office/drawing/2014/main" id="{5E777AF2-08C1-87E3-A452-9D031C3B1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Definition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A repetition-free, unordered collection of objects.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9909D60-39D7-4DA5-8796-58DB3C1DAFA0}"/>
                  </a:ext>
                </a:extLst>
              </p:cNvPr>
              <p:cNvSpPr txBox="1"/>
              <p:nvPr/>
            </p:nvSpPr>
            <p:spPr>
              <a:xfrm>
                <a:off x="1638650" y="3213556"/>
                <a:ext cx="104592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∅=</m:t>
                      </m:r>
                      <m:r>
                        <m:rPr>
                          <m:lit/>
                        </m:rPr>
                        <a:rPr lang="en-US" sz="2800" b="0" i="1" smtClean="0">
                          <a:latin typeface="Cambria Math" panose="02040503050406030204" pitchFamily="18" charset="0"/>
                        </a:rPr>
                        <m:t>{}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9909D60-39D7-4DA5-8796-58DB3C1DAF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8650" y="3213556"/>
                <a:ext cx="1045927" cy="430887"/>
              </a:xfrm>
              <a:prstGeom prst="rect">
                <a:avLst/>
              </a:prstGeom>
              <a:blipFill>
                <a:blip r:embed="rId2"/>
                <a:stretch>
                  <a:fillRect l="-10843" r="-12048" b="-30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6B5AA5E-F8FF-426F-C875-C2AF88692255}"/>
                  </a:ext>
                </a:extLst>
              </p:cNvPr>
              <p:cNvSpPr txBox="1"/>
              <p:nvPr/>
            </p:nvSpPr>
            <p:spPr>
              <a:xfrm>
                <a:off x="3829575" y="3025683"/>
                <a:ext cx="1216102" cy="8066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lit/>
                        </m:rPr>
                        <a:rPr lang="en-US" sz="28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1, 2, </m:t>
                      </m:r>
                      <m:f>
                        <m:f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m:rPr>
                          <m:lit/>
                        </m:rPr>
                        <a:rPr lang="en-US" sz="28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6B5AA5E-F8FF-426F-C875-C2AF886922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9575" y="3025683"/>
                <a:ext cx="1216102" cy="806631"/>
              </a:xfrm>
              <a:prstGeom prst="rect">
                <a:avLst/>
              </a:prstGeom>
              <a:blipFill>
                <a:blip r:embed="rId3"/>
                <a:stretch>
                  <a:fillRect l="-10309" t="-1563" r="-10309" b="-140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6B2B47A-DC86-9685-629E-9036D9D5B0FC}"/>
                  </a:ext>
                </a:extLst>
              </p:cNvPr>
              <p:cNvSpPr txBox="1"/>
              <p:nvPr/>
            </p:nvSpPr>
            <p:spPr>
              <a:xfrm>
                <a:off x="6096000" y="3213554"/>
                <a:ext cx="334155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lit/>
                        </m:rPr>
                        <a:rPr lang="en-US" sz="28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…,−2, −1, 0, 1, 2, …</m:t>
                      </m:r>
                      <m:r>
                        <m:rPr>
                          <m:lit/>
                        </m:rPr>
                        <a:rPr lang="en-US" sz="28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6B2B47A-DC86-9685-629E-9036D9D5B0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213554"/>
                <a:ext cx="3341556" cy="430887"/>
              </a:xfrm>
              <a:prstGeom prst="rect">
                <a:avLst/>
              </a:prstGeom>
              <a:blipFill>
                <a:blip r:embed="rId4"/>
                <a:stretch>
                  <a:fillRect l="-3788" r="-3409" b="-30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56F4A66-574E-F940-819A-EEB52690AB04}"/>
                  </a:ext>
                </a:extLst>
              </p:cNvPr>
              <p:cNvSpPr txBox="1"/>
              <p:nvPr/>
            </p:nvSpPr>
            <p:spPr>
              <a:xfrm>
                <a:off x="3404518" y="4883131"/>
                <a:ext cx="413440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1, 2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2,1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lit/>
                        </m:rPr>
                        <a:rPr lang="en-US" sz="28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1,1,2,1,2</m:t>
                      </m:r>
                      <m:r>
                        <m:rPr>
                          <m:lit/>
                        </m:rPr>
                        <a:rPr lang="en-US" sz="28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56F4A66-574E-F940-819A-EEB52690AB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4518" y="4883131"/>
                <a:ext cx="4134402" cy="430887"/>
              </a:xfrm>
              <a:prstGeom prst="rect">
                <a:avLst/>
              </a:prstGeom>
              <a:blipFill>
                <a:blip r:embed="rId5"/>
                <a:stretch>
                  <a:fillRect t="-2857" r="-2752" b="-3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484E5BE-996E-229E-AD90-A324864A3971}"/>
              </a:ext>
            </a:extLst>
          </p:cNvPr>
          <p:cNvCxnSpPr>
            <a:cxnSpLocks/>
          </p:cNvCxnSpPr>
          <p:nvPr/>
        </p:nvCxnSpPr>
        <p:spPr>
          <a:xfrm flipV="1">
            <a:off x="1728132" y="3648266"/>
            <a:ext cx="316627" cy="68884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4C660DA-2639-CAF3-5C4F-77859967B1D1}"/>
              </a:ext>
            </a:extLst>
          </p:cNvPr>
          <p:cNvSpPr txBox="1"/>
          <p:nvPr/>
        </p:nvSpPr>
        <p:spPr>
          <a:xfrm>
            <a:off x="816529" y="4287379"/>
            <a:ext cx="1644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Empty Set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9042F0F-B74B-B59E-16C2-258D4C829620}"/>
              </a:ext>
            </a:extLst>
          </p:cNvPr>
          <p:cNvCxnSpPr>
            <a:cxnSpLocks/>
            <a:stCxn id="16" idx="0"/>
            <a:endCxn id="7" idx="2"/>
          </p:cNvCxnSpPr>
          <p:nvPr/>
        </p:nvCxnSpPr>
        <p:spPr>
          <a:xfrm flipV="1">
            <a:off x="5045677" y="5314018"/>
            <a:ext cx="426042" cy="40448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27F08FD-9FBC-9747-B94B-315FC0036801}"/>
              </a:ext>
            </a:extLst>
          </p:cNvPr>
          <p:cNvSpPr txBox="1"/>
          <p:nvPr/>
        </p:nvSpPr>
        <p:spPr>
          <a:xfrm>
            <a:off x="3423110" y="5718504"/>
            <a:ext cx="32451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All equal regardless of order or repetition of elements</a:t>
            </a:r>
          </a:p>
        </p:txBody>
      </p:sp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3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Cardinality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The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cardinality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a set (or it size) is the number of elements within the set (denoted as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51338"/>
              </a:xfrm>
              <a:blipFill>
                <a:blip r:embed="rId2"/>
                <a:stretch>
                  <a:fillRect l="-1206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9909D60-39D7-4DA5-8796-58DB3C1DAFA0}"/>
                  </a:ext>
                </a:extLst>
              </p:cNvPr>
              <p:cNvSpPr txBox="1"/>
              <p:nvPr/>
            </p:nvSpPr>
            <p:spPr>
              <a:xfrm>
                <a:off x="838200" y="3217564"/>
                <a:ext cx="216681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∅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lit/>
                            </m:rP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{}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9909D60-39D7-4DA5-8796-58DB3C1DAF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217564"/>
                <a:ext cx="2166812" cy="430887"/>
              </a:xfrm>
              <a:prstGeom prst="rect">
                <a:avLst/>
              </a:prstGeom>
              <a:blipFill>
                <a:blip r:embed="rId3"/>
                <a:stretch>
                  <a:fillRect l="-5848" t="-2857" r="-3509" b="-3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6B5AA5E-F8FF-426F-C875-C2AF88692255}"/>
                  </a:ext>
                </a:extLst>
              </p:cNvPr>
              <p:cNvSpPr txBox="1"/>
              <p:nvPr/>
            </p:nvSpPr>
            <p:spPr>
              <a:xfrm>
                <a:off x="3829575" y="3025683"/>
                <a:ext cx="2113848" cy="8209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lit/>
                            </m:rP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1, 2, </m:t>
                          </m:r>
                          <m:f>
                            <m:fPr>
                              <m:ctrlPr>
                                <a:rPr lang="en-US" sz="280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m:rPr>
                              <m:lit/>
                            </m:rP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}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6B5AA5E-F8FF-426F-C875-C2AF886922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9575" y="3025683"/>
                <a:ext cx="2113848" cy="820994"/>
              </a:xfrm>
              <a:prstGeom prst="rect">
                <a:avLst/>
              </a:prstGeom>
              <a:blipFill>
                <a:blip r:embed="rId4"/>
                <a:stretch>
                  <a:fillRect l="-595" t="-1538" r="-3571" b="-12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6B2B47A-DC86-9685-629E-9036D9D5B0FC}"/>
                  </a:ext>
                </a:extLst>
              </p:cNvPr>
              <p:cNvSpPr txBox="1"/>
              <p:nvPr/>
            </p:nvSpPr>
            <p:spPr>
              <a:xfrm>
                <a:off x="6977833" y="3220736"/>
                <a:ext cx="434221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lit/>
                            </m:rP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…,−2, −1, 0, 1, 2, …</m:t>
                          </m:r>
                          <m:r>
                            <m:rPr>
                              <m:lit/>
                            </m:rP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}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∞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6B2B47A-DC86-9685-629E-9036D9D5B0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7833" y="3220736"/>
                <a:ext cx="4342214" cy="430887"/>
              </a:xfrm>
              <a:prstGeom prst="rect">
                <a:avLst/>
              </a:prstGeom>
              <a:blipFill>
                <a:blip r:embed="rId5"/>
                <a:stretch>
                  <a:fillRect t="-2857" r="-875" b="-3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56F4A66-574E-F940-819A-EEB52690AB04}"/>
                  </a:ext>
                </a:extLst>
              </p:cNvPr>
              <p:cNvSpPr txBox="1"/>
              <p:nvPr/>
            </p:nvSpPr>
            <p:spPr>
              <a:xfrm>
                <a:off x="3202352" y="4871391"/>
                <a:ext cx="548214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1, 2</m:t>
                              </m:r>
                            </m:e>
                          </m:d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2,1</m:t>
                              </m:r>
                            </m:e>
                          </m:d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lit/>
                            </m:rP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1,1,2,1,2</m:t>
                          </m:r>
                          <m:r>
                            <m:rPr>
                              <m:lit/>
                            </m:rP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}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56F4A66-574E-F940-819A-EEB52690AB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2352" y="4871391"/>
                <a:ext cx="5482142" cy="430887"/>
              </a:xfrm>
              <a:prstGeom prst="rect">
                <a:avLst/>
              </a:prstGeom>
              <a:blipFill>
                <a:blip r:embed="rId6"/>
                <a:stretch>
                  <a:fillRect r="-1157" b="-3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1259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4160A-E39E-59D5-360F-4B4C19967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 Membership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ontent Placeholder 14">
                <a:extLst>
                  <a:ext uri="{FF2B5EF4-FFF2-40B4-BE49-F238E27FC236}">
                    <a16:creationId xmlns:a16="http://schemas.microsoft.com/office/drawing/2014/main" id="{FDF73DD1-0AAD-0B03-BDF4-4F15588CCB5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An object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𝑜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that belongs to a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is called a member or element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(denoted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𝑜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𝑜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does not belong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then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𝑜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not a member/element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(denoted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𝑜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∉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Sometimes, we write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𝑜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 mean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contains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𝑜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(equivalent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𝑜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</p:txBody>
          </p:sp>
        </mc:Choice>
        <mc:Fallback>
          <p:sp>
            <p:nvSpPr>
              <p:cNvPr id="15" name="Content Placeholder 14">
                <a:extLst>
                  <a:ext uri="{FF2B5EF4-FFF2-40B4-BE49-F238E27FC236}">
                    <a16:creationId xmlns:a16="http://schemas.microsoft.com/office/drawing/2014/main" id="{FDF73DD1-0AAD-0B03-BDF4-4F15588CCB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2326" r="-19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507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4160A-E39E-59D5-360F-4B4C19967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Set Membership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0B4C216-1311-AEFD-4010-591F8ED1986F}"/>
                  </a:ext>
                </a:extLst>
              </p:cNvPr>
              <p:cNvSpPr txBox="1"/>
              <p:nvPr/>
            </p:nvSpPr>
            <p:spPr>
              <a:xfrm>
                <a:off x="1979020" y="2830697"/>
                <a:ext cx="105939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𝑜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∉∅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0B4C216-1311-AEFD-4010-591F8ED198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020" y="2830697"/>
                <a:ext cx="1059393" cy="492443"/>
              </a:xfrm>
              <a:prstGeom prst="rect">
                <a:avLst/>
              </a:prstGeom>
              <a:blipFill>
                <a:blip r:embed="rId2"/>
                <a:stretch>
                  <a:fillRect l="-5952" r="-10714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CE7D480-A761-E30E-8850-B1E418F74EFC}"/>
                  </a:ext>
                </a:extLst>
              </p:cNvPr>
              <p:cNvSpPr txBox="1"/>
              <p:nvPr/>
            </p:nvSpPr>
            <p:spPr>
              <a:xfrm>
                <a:off x="5078766" y="2607304"/>
                <a:ext cx="2034467" cy="939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1∈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1,2,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CE7D480-A761-E30E-8850-B1E418F74E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8766" y="2607304"/>
                <a:ext cx="2034467" cy="939231"/>
              </a:xfrm>
              <a:prstGeom prst="rect">
                <a:avLst/>
              </a:prstGeom>
              <a:blipFill>
                <a:blip r:embed="rId3"/>
                <a:stretch>
                  <a:fillRect l="-4321" t="-1333" b="-1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ECFC164-2B46-E311-A35F-560E4F270EEA}"/>
                  </a:ext>
                </a:extLst>
              </p:cNvPr>
              <p:cNvSpPr txBox="1"/>
              <p:nvPr/>
            </p:nvSpPr>
            <p:spPr>
              <a:xfrm>
                <a:off x="8337803" y="2607304"/>
                <a:ext cx="2034468" cy="939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1,2,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ECFC164-2B46-E311-A35F-560E4F270E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7803" y="2607304"/>
                <a:ext cx="2034468" cy="939231"/>
              </a:xfrm>
              <a:prstGeom prst="rect">
                <a:avLst/>
              </a:prstGeom>
              <a:blipFill>
                <a:blip r:embed="rId4"/>
                <a:stretch>
                  <a:fillRect l="-4348" t="-1333" b="-1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F6B13D9-1104-D50D-E3C8-0C70ACC6AF4B}"/>
                  </a:ext>
                </a:extLst>
              </p:cNvPr>
              <p:cNvSpPr txBox="1"/>
              <p:nvPr/>
            </p:nvSpPr>
            <p:spPr>
              <a:xfrm>
                <a:off x="1491482" y="3872732"/>
                <a:ext cx="2034468" cy="939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∉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1,2,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F6B13D9-1104-D50D-E3C8-0C70ACC6AF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1482" y="3872732"/>
                <a:ext cx="2034468" cy="939231"/>
              </a:xfrm>
              <a:prstGeom prst="rect">
                <a:avLst/>
              </a:prstGeom>
              <a:blipFill>
                <a:blip r:embed="rId5"/>
                <a:stretch>
                  <a:fillRect l="-4969" b="-1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E237313-12B3-4942-ABDE-D45FB4B7BD7A}"/>
                  </a:ext>
                </a:extLst>
              </p:cNvPr>
              <p:cNvSpPr txBox="1"/>
              <p:nvPr/>
            </p:nvSpPr>
            <p:spPr>
              <a:xfrm>
                <a:off x="5078766" y="3872732"/>
                <a:ext cx="2034468" cy="939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1,2,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∋2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E237313-12B3-4942-ABDE-D45FB4B7BD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8766" y="3872732"/>
                <a:ext cx="2034468" cy="939231"/>
              </a:xfrm>
              <a:prstGeom prst="rect">
                <a:avLst/>
              </a:prstGeom>
              <a:blipFill>
                <a:blip r:embed="rId6"/>
                <a:stretch>
                  <a:fillRect r="-4321" b="-1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B7921F-CE01-4AE5-4868-5FBB3CD93DCE}"/>
                  </a:ext>
                </a:extLst>
              </p:cNvPr>
              <p:cNvSpPr txBox="1"/>
              <p:nvPr/>
            </p:nvSpPr>
            <p:spPr>
              <a:xfrm>
                <a:off x="8833869" y="4096127"/>
                <a:ext cx="1042337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3∈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8B7921F-CE01-4AE5-4868-5FBB3CD93D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3869" y="4096127"/>
                <a:ext cx="1042337" cy="492443"/>
              </a:xfrm>
              <a:prstGeom prst="rect">
                <a:avLst/>
              </a:prstGeom>
              <a:blipFill>
                <a:blip r:embed="rId7"/>
                <a:stretch>
                  <a:fillRect l="-9639" r="-8434" b="-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81B4E59C-5F58-1107-01DB-7DB6D3833DD3}"/>
              </a:ext>
            </a:extLst>
          </p:cNvPr>
          <p:cNvSpPr txBox="1"/>
          <p:nvPr/>
        </p:nvSpPr>
        <p:spPr>
          <a:xfrm>
            <a:off x="8266901" y="5138162"/>
            <a:ext cx="21762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Often read as 3 is an integer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8893275-90E8-5A46-EADA-A2A2EE3943AB}"/>
              </a:ext>
            </a:extLst>
          </p:cNvPr>
          <p:cNvCxnSpPr>
            <a:stCxn id="14" idx="0"/>
            <a:endCxn id="13" idx="2"/>
          </p:cNvCxnSpPr>
          <p:nvPr/>
        </p:nvCxnSpPr>
        <p:spPr>
          <a:xfrm flipV="1">
            <a:off x="9355037" y="4588570"/>
            <a:ext cx="1" cy="54959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39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4D9EA-8F97-31A3-A278-2191BC501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Subsets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105973-610F-57A0-027D-E669744730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subset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a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(denoted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 if and only if every element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an element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(i.e.,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strict subset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(denoted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⊂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 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subset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there is an element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not contained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(i.e.,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but not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equivalent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(denoted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 if and only if both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subset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subset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105973-610F-57A0-027D-E669744730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06" t="-3198" r="-13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99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4D9EA-8F97-31A3-A278-2191BC501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Subsets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9CA6C81-F44D-D8D2-00DE-76F05C231C64}"/>
                  </a:ext>
                </a:extLst>
              </p:cNvPr>
              <p:cNvSpPr txBox="1"/>
              <p:nvPr/>
            </p:nvSpPr>
            <p:spPr>
              <a:xfrm>
                <a:off x="1851660" y="2395728"/>
                <a:ext cx="99815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∅⊆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9CA6C81-F44D-D8D2-00DE-76F05C231C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1660" y="2395728"/>
                <a:ext cx="998158" cy="430887"/>
              </a:xfrm>
              <a:prstGeom prst="rect">
                <a:avLst/>
              </a:prstGeom>
              <a:blipFill>
                <a:blip r:embed="rId2"/>
                <a:stretch>
                  <a:fillRect l="-10000" r="-7500" b="-1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F1E77EF-7037-CFD0-FF73-5E617053CE6D}"/>
                  </a:ext>
                </a:extLst>
              </p:cNvPr>
              <p:cNvSpPr txBox="1"/>
              <p:nvPr/>
            </p:nvSpPr>
            <p:spPr>
              <a:xfrm>
                <a:off x="5035792" y="2386582"/>
                <a:ext cx="182780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⊆{1, 2}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F1E77EF-7037-CFD0-FF73-5E617053CE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5792" y="2386582"/>
                <a:ext cx="1827808" cy="430887"/>
              </a:xfrm>
              <a:prstGeom prst="rect">
                <a:avLst/>
              </a:prstGeom>
              <a:blipFill>
                <a:blip r:embed="rId3"/>
                <a:stretch>
                  <a:fillRect r="-6897" b="-3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40F392C-7700-9A89-D77F-A24480E82BB5}"/>
                  </a:ext>
                </a:extLst>
              </p:cNvPr>
              <p:cNvSpPr txBox="1"/>
              <p:nvPr/>
            </p:nvSpPr>
            <p:spPr>
              <a:xfrm>
                <a:off x="8512532" y="2377439"/>
                <a:ext cx="1827808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⊂{1, 2}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40F392C-7700-9A89-D77F-A24480E82B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2532" y="2377439"/>
                <a:ext cx="1827808" cy="430887"/>
              </a:xfrm>
              <a:prstGeom prst="rect">
                <a:avLst/>
              </a:prstGeom>
              <a:blipFill>
                <a:blip r:embed="rId4"/>
                <a:stretch>
                  <a:fillRect t="-2857" r="-6207" b="-3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9B1FF0C-7993-F51E-8A0B-74874D769F89}"/>
                  </a:ext>
                </a:extLst>
              </p:cNvPr>
              <p:cNvSpPr txBox="1"/>
              <p:nvPr/>
            </p:nvSpPr>
            <p:spPr>
              <a:xfrm>
                <a:off x="1392367" y="3600499"/>
                <a:ext cx="191674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⊈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{1, 2}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9B1FF0C-7993-F51E-8A0B-74874D769F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2367" y="3600499"/>
                <a:ext cx="1916743" cy="430887"/>
              </a:xfrm>
              <a:prstGeom prst="rect">
                <a:avLst/>
              </a:prstGeom>
              <a:blipFill>
                <a:blip r:embed="rId5"/>
                <a:stretch>
                  <a:fillRect t="-8571" r="-6579" b="-3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1701FC8-DD57-2194-39CF-39E5BBD07C2A}"/>
                  </a:ext>
                </a:extLst>
              </p:cNvPr>
              <p:cNvSpPr txBox="1"/>
              <p:nvPr/>
            </p:nvSpPr>
            <p:spPr>
              <a:xfrm>
                <a:off x="4899536" y="3616552"/>
                <a:ext cx="2100319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1,2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={1, 2}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1701FC8-DD57-2194-39CF-39E5BBD07C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9536" y="3616552"/>
                <a:ext cx="2100319" cy="430887"/>
              </a:xfrm>
              <a:prstGeom prst="rect">
                <a:avLst/>
              </a:prstGeom>
              <a:blipFill>
                <a:blip r:embed="rId6"/>
                <a:stretch>
                  <a:fillRect r="-5389" b="-3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41D7EFB-F637-E5F4-31CC-B8F57D7DD6A2}"/>
                  </a:ext>
                </a:extLst>
              </p:cNvPr>
              <p:cNvSpPr txBox="1"/>
              <p:nvPr/>
            </p:nvSpPr>
            <p:spPr>
              <a:xfrm>
                <a:off x="4143222" y="5032094"/>
                <a:ext cx="390555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={…,−2,−1,0,1, 2,…}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41D7EFB-F637-E5F4-31CC-B8F57D7DD6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3222" y="5032094"/>
                <a:ext cx="3905556" cy="430887"/>
              </a:xfrm>
              <a:prstGeom prst="rect">
                <a:avLst/>
              </a:prstGeom>
              <a:blipFill>
                <a:blip r:embed="rId7"/>
                <a:stretch>
                  <a:fillRect l="-1948" t="-2857" r="-2922" b="-3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DA9989C-DA5A-FAFA-6E84-80D9265EC593}"/>
                  </a:ext>
                </a:extLst>
              </p:cNvPr>
              <p:cNvSpPr txBox="1"/>
              <p:nvPr/>
            </p:nvSpPr>
            <p:spPr>
              <a:xfrm>
                <a:off x="8918701" y="3600498"/>
                <a:ext cx="101547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ℕ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⊂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ℤ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DA9989C-DA5A-FAFA-6E84-80D9265EC5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18701" y="3600498"/>
                <a:ext cx="1015470" cy="430887"/>
              </a:xfrm>
              <a:prstGeom prst="rect">
                <a:avLst/>
              </a:prstGeom>
              <a:blipFill>
                <a:blip r:embed="rId8"/>
                <a:stretch>
                  <a:fillRect l="-8642" r="-7407" b="-5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6651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4D9EA-8F97-31A3-A278-2191BC501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Power Set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105973-610F-57A0-027D-E669744730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502791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The powerset of a set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(denoted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℘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 is the set that contains all subsets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The notation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comes from the fact that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𝐴</m:t>
                            </m:r>
                          </m:e>
                        </m:d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E105973-610F-57A0-027D-E669744730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502791"/>
              </a:xfrm>
              <a:blipFill>
                <a:blip r:embed="rId2"/>
                <a:stretch>
                  <a:fillRect l="-1086" t="-10833" r="-844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FBBE284-B142-48A0-1850-5A02E40CCB53}"/>
                  </a:ext>
                </a:extLst>
              </p:cNvPr>
              <p:cNvSpPr txBox="1"/>
              <p:nvPr/>
            </p:nvSpPr>
            <p:spPr>
              <a:xfrm>
                <a:off x="838200" y="4064430"/>
                <a:ext cx="179395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1,2,3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FBBE284-B142-48A0-1850-5A02E40CCB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064430"/>
                <a:ext cx="1793953" cy="430887"/>
              </a:xfrm>
              <a:prstGeom prst="rect">
                <a:avLst/>
              </a:prstGeom>
              <a:blipFill>
                <a:blip r:embed="rId3"/>
                <a:stretch>
                  <a:fillRect l="-4225" b="-58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EC4AB83-28E1-D23D-B9E2-1A5126B27EF6}"/>
                  </a:ext>
                </a:extLst>
              </p:cNvPr>
              <p:cNvSpPr txBox="1"/>
              <p:nvPr/>
            </p:nvSpPr>
            <p:spPr>
              <a:xfrm>
                <a:off x="4713732" y="3429000"/>
                <a:ext cx="5866734" cy="17017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p>
                      </m:sSup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℘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∅,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mPr>
                                  <m:mr>
                                    <m:e>
                                      <m:d>
                                        <m:dPr>
                                          <m:begChr m:val="{"/>
                                          <m:endChr m:val="}"/>
                                          <m:ctrlP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</m:t>
                                          </m:r>
                                        </m:e>
                                      </m:d>
                                      <m:r>
                                        <m:rPr>
                                          <m:brk m:alnAt="7"/>
                                        </m:rP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,</m:t>
                                      </m:r>
                                    </m:e>
                                    <m:e>
                                      <m:d>
                                        <m:dPr>
                                          <m:begChr m:val="{"/>
                                          <m:endChr m:val="}"/>
                                          <m:ctrlP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2</m:t>
                                          </m:r>
                                        </m:e>
                                      </m:d>
                                      <m:r>
                                        <a:rPr lang="en-US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,</m:t>
                                      </m:r>
                                    </m:e>
                                    <m:e>
                                      <m:d>
                                        <m:dPr>
                                          <m:begChr m:val="{"/>
                                          <m:endChr m:val="}"/>
                                          <m:ctrlP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3</m:t>
                                          </m:r>
                                        </m:e>
                                      </m:d>
                                    </m:e>
                                  </m:mr>
                                </m:m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,</m:t>
                                </m:r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US" sz="28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mPr>
                                  <m:mr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3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d>
                                              <m:dPr>
                                                <m:begChr m:val="{"/>
                                                <m:endChr m:val="}"/>
                                                <m:ctrlPr>
                                                  <a:rPr lang="en-US" sz="2800" b="0" i="1" smtClean="0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Arial" panose="020B0604020202020204" pitchFamily="34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m:rPr>
                                                    <m:brk m:alnAt="7"/>
                                                  </m:rPr>
                                                  <a:rPr lang="en-US" sz="2800" b="0" i="1" smtClean="0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Arial" panose="020B0604020202020204" pitchFamily="34" charset="0"/>
                                                  </a:rPr>
                                                  <m:t>1,2</m:t>
                                                </m:r>
                                              </m:e>
                                            </m:d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US" sz="28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Arial" panose="020B0604020202020204" pitchFamily="34" charset="0"/>
                                              </a:rPr>
                                              <m:t>,</m:t>
                                            </m:r>
                                          </m:e>
                                          <m:e>
                                            <m:d>
                                              <m:dPr>
                                                <m:begChr m:val="{"/>
                                                <m:endChr m:val="}"/>
                                                <m:ctrlPr>
                                                  <a:rPr lang="en-US" sz="2800" b="0" i="1" smtClean="0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Arial" panose="020B0604020202020204" pitchFamily="34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sz="2800" b="0" i="1" smtClean="0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Arial" panose="020B0604020202020204" pitchFamily="34" charset="0"/>
                                                  </a:rPr>
                                                  <m:t>1,3</m:t>
                                                </m:r>
                                              </m:e>
                                            </m:d>
                                            <m:r>
                                              <a:rPr lang="en-US" sz="28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Arial" panose="020B0604020202020204" pitchFamily="34" charset="0"/>
                                              </a:rPr>
                                              <m:t>,</m:t>
                                            </m:r>
                                          </m:e>
                                          <m:e>
                                            <m:d>
                                              <m:dPr>
                                                <m:begChr m:val="{"/>
                                                <m:endChr m:val="}"/>
                                                <m:ctrlPr>
                                                  <a:rPr lang="en-US" sz="2800" b="0" i="1" smtClean="0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Arial" panose="020B0604020202020204" pitchFamily="34" charset="0"/>
                                                  </a:rPr>
                                                </m:ctrlPr>
                                              </m:dPr>
                                              <m:e>
                                                <m:r>
                                                  <a:rPr lang="en-US" sz="2800" b="0" i="1" smtClean="0">
                                                    <a:latin typeface="Cambria Math" panose="02040503050406030204" pitchFamily="18" charset="0"/>
                                                    <a:ea typeface="Cambria Math" panose="02040503050406030204" pitchFamily="18" charset="0"/>
                                                    <a:cs typeface="Arial" panose="020B0604020202020204" pitchFamily="34" charset="0"/>
                                                  </a:rPr>
                                                  <m:t>2,3</m:t>
                                                </m:r>
                                              </m:e>
                                            </m:d>
                                            <m:r>
                                              <a:rPr lang="en-US" sz="28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cs typeface="Arial" panose="020B0604020202020204" pitchFamily="34" charset="0"/>
                                              </a:rPr>
                                              <m:t>,</m:t>
                                            </m:r>
                                          </m:e>
                                        </m:mr>
                                      </m:m>
                                    </m:e>
                                  </m:mr>
                                  <m:mr>
                                    <m:e>
                                      <m:d>
                                        <m:dPr>
                                          <m:begChr m:val="{"/>
                                          <m:endChr m:val="}"/>
                                          <m:ctrlP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  <a:cs typeface="Arial" panose="020B0604020202020204" pitchFamily="34" charset="0"/>
                                            </a:rPr>
                                            <m:t>1,2,3</m:t>
                                          </m:r>
                                        </m:e>
                                      </m:d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EC4AB83-28E1-D23D-B9E2-1A5126B27E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3732" y="3429000"/>
                <a:ext cx="5866734" cy="1701748"/>
              </a:xfrm>
              <a:prstGeom prst="rect">
                <a:avLst/>
              </a:prstGeom>
              <a:blipFill>
                <a:blip r:embed="rId4"/>
                <a:stretch>
                  <a:fillRect l="-1080" t="-1481"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6623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2596</TotalTime>
  <Words>495</Words>
  <Application>Microsoft Macintosh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Cambria Math</vt:lpstr>
      <vt:lpstr>Office Theme</vt:lpstr>
      <vt:lpstr>Sets February 6, 2026</vt:lpstr>
      <vt:lpstr>Agenda</vt:lpstr>
      <vt:lpstr>Set</vt:lpstr>
      <vt:lpstr>Cardinality</vt:lpstr>
      <vt:lpstr>Set Membership</vt:lpstr>
      <vt:lpstr>Set Membership</vt:lpstr>
      <vt:lpstr>Subsets</vt:lpstr>
      <vt:lpstr>Subsets</vt:lpstr>
      <vt:lpstr>Power Set</vt:lpstr>
      <vt:lpstr>Set Builder Notation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15</cp:revision>
  <dcterms:created xsi:type="dcterms:W3CDTF">2026-01-16T17:57:13Z</dcterms:created>
  <dcterms:modified xsi:type="dcterms:W3CDTF">2026-02-06T21:04:40Z</dcterms:modified>
</cp:coreProperties>
</file>