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73" r:id="rId5"/>
    <p:sldId id="274" r:id="rId6"/>
    <p:sldId id="275" r:id="rId7"/>
    <p:sldId id="276" r:id="rId8"/>
    <p:sldId id="277" r:id="rId9"/>
    <p:sldId id="278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47"/>
    <p:restoredTop sz="94829"/>
  </p:normalViewPr>
  <p:slideViewPr>
    <p:cSldViewPr snapToGrid="0">
      <p:cViewPr varScale="1">
        <p:scale>
          <a:sx n="116" d="100"/>
          <a:sy n="116" d="100"/>
        </p:scale>
        <p:origin x="192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Quantifiers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9,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2. Sec 11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Existential Quantification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∃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/>
              <p:nvPr/>
            </p:nvSpPr>
            <p:spPr>
              <a:xfrm>
                <a:off x="2892013" y="3370114"/>
                <a:ext cx="64079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𝑝𝑟𝑖𝑚𝑒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𝑒𝑣𝑒𝑛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013" y="3370114"/>
                <a:ext cx="6407973" cy="615553"/>
              </a:xfrm>
              <a:prstGeom prst="rect">
                <a:avLst/>
              </a:prstGeom>
              <a:blipFill>
                <a:blip r:embed="rId3"/>
                <a:stretch>
                  <a:fillRect l="-1186" t="-8163" r="-2372" b="-36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4C2A2F7-8C90-2069-28A3-7F932F7EACBF}"/>
              </a:ext>
            </a:extLst>
          </p:cNvPr>
          <p:cNvSpPr txBox="1"/>
          <p:nvPr/>
        </p:nvSpPr>
        <p:spPr>
          <a:xfrm>
            <a:off x="1694576" y="4516861"/>
            <a:ext cx="1441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exists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960F29-A26B-2F38-5D64-42AB86E07ECA}"/>
              </a:ext>
            </a:extLst>
          </p:cNvPr>
          <p:cNvCxnSpPr>
            <a:cxnSpLocks/>
          </p:cNvCxnSpPr>
          <p:nvPr/>
        </p:nvCxnSpPr>
        <p:spPr>
          <a:xfrm flipV="1">
            <a:off x="2592198" y="3901308"/>
            <a:ext cx="427839" cy="63713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F6DD7CC-7C44-A02C-CF0B-AE1AB2457BC2}"/>
                  </a:ext>
                </a:extLst>
              </p:cNvPr>
              <p:cNvSpPr txBox="1"/>
              <p:nvPr/>
            </p:nvSpPr>
            <p:spPr>
              <a:xfrm rot="5400000">
                <a:off x="3648596" y="2837642"/>
                <a:ext cx="617477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/>
                            <m:e/>
                            <m:e/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F6DD7CC-7C44-A02C-CF0B-AE1AB2457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3648596" y="2837642"/>
                <a:ext cx="617477" cy="1375633"/>
              </a:xfrm>
              <a:prstGeom prst="rect">
                <a:avLst/>
              </a:prstGeom>
              <a:blipFill>
                <a:blip r:embed="rId4"/>
                <a:stretch>
                  <a:fillRect l="-330275" t="-416327" r="-233028" b="-3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0F6CE7F-E0C2-66C7-31BB-DC65EE66CB12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3347207" y="2701255"/>
            <a:ext cx="610127" cy="5154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99A1576-783D-F9D2-F02A-0498C961A1D9}"/>
              </a:ext>
            </a:extLst>
          </p:cNvPr>
          <p:cNvSpPr txBox="1"/>
          <p:nvPr/>
        </p:nvSpPr>
        <p:spPr>
          <a:xfrm>
            <a:off x="2395664" y="2283701"/>
            <a:ext cx="1903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Quantifier Scope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14B03A6-2F67-5D8C-A0BC-21E400EBC583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3398326" y="3833140"/>
            <a:ext cx="115175" cy="16123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6C639F0-EDDF-AD21-3371-5F6F6BF05FAE}"/>
              </a:ext>
            </a:extLst>
          </p:cNvPr>
          <p:cNvSpPr txBox="1"/>
          <p:nvPr/>
        </p:nvSpPr>
        <p:spPr>
          <a:xfrm>
            <a:off x="2576930" y="5445455"/>
            <a:ext cx="1873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Bound Variable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Dummy Variable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16CEC39-BC16-B200-FDF8-385F32CB74D9}"/>
              </a:ext>
            </a:extLst>
          </p:cNvPr>
          <p:cNvCxnSpPr>
            <a:cxnSpLocks/>
          </p:cNvCxnSpPr>
          <p:nvPr/>
        </p:nvCxnSpPr>
        <p:spPr>
          <a:xfrm flipH="1">
            <a:off x="4554798" y="2653033"/>
            <a:ext cx="1049048" cy="78939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2777167B-5198-A5D6-5220-22C90782E8A4}"/>
              </a:ext>
            </a:extLst>
          </p:cNvPr>
          <p:cNvSpPr txBox="1"/>
          <p:nvPr/>
        </p:nvSpPr>
        <p:spPr>
          <a:xfrm>
            <a:off x="5167064" y="2296534"/>
            <a:ext cx="979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Domain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F216525-0A6F-D9B0-E26A-12914E2B9D0F}"/>
                  </a:ext>
                </a:extLst>
              </p:cNvPr>
              <p:cNvSpPr txBox="1"/>
              <p:nvPr/>
            </p:nvSpPr>
            <p:spPr>
              <a:xfrm rot="16200000">
                <a:off x="6611010" y="1629964"/>
                <a:ext cx="649793" cy="45815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/>
                            <m:e/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/>
                                </m:mr>
                                <m:mr>
                                  <m:e/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2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/>
                                      </m:mr>
                                      <m:mr>
                                        <m:e/>
                                      </m:mr>
                                      <m:mr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8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/>
                                            </m:mr>
                                            <m:mr>
                                              <m:e/>
                                            </m:mr>
                                            <m:mr>
                                              <m:e>
                                                <m:m>
                                                  <m:mPr>
                                                    <m:mcs>
                                                      <m:mc>
                                                        <m:mcPr>
                                                          <m:count m:val="1"/>
                                                          <m:mcJc m:val="center"/>
                                                        </m:mcPr>
                                                      </m:mc>
                                                    </m:mcs>
                                                    <m:ctrlPr>
                                                      <a:rPr lang="en-US" sz="280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mPr>
                                                  <m:mr>
                                                    <m:e/>
                                                  </m:mr>
                                                  <m:mr>
                                                    <m:e/>
                                                  </m:mr>
                                                  <m:mr>
                                                    <m:e/>
                                                  </m:mr>
                                                </m:m>
                                              </m:e>
                                            </m:mr>
                                          </m:m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F216525-0A6F-D9B0-E26A-12914E2B9D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11010" y="1629964"/>
                <a:ext cx="649793" cy="45815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45EEA63-1637-F4ED-1CDB-06D9C8735C7D}"/>
              </a:ext>
            </a:extLst>
          </p:cNvPr>
          <p:cNvCxnSpPr>
            <a:cxnSpLocks/>
          </p:cNvCxnSpPr>
          <p:nvPr/>
        </p:nvCxnSpPr>
        <p:spPr>
          <a:xfrm flipH="1" flipV="1">
            <a:off x="6952684" y="4232229"/>
            <a:ext cx="538684" cy="7961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5FC993D-60B0-E043-4A17-2BA3D067D6F7}"/>
              </a:ext>
            </a:extLst>
          </p:cNvPr>
          <p:cNvSpPr txBox="1"/>
          <p:nvPr/>
        </p:nvSpPr>
        <p:spPr>
          <a:xfrm>
            <a:off x="5834504" y="4978526"/>
            <a:ext cx="3313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Assertion over bound variable</a:t>
            </a:r>
          </a:p>
        </p:txBody>
      </p:sp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21" grpId="0"/>
      <p:bldP spid="25" grpId="0"/>
      <p:bldP spid="32" grpId="0"/>
      <p:bldP spid="34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Existential Quantification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∃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/>
              <p:nvPr/>
            </p:nvSpPr>
            <p:spPr>
              <a:xfrm>
                <a:off x="2892013" y="3370114"/>
                <a:ext cx="64079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𝑝𝑟𝑖𝑚𝑒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𝑒𝑣𝑒𝑛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013" y="3370114"/>
                <a:ext cx="6407973" cy="615553"/>
              </a:xfrm>
              <a:prstGeom prst="rect">
                <a:avLst/>
              </a:prstGeom>
              <a:blipFill>
                <a:blip r:embed="rId3"/>
                <a:stretch>
                  <a:fillRect l="-1186" t="-8163" r="-2372" b="-36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E78DF08-89B5-F88C-EC48-D30B0950FC69}"/>
              </a:ext>
            </a:extLst>
          </p:cNvPr>
          <p:cNvSpPr txBox="1"/>
          <p:nvPr/>
        </p:nvSpPr>
        <p:spPr>
          <a:xfrm>
            <a:off x="1679725" y="5487040"/>
            <a:ext cx="8832546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There is a natural number that is prime and even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4155ADF-3D05-9035-F1CB-0E10DAAAAB81}"/>
                  </a:ext>
                </a:extLst>
              </p:cNvPr>
              <p:cNvSpPr txBox="1"/>
              <p:nvPr/>
            </p:nvSpPr>
            <p:spPr>
              <a:xfrm>
                <a:off x="736325" y="4520910"/>
                <a:ext cx="1071934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There exists a natural number,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prime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4155ADF-3D05-9035-F1CB-0E10DAAAAB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325" y="4520910"/>
                <a:ext cx="10719345" cy="430887"/>
              </a:xfrm>
              <a:prstGeom prst="rect">
                <a:avLst/>
              </a:prstGeom>
              <a:blipFill>
                <a:blip r:embed="rId4"/>
                <a:stretch>
                  <a:fillRect l="-2133" t="-26471" r="-1185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037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Universal Quantification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/>
              <p:nvPr/>
            </p:nvSpPr>
            <p:spPr>
              <a:xfrm>
                <a:off x="2892013" y="3370114"/>
                <a:ext cx="641630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𝑝𝑟𝑖𝑚𝑒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𝑜𝑑𝑑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013" y="3370114"/>
                <a:ext cx="6416308" cy="615553"/>
              </a:xfrm>
              <a:prstGeom prst="rect">
                <a:avLst/>
              </a:prstGeom>
              <a:blipFill>
                <a:blip r:embed="rId3"/>
                <a:stretch>
                  <a:fillRect l="-1186" t="-8163" r="-2372" b="-36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4C2A2F7-8C90-2069-28A3-7F932F7EACBF}"/>
              </a:ext>
            </a:extLst>
          </p:cNvPr>
          <p:cNvSpPr txBox="1"/>
          <p:nvPr/>
        </p:nvSpPr>
        <p:spPr>
          <a:xfrm>
            <a:off x="934918" y="4538444"/>
            <a:ext cx="14414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all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each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arbitrary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960F29-A26B-2F38-5D64-42AB86E07ECA}"/>
              </a:ext>
            </a:extLst>
          </p:cNvPr>
          <p:cNvCxnSpPr>
            <a:cxnSpLocks/>
          </p:cNvCxnSpPr>
          <p:nvPr/>
        </p:nvCxnSpPr>
        <p:spPr>
          <a:xfrm flipV="1">
            <a:off x="1904301" y="3901308"/>
            <a:ext cx="1115736" cy="63713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F6DD7CC-7C44-A02C-CF0B-AE1AB2457BC2}"/>
                  </a:ext>
                </a:extLst>
              </p:cNvPr>
              <p:cNvSpPr txBox="1"/>
              <p:nvPr/>
            </p:nvSpPr>
            <p:spPr>
              <a:xfrm rot="5400000">
                <a:off x="3648596" y="2837642"/>
                <a:ext cx="617477" cy="1375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/>
                            <m:e/>
                            <m:e/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F6DD7CC-7C44-A02C-CF0B-AE1AB2457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3648596" y="2837642"/>
                <a:ext cx="617477" cy="1375633"/>
              </a:xfrm>
              <a:prstGeom prst="rect">
                <a:avLst/>
              </a:prstGeom>
              <a:blipFill>
                <a:blip r:embed="rId4"/>
                <a:stretch>
                  <a:fillRect l="-330275" t="-416327" r="-233028" b="-3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0F6CE7F-E0C2-66C7-31BB-DC65EE66CB12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3347207" y="2701255"/>
            <a:ext cx="610127" cy="5154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99A1576-783D-F9D2-F02A-0498C961A1D9}"/>
              </a:ext>
            </a:extLst>
          </p:cNvPr>
          <p:cNvSpPr txBox="1"/>
          <p:nvPr/>
        </p:nvSpPr>
        <p:spPr>
          <a:xfrm>
            <a:off x="2395664" y="2283701"/>
            <a:ext cx="1903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Quantifier Scope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14B03A6-2F67-5D8C-A0BC-21E400EBC583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3398326" y="3833140"/>
            <a:ext cx="115175" cy="16123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6C639F0-EDDF-AD21-3371-5F6F6BF05FAE}"/>
              </a:ext>
            </a:extLst>
          </p:cNvPr>
          <p:cNvSpPr txBox="1"/>
          <p:nvPr/>
        </p:nvSpPr>
        <p:spPr>
          <a:xfrm>
            <a:off x="2576930" y="5445455"/>
            <a:ext cx="1873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Bound Variable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Dummy Variable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16CEC39-BC16-B200-FDF8-385F32CB74D9}"/>
              </a:ext>
            </a:extLst>
          </p:cNvPr>
          <p:cNvCxnSpPr>
            <a:cxnSpLocks/>
          </p:cNvCxnSpPr>
          <p:nvPr/>
        </p:nvCxnSpPr>
        <p:spPr>
          <a:xfrm flipH="1">
            <a:off x="4554798" y="2653033"/>
            <a:ext cx="1049048" cy="78939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2777167B-5198-A5D6-5220-22C90782E8A4}"/>
              </a:ext>
            </a:extLst>
          </p:cNvPr>
          <p:cNvSpPr txBox="1"/>
          <p:nvPr/>
        </p:nvSpPr>
        <p:spPr>
          <a:xfrm>
            <a:off x="5167064" y="2296534"/>
            <a:ext cx="979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Domain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F216525-0A6F-D9B0-E26A-12914E2B9D0F}"/>
                  </a:ext>
                </a:extLst>
              </p:cNvPr>
              <p:cNvSpPr txBox="1"/>
              <p:nvPr/>
            </p:nvSpPr>
            <p:spPr>
              <a:xfrm rot="16200000">
                <a:off x="6611010" y="1629964"/>
                <a:ext cx="649793" cy="45815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/>
                            <m:e/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/>
                                </m:mr>
                                <m:mr>
                                  <m:e/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2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/>
                                      </m:mr>
                                      <m:mr>
                                        <m:e/>
                                      </m:mr>
                                      <m:mr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1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en-US" sz="28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mPr>
                                            <m:mr>
                                              <m:e/>
                                            </m:mr>
                                            <m:mr>
                                              <m:e/>
                                            </m:mr>
                                            <m:mr>
                                              <m:e>
                                                <m:m>
                                                  <m:mPr>
                                                    <m:mcs>
                                                      <m:mc>
                                                        <m:mcPr>
                                                          <m:count m:val="1"/>
                                                          <m:mcJc m:val="center"/>
                                                        </m:mcPr>
                                                      </m:mc>
                                                    </m:mcs>
                                                    <m:ctrlPr>
                                                      <a:rPr lang="en-US" sz="2800" i="1" smtClean="0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mPr>
                                                  <m:mr>
                                                    <m:e/>
                                                  </m:mr>
                                                  <m:mr>
                                                    <m:e/>
                                                  </m:mr>
                                                  <m:mr>
                                                    <m:e/>
                                                  </m:mr>
                                                </m:m>
                                              </m:e>
                                            </m:mr>
                                          </m:m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F216525-0A6F-D9B0-E26A-12914E2B9D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611010" y="1629964"/>
                <a:ext cx="649793" cy="45815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45EEA63-1637-F4ED-1CDB-06D9C8735C7D}"/>
              </a:ext>
            </a:extLst>
          </p:cNvPr>
          <p:cNvCxnSpPr>
            <a:cxnSpLocks/>
          </p:cNvCxnSpPr>
          <p:nvPr/>
        </p:nvCxnSpPr>
        <p:spPr>
          <a:xfrm flipH="1" flipV="1">
            <a:off x="6952684" y="4232229"/>
            <a:ext cx="538684" cy="7961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5FC993D-60B0-E043-4A17-2BA3D067D6F7}"/>
              </a:ext>
            </a:extLst>
          </p:cNvPr>
          <p:cNvSpPr txBox="1"/>
          <p:nvPr/>
        </p:nvSpPr>
        <p:spPr>
          <a:xfrm>
            <a:off x="5834504" y="4978526"/>
            <a:ext cx="3313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Assertion over bound variable</a:t>
            </a:r>
          </a:p>
        </p:txBody>
      </p:sp>
    </p:spTree>
    <p:extLst>
      <p:ext uri="{BB962C8B-B14F-4D97-AF65-F5344CB8AC3E}">
        <p14:creationId xmlns:p14="http://schemas.microsoft.com/office/powerpoint/2010/main" val="250146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21" grpId="0"/>
      <p:bldP spid="25" grpId="0"/>
      <p:bldP spid="32" grpId="0"/>
      <p:bldP spid="34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Universal Quantification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/>
              <p:nvPr/>
            </p:nvSpPr>
            <p:spPr>
              <a:xfrm>
                <a:off x="2892013" y="3370114"/>
                <a:ext cx="641630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𝑝𝑟𝑖𝑚𝑒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𝑜𝑑𝑑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06E7CFB-D8C0-2C61-0E65-C11C182F7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013" y="3370114"/>
                <a:ext cx="6416308" cy="615553"/>
              </a:xfrm>
              <a:prstGeom prst="rect">
                <a:avLst/>
              </a:prstGeom>
              <a:blipFill>
                <a:blip r:embed="rId3"/>
                <a:stretch>
                  <a:fillRect l="-1186" t="-8163" r="-2372" b="-36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2FC4579-05F9-8CF1-1667-8392A5147C95}"/>
              </a:ext>
            </a:extLst>
          </p:cNvPr>
          <p:cNvSpPr txBox="1"/>
          <p:nvPr/>
        </p:nvSpPr>
        <p:spPr>
          <a:xfrm>
            <a:off x="1346301" y="5417449"/>
            <a:ext cx="9499395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Every natural number that is prime is odd.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1E41EA-27FF-0B66-ED3E-BD939A0AD1FF}"/>
                  </a:ext>
                </a:extLst>
              </p:cNvPr>
              <p:cNvSpPr txBox="1"/>
              <p:nvPr/>
            </p:nvSpPr>
            <p:spPr>
              <a:xfrm>
                <a:off x="641653" y="4424559"/>
                <a:ext cx="1090869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For all natural numbers,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if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prime, then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1E41EA-27FF-0B66-ED3E-BD939A0AD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653" y="4424559"/>
                <a:ext cx="10908692" cy="553998"/>
              </a:xfrm>
              <a:prstGeom prst="rect">
                <a:avLst/>
              </a:prstGeom>
              <a:blipFill>
                <a:blip r:embed="rId4"/>
                <a:stretch>
                  <a:fillRect l="-2558" t="-24444" r="-1628" b="-4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3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Existentials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CF4C263-6EFF-61DC-9640-D12DBB177F4E}"/>
                  </a:ext>
                </a:extLst>
              </p:cNvPr>
              <p:cNvSpPr txBox="1"/>
              <p:nvPr/>
            </p:nvSpPr>
            <p:spPr>
              <a:xfrm>
                <a:off x="2892013" y="2287935"/>
                <a:ext cx="64079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𝑝𝑟𝑖𝑚𝑒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𝑒𝑣𝑒𝑛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CF4C263-6EFF-61DC-9640-D12DBB177F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013" y="2287935"/>
                <a:ext cx="6407973" cy="615553"/>
              </a:xfrm>
              <a:prstGeom prst="rect">
                <a:avLst/>
              </a:prstGeom>
              <a:blipFill>
                <a:blip r:embed="rId2"/>
                <a:stretch>
                  <a:fillRect l="-1186" t="-10204" r="-2372" b="-36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D3EDCF5-2456-D41E-608C-0823120B10F0}"/>
                  </a:ext>
                </a:extLst>
              </p:cNvPr>
              <p:cNvSpPr txBox="1"/>
              <p:nvPr/>
            </p:nvSpPr>
            <p:spPr>
              <a:xfrm>
                <a:off x="2541865" y="3452070"/>
                <a:ext cx="6407973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 2 is prime and 2 is even.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D3EDCF5-2456-D41E-608C-0823120B1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1865" y="3452070"/>
                <a:ext cx="6407973" cy="1569660"/>
              </a:xfrm>
              <a:prstGeom prst="rect">
                <a:avLst/>
              </a:prstGeom>
              <a:blipFill>
                <a:blip r:embed="rId3"/>
                <a:stretch>
                  <a:fillRect l="-2376" t="-4800" r="-2376" b="-1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1B158C7-863A-8F95-0201-C7563790E293}"/>
              </a:ext>
            </a:extLst>
          </p:cNvPr>
          <p:cNvSpPr txBox="1"/>
          <p:nvPr/>
        </p:nvSpPr>
        <p:spPr>
          <a:xfrm>
            <a:off x="8949838" y="4664870"/>
            <a:ext cx="10045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QED</a:t>
            </a:r>
            <a:endParaRPr lang="en-US" sz="28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1D7596C-3DFD-59A4-475A-EAB1B9076198}"/>
              </a:ext>
            </a:extLst>
          </p:cNvPr>
          <p:cNvCxnSpPr>
            <a:cxnSpLocks/>
          </p:cNvCxnSpPr>
          <p:nvPr/>
        </p:nvCxnSpPr>
        <p:spPr>
          <a:xfrm flipV="1">
            <a:off x="1728132" y="4236900"/>
            <a:ext cx="1210381" cy="30993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09A27B6-B4BC-549E-0248-D63306A089E4}"/>
              </a:ext>
            </a:extLst>
          </p:cNvPr>
          <p:cNvSpPr txBox="1"/>
          <p:nvPr/>
        </p:nvSpPr>
        <p:spPr>
          <a:xfrm>
            <a:off x="356655" y="4599615"/>
            <a:ext cx="24673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Introduce a specific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 of the domain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substitute for the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quantified variable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50AD9AB-B049-FD58-A433-195450D0C9C1}"/>
              </a:ext>
            </a:extLst>
          </p:cNvPr>
          <p:cNvCxnSpPr>
            <a:cxnSpLocks/>
          </p:cNvCxnSpPr>
          <p:nvPr/>
        </p:nvCxnSpPr>
        <p:spPr>
          <a:xfrm flipH="1" flipV="1">
            <a:off x="7013542" y="5021730"/>
            <a:ext cx="669303" cy="3469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A45165B-C0EC-23E9-CB34-42CF4EA045D2}"/>
              </a:ext>
            </a:extLst>
          </p:cNvPr>
          <p:cNvSpPr txBox="1"/>
          <p:nvPr/>
        </p:nvSpPr>
        <p:spPr>
          <a:xfrm>
            <a:off x="6658109" y="5368705"/>
            <a:ext cx="2049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Prove assertions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introduced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39456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Proving Universals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D3EDCF5-2456-D41E-608C-0823120B10F0}"/>
                  </a:ext>
                </a:extLst>
              </p:cNvPr>
              <p:cNvSpPr txBox="1"/>
              <p:nvPr/>
            </p:nvSpPr>
            <p:spPr>
              <a:xfrm>
                <a:off x="2136511" y="2923511"/>
                <a:ext cx="7280865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be an arbitrary natural number.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Assume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prime.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Either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2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&gt;2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&gt;2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clearly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does not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divide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(otherwise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not prime).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Thus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D3EDCF5-2456-D41E-608C-0823120B1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6511" y="2923511"/>
                <a:ext cx="7280865" cy="3170099"/>
              </a:xfrm>
              <a:prstGeom prst="rect">
                <a:avLst/>
              </a:prstGeom>
              <a:blipFill>
                <a:blip r:embed="rId2"/>
                <a:stretch>
                  <a:fillRect l="-2091" t="-2390" b="-4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1B158C7-863A-8F95-0201-C7563790E293}"/>
              </a:ext>
            </a:extLst>
          </p:cNvPr>
          <p:cNvSpPr txBox="1"/>
          <p:nvPr/>
        </p:nvSpPr>
        <p:spPr>
          <a:xfrm>
            <a:off x="8714167" y="5747299"/>
            <a:ext cx="10045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QED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CE755C-66E4-7216-1648-E4481015D44C}"/>
                  </a:ext>
                </a:extLst>
              </p:cNvPr>
              <p:cNvSpPr txBox="1"/>
              <p:nvPr/>
            </p:nvSpPr>
            <p:spPr>
              <a:xfrm>
                <a:off x="2002443" y="2307958"/>
                <a:ext cx="81871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∈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𝑝𝑟𝑖𝑚𝑒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=2∨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𝑜𝑑𝑑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CE755C-66E4-7216-1648-E4481015D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443" y="2307958"/>
                <a:ext cx="8187113" cy="615553"/>
              </a:xfrm>
              <a:prstGeom prst="rect">
                <a:avLst/>
              </a:prstGeom>
              <a:blipFill>
                <a:blip r:embed="rId3"/>
                <a:stretch>
                  <a:fillRect l="-774" t="-8000" r="-1858" b="-3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0B43643-C02D-9C99-04F1-3E614426BEA6}"/>
              </a:ext>
            </a:extLst>
          </p:cNvPr>
          <p:cNvCxnSpPr>
            <a:cxnSpLocks/>
          </p:cNvCxnSpPr>
          <p:nvPr/>
        </p:nvCxnSpPr>
        <p:spPr>
          <a:xfrm flipH="1" flipV="1">
            <a:off x="8597245" y="3723588"/>
            <a:ext cx="1592311" cy="4462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C1EEEBB-16E5-5DCA-49E2-2E301B16E241}"/>
              </a:ext>
            </a:extLst>
          </p:cNvPr>
          <p:cNvSpPr txBox="1"/>
          <p:nvPr/>
        </p:nvSpPr>
        <p:spPr>
          <a:xfrm>
            <a:off x="9359996" y="4169822"/>
            <a:ext cx="1936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Introduce an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arbitrary element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from the domain.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0D86CC4-6F99-F0AF-7719-439EC7D0DFE3}"/>
              </a:ext>
            </a:extLst>
          </p:cNvPr>
          <p:cNvCxnSpPr>
            <a:cxnSpLocks/>
          </p:cNvCxnSpPr>
          <p:nvPr/>
        </p:nvCxnSpPr>
        <p:spPr>
          <a:xfrm>
            <a:off x="1558215" y="4631487"/>
            <a:ext cx="964876" cy="3558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A15364C-8F6F-D138-3F6C-687A07723D10}"/>
              </a:ext>
            </a:extLst>
          </p:cNvPr>
          <p:cNvSpPr txBox="1"/>
          <p:nvPr/>
        </p:nvSpPr>
        <p:spPr>
          <a:xfrm>
            <a:off x="0" y="3944889"/>
            <a:ext cx="2049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Prove assertions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introduced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8CD7310-AB68-E595-6AD7-AB2B641E5638}"/>
                  </a:ext>
                </a:extLst>
              </p:cNvPr>
              <p:cNvSpPr txBox="1"/>
              <p:nvPr/>
            </p:nvSpPr>
            <p:spPr>
              <a:xfrm>
                <a:off x="2473251" y="3918669"/>
                <a:ext cx="649793" cy="21373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/>
                            <m:e/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/>
                                </m:mr>
                                <m:mr>
                                  <m:e/>
                                </m:mr>
                                <m:mr>
                                  <m:e/>
                                </m:mr>
                              </m:m>
                            </m:e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8CD7310-AB68-E595-6AD7-AB2B641E56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251" y="3918669"/>
                <a:ext cx="649793" cy="21373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55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63A06-AD6D-2FA6-5747-3917BFB94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Negating Quantifiers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17C549-41C7-D393-C46E-E42AD906BAEC}"/>
                  </a:ext>
                </a:extLst>
              </p:cNvPr>
              <p:cNvSpPr txBox="1"/>
              <p:nvPr/>
            </p:nvSpPr>
            <p:spPr>
              <a:xfrm>
                <a:off x="2406143" y="2483963"/>
                <a:ext cx="7379713" cy="6253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¬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∀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𝜑</m:t>
                          </m:r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≝   ∃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. ¬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17C549-41C7-D393-C46E-E42AD906B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6143" y="2483963"/>
                <a:ext cx="7379713" cy="625364"/>
              </a:xfrm>
              <a:prstGeom prst="rect">
                <a:avLst/>
              </a:prstGeom>
              <a:blipFill>
                <a:blip r:embed="rId2"/>
                <a:stretch>
                  <a:fillRect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488E5-9BBC-86E1-16BD-7DDD05FB3E3C}"/>
                  </a:ext>
                </a:extLst>
              </p:cNvPr>
              <p:cNvSpPr txBox="1"/>
              <p:nvPr/>
            </p:nvSpPr>
            <p:spPr>
              <a:xfrm>
                <a:off x="2406143" y="4160260"/>
                <a:ext cx="7379713" cy="6253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¬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∃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𝜑</m:t>
                          </m:r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≝   ∀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. ¬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𝜑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488E5-9BBC-86E1-16BD-7DDD05FB3E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6143" y="4160260"/>
                <a:ext cx="7379713" cy="625364"/>
              </a:xfrm>
              <a:prstGeom prst="rect">
                <a:avLst/>
              </a:prstGeom>
              <a:blipFill>
                <a:blip r:embed="rId3"/>
                <a:stretch>
                  <a:fillRect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524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3418</TotalTime>
  <Words>360</Words>
  <Application>Microsoft Macintosh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 Theme</vt:lpstr>
      <vt:lpstr>Quantifiers February 9, 2026</vt:lpstr>
      <vt:lpstr>Agenda</vt:lpstr>
      <vt:lpstr>Existential Quantification ∃</vt:lpstr>
      <vt:lpstr>Existential Quantification ∃</vt:lpstr>
      <vt:lpstr>Universal Quantification ∀</vt:lpstr>
      <vt:lpstr>Universal Quantification ∀</vt:lpstr>
      <vt:lpstr>Proving Existentials</vt:lpstr>
      <vt:lpstr>Proving Universals</vt:lpstr>
      <vt:lpstr>Negating Quantifiers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17</cp:revision>
  <dcterms:created xsi:type="dcterms:W3CDTF">2026-01-16T17:57:13Z</dcterms:created>
  <dcterms:modified xsi:type="dcterms:W3CDTF">2026-02-09T22:20:51Z</dcterms:modified>
</cp:coreProperties>
</file>