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4" r:id="rId4"/>
    <p:sldId id="281" r:id="rId5"/>
    <p:sldId id="273" r:id="rId6"/>
    <p:sldId id="282" r:id="rId7"/>
    <p:sldId id="275" r:id="rId8"/>
    <p:sldId id="274" r:id="rId9"/>
    <p:sldId id="276" r:id="rId10"/>
    <p:sldId id="277" r:id="rId11"/>
    <p:sldId id="278" r:id="rId12"/>
    <p:sldId id="283" r:id="rId13"/>
    <p:sldId id="285" r:id="rId14"/>
    <p:sldId id="279" r:id="rId15"/>
    <p:sldId id="284" r:id="rId16"/>
    <p:sldId id="280" r:id="rId17"/>
    <p:sldId id="286" r:id="rId18"/>
    <p:sldId id="287" r:id="rId19"/>
    <p:sldId id="26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2"/>
    <p:restoredTop sz="94829"/>
  </p:normalViewPr>
  <p:slideViewPr>
    <p:cSldViewPr snapToGrid="0">
      <p:cViewPr varScale="1">
        <p:scale>
          <a:sx n="139" d="100"/>
          <a:sy n="139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91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Operations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11,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2. Sec 12-13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F654B-435B-BF28-D888-6DFA1E543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Union Cardinality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C7D0AF-E4D9-733F-96F3-ECDCA1D800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pair-wise disjoint sets.</a:t>
                </a:r>
              </a:p>
              <a:p>
                <a:pPr marL="0" indent="0">
                  <a:buNone/>
                </a:pPr>
                <a:endParaRPr 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nary>
                            <m:naryPr>
                              <m:chr m:val="⋃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C7D0AF-E4D9-733F-96F3-ECDCA1D800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3834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FED18-C13E-882A-05F3-E85AF90A2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BEF697D-956F-5D28-A013-65F3820FD2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bet sets. The set difference between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B is the set containing exactly the elements that appear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but not appearing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≝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and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BEF697D-956F-5D28-A013-65F3820FD2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2"/>
                <a:stretch>
                  <a:fillRect l="-1217" t="-7798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91CBF0-FAF6-754F-DB6B-603A0E63889F}"/>
                  </a:ext>
                </a:extLst>
              </p:cNvPr>
              <p:cNvSpPr txBox="1"/>
              <p:nvPr/>
            </p:nvSpPr>
            <p:spPr>
              <a:xfrm>
                <a:off x="3936136" y="3752708"/>
                <a:ext cx="16565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=∅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91CBF0-FAF6-754F-DB6B-603A0E6388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136" y="3752708"/>
                <a:ext cx="1656544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444DABF-DD74-E411-BA8C-7FACB30854BA}"/>
                  </a:ext>
                </a:extLst>
              </p:cNvPr>
              <p:cNvSpPr txBox="1"/>
              <p:nvPr/>
            </p:nvSpPr>
            <p:spPr>
              <a:xfrm>
                <a:off x="6599322" y="3738257"/>
                <a:ext cx="165141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−∅=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444DABF-DD74-E411-BA8C-7FACB30854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322" y="3738257"/>
                <a:ext cx="165141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693D8A-0B3B-DE8B-A68B-FD953F35EE78}"/>
                  </a:ext>
                </a:extLst>
              </p:cNvPr>
              <p:cNvSpPr txBox="1"/>
              <p:nvPr/>
            </p:nvSpPr>
            <p:spPr>
              <a:xfrm>
                <a:off x="4351672" y="5558727"/>
                <a:ext cx="348864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1,2,3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3,4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693D8A-0B3B-DE8B-A68B-FD953F35EE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1672" y="5558727"/>
                <a:ext cx="3488647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DD287DF-4855-2A71-5B85-26CFFBC09033}"/>
                  </a:ext>
                </a:extLst>
              </p:cNvPr>
              <p:cNvSpPr txBox="1"/>
              <p:nvPr/>
            </p:nvSpPr>
            <p:spPr>
              <a:xfrm>
                <a:off x="4487926" y="4655717"/>
                <a:ext cx="321613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3,4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DD287DF-4855-2A71-5B85-26CFFBC090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926" y="4655717"/>
                <a:ext cx="3216137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113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80233-F521-9604-B7EA-A54E58BD6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B39EB-BCCE-DF0C-00DE-8BD31A176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A58064E7-5493-5E83-2A40-2224562AC176}"/>
                  </a:ext>
                </a:extLst>
              </p:cNvPr>
              <p:cNvSpPr/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noFill/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A58064E7-5493-5E83-2A40-2224562AC1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E86C1B6-4F21-34E2-C28E-FA4A29A3C3CF}"/>
                  </a:ext>
                </a:extLst>
              </p:cNvPr>
              <p:cNvSpPr/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noFill/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E86C1B6-4F21-34E2-C28E-FA4A29A3C3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3C97BF62-3E65-54F3-3672-533693CDED8A}"/>
                  </a:ext>
                </a:extLst>
              </p:cNvPr>
              <p:cNvSpPr/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3C97BF62-3E65-54F3-3672-533693CDED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6819E609-58B3-76B4-A650-2416D3DABF9A}"/>
                  </a:ext>
                </a:extLst>
              </p:cNvPr>
              <p:cNvSpPr/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6819E609-58B3-76B4-A650-2416D3DABF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90DA848-EFAE-D599-D6CF-843995C96D28}"/>
                  </a:ext>
                </a:extLst>
              </p:cNvPr>
              <p:cNvSpPr/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noFill/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90DA848-EFAE-D599-D6CF-843995C96D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165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82ABC-29C5-9E81-B460-371A6F729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32772-644E-E1FC-387C-36A9FE66E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DA1495-715A-D6F8-422E-5374F52E87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545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bet sets.</a:t>
                </a:r>
              </a:p>
              <a:p>
                <a:pPr marL="0" indent="0">
                  <a:buNone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∪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∩(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𝐶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∩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</m:d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∪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𝐶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DA1495-715A-D6F8-422E-5374F52E87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54551"/>
              </a:xfrm>
              <a:blipFill>
                <a:blip r:embed="rId2"/>
                <a:stretch>
                  <a:fillRect l="-1217" t="-2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1665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2F124-2FA2-C850-1E6A-C5748321C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1C8D1-9D90-1F99-2F48-4321B87B5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Symmetric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DBE-54AC-2E28-A8FD-8D2893E8FA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bet sets. The symmetric difference between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B is the set containing exactly the elements that appears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but not both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△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≝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xor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DBE-54AC-2E28-A8FD-8D2893E8FA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2"/>
                <a:stretch>
                  <a:fillRect l="-1217" t="-7798" r="-464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E5A48E-E5B9-DCBB-2F5C-C454B3A6E1F2}"/>
                  </a:ext>
                </a:extLst>
              </p:cNvPr>
              <p:cNvSpPr txBox="1"/>
              <p:nvPr/>
            </p:nvSpPr>
            <p:spPr>
              <a:xfrm>
                <a:off x="3904076" y="3755317"/>
                <a:ext cx="16886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△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=∅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E5A48E-E5B9-DCBB-2F5C-C454B3A6E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4076" y="3755317"/>
                <a:ext cx="168860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37835E6-E4F2-41E2-E067-D3BF62AB0534}"/>
                  </a:ext>
                </a:extLst>
              </p:cNvPr>
              <p:cNvSpPr txBox="1"/>
              <p:nvPr/>
            </p:nvSpPr>
            <p:spPr>
              <a:xfrm>
                <a:off x="6599322" y="3738257"/>
                <a:ext cx="16886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△∅=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37835E6-E4F2-41E2-E067-D3BF62AB05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322" y="3738257"/>
                <a:ext cx="168860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AF056C2-A52F-A43C-47EE-E536EB79358F}"/>
                  </a:ext>
                </a:extLst>
              </p:cNvPr>
              <p:cNvSpPr txBox="1"/>
              <p:nvPr/>
            </p:nvSpPr>
            <p:spPr>
              <a:xfrm>
                <a:off x="4199391" y="5472680"/>
                <a:ext cx="379321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1,2,3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△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3,4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1,2,4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AF056C2-A52F-A43C-47EE-E536EB793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9391" y="5472680"/>
                <a:ext cx="3793218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4D1D50-EFC3-FA9E-F7C6-D48434EA2D60}"/>
                  </a:ext>
                </a:extLst>
              </p:cNvPr>
              <p:cNvSpPr txBox="1"/>
              <p:nvPr/>
            </p:nvSpPr>
            <p:spPr>
              <a:xfrm>
                <a:off x="4199391" y="4655717"/>
                <a:ext cx="379321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△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3,4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1,2,3,4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4D1D50-EFC3-FA9E-F7C6-D48434EA2D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9391" y="4655717"/>
                <a:ext cx="3793218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405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C702F-764A-0CBB-8767-3F9D3E4DA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8F669-5B3F-A8EE-4690-C1257BEA3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Symmetric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A68CD4D4-2F12-34F0-C4D6-15F256147DF5}"/>
                  </a:ext>
                </a:extLst>
              </p:cNvPr>
              <p:cNvSpPr/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noFill/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A68CD4D4-2F12-34F0-C4D6-15F256147D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CCC75426-1BA2-567D-3AB0-7A8CBEB65980}"/>
                  </a:ext>
                </a:extLst>
              </p:cNvPr>
              <p:cNvSpPr/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noFill/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CCC75426-1BA2-567D-3AB0-7A8CBEB659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85258A83-0E00-279D-EB18-431A76C3BBB8}"/>
                  </a:ext>
                </a:extLst>
              </p:cNvPr>
              <p:cNvSpPr/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85258A83-0E00-279D-EB18-431A76C3BB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F73BD4BC-69E7-4419-FF00-09408BB457B3}"/>
                  </a:ext>
                </a:extLst>
              </p:cNvPr>
              <p:cNvSpPr/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F73BD4BC-69E7-4419-FF00-09408BB457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97F37587-C478-547E-434F-F3835EBEEF67}"/>
                  </a:ext>
                </a:extLst>
              </p:cNvPr>
              <p:cNvSpPr/>
              <p:nvPr/>
            </p:nvSpPr>
            <p:spPr>
              <a:xfrm>
                <a:off x="5958840" y="3123121"/>
                <a:ext cx="551688" cy="1324990"/>
              </a:xfrm>
              <a:custGeom>
                <a:avLst/>
                <a:gdLst>
                  <a:gd name="csX0" fmla="*/ 275844 w 551688"/>
                  <a:gd name="csY0" fmla="*/ 0 h 1324990"/>
                  <a:gd name="csX1" fmla="*/ 376002 w 551688"/>
                  <a:gd name="csY1" fmla="*/ 115458 h 1324990"/>
                  <a:gd name="csX2" fmla="*/ 551688 w 551688"/>
                  <a:gd name="csY2" fmla="*/ 662495 h 1324990"/>
                  <a:gd name="csX3" fmla="*/ 376002 w 551688"/>
                  <a:gd name="csY3" fmla="*/ 1209532 h 1324990"/>
                  <a:gd name="csX4" fmla="*/ 275844 w 551688"/>
                  <a:gd name="csY4" fmla="*/ 1324990 h 1324990"/>
                  <a:gd name="csX5" fmla="*/ 175686 w 551688"/>
                  <a:gd name="csY5" fmla="*/ 1209532 h 1324990"/>
                  <a:gd name="csX6" fmla="*/ 0 w 551688"/>
                  <a:gd name="csY6" fmla="*/ 662495 h 1324990"/>
                  <a:gd name="csX7" fmla="*/ 175686 w 551688"/>
                  <a:gd name="csY7" fmla="*/ 115458 h 13249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</a:cxnLst>
                <a:rect l="l" t="t" r="r" b="b"/>
                <a:pathLst>
                  <a:path w="551688" h="1324990">
                    <a:moveTo>
                      <a:pt x="275844" y="0"/>
                    </a:moveTo>
                    <a:lnTo>
                      <a:pt x="376002" y="115458"/>
                    </a:lnTo>
                    <a:cubicBezTo>
                      <a:pt x="486921" y="271613"/>
                      <a:pt x="551688" y="459860"/>
                      <a:pt x="551688" y="662495"/>
                    </a:cubicBezTo>
                    <a:cubicBezTo>
                      <a:pt x="551688" y="865130"/>
                      <a:pt x="486921" y="1053377"/>
                      <a:pt x="376002" y="1209532"/>
                    </a:cubicBezTo>
                    <a:lnTo>
                      <a:pt x="275844" y="1324990"/>
                    </a:lnTo>
                    <a:lnTo>
                      <a:pt x="175686" y="1209532"/>
                    </a:lnTo>
                    <a:cubicBezTo>
                      <a:pt x="64767" y="1053377"/>
                      <a:pt x="0" y="865130"/>
                      <a:pt x="0" y="662495"/>
                    </a:cubicBezTo>
                    <a:cubicBezTo>
                      <a:pt x="0" y="459860"/>
                      <a:pt x="64767" y="271613"/>
                      <a:pt x="175686" y="11545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/>
              </a:p>
            </p:txBody>
          </p:sp>
        </mc:Choice>
        <mc:Fallback xmlns=""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97F37587-C478-547E-434F-F3835EBEE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840" y="3123121"/>
                <a:ext cx="551688" cy="1324990"/>
              </a:xfrm>
              <a:custGeom>
                <a:avLst/>
                <a:gdLst>
                  <a:gd name="csX0" fmla="*/ 275844 w 551688"/>
                  <a:gd name="csY0" fmla="*/ 0 h 1324990"/>
                  <a:gd name="csX1" fmla="*/ 376002 w 551688"/>
                  <a:gd name="csY1" fmla="*/ 115458 h 1324990"/>
                  <a:gd name="csX2" fmla="*/ 551688 w 551688"/>
                  <a:gd name="csY2" fmla="*/ 662495 h 1324990"/>
                  <a:gd name="csX3" fmla="*/ 376002 w 551688"/>
                  <a:gd name="csY3" fmla="*/ 1209532 h 1324990"/>
                  <a:gd name="csX4" fmla="*/ 275844 w 551688"/>
                  <a:gd name="csY4" fmla="*/ 1324990 h 1324990"/>
                  <a:gd name="csX5" fmla="*/ 175686 w 551688"/>
                  <a:gd name="csY5" fmla="*/ 1209532 h 1324990"/>
                  <a:gd name="csX6" fmla="*/ 0 w 551688"/>
                  <a:gd name="csY6" fmla="*/ 662495 h 1324990"/>
                  <a:gd name="csX7" fmla="*/ 175686 w 551688"/>
                  <a:gd name="csY7" fmla="*/ 115458 h 13249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</a:cxnLst>
                <a:rect l="l" t="t" r="r" b="b"/>
                <a:pathLst>
                  <a:path w="551688" h="1324990">
                    <a:moveTo>
                      <a:pt x="275844" y="0"/>
                    </a:moveTo>
                    <a:lnTo>
                      <a:pt x="376002" y="115458"/>
                    </a:lnTo>
                    <a:cubicBezTo>
                      <a:pt x="486921" y="271613"/>
                      <a:pt x="551688" y="459860"/>
                      <a:pt x="551688" y="662495"/>
                    </a:cubicBezTo>
                    <a:cubicBezTo>
                      <a:pt x="551688" y="865130"/>
                      <a:pt x="486921" y="1053377"/>
                      <a:pt x="376002" y="1209532"/>
                    </a:cubicBezTo>
                    <a:lnTo>
                      <a:pt x="275844" y="1324990"/>
                    </a:lnTo>
                    <a:lnTo>
                      <a:pt x="175686" y="1209532"/>
                    </a:lnTo>
                    <a:cubicBezTo>
                      <a:pt x="64767" y="1053377"/>
                      <a:pt x="0" y="865130"/>
                      <a:pt x="0" y="662495"/>
                    </a:cubicBezTo>
                    <a:cubicBezTo>
                      <a:pt x="0" y="459860"/>
                      <a:pt x="64767" y="271613"/>
                      <a:pt x="175686" y="115458"/>
                    </a:cubicBezTo>
                    <a:close/>
                  </a:path>
                </a:pathLst>
              </a:cu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062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876A4-4C52-22E9-3D9D-7C78B4C64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D6249-523D-B95F-2926-298A591B7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Symmetric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E0AF1A-0003-2064-139B-FC122B3FFD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545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bet sets.</a:t>
                </a:r>
              </a:p>
              <a:p>
                <a:pPr marL="0" indent="0">
                  <a:buNone/>
                </a:pPr>
                <a:endParaRPr lang="en-US" sz="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△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𝐵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∪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−(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∩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𝐵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E0AF1A-0003-2064-139B-FC122B3FFD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54551"/>
              </a:xfrm>
              <a:blipFill>
                <a:blip r:embed="rId2"/>
                <a:stretch>
                  <a:fillRect l="-1217" t="-2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5758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31DBE-B104-5269-496C-D49FB2356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50B10-4C55-C8D0-A998-FFE64748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Cartesian Product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72BB3E-7936-7D6A-DB15-ED2B7BDADF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886839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bet sets. The cartesian product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set the contains all ordered pairs whose first element comes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second element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𝐵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≝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and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72BB3E-7936-7D6A-DB15-ED2B7BDADF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886839"/>
              </a:xfrm>
              <a:blipFill>
                <a:blip r:embed="rId2"/>
                <a:stretch>
                  <a:fillRect l="-1217" t="-7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1B319C8-A2D1-9030-6F37-0EF96DECCA1D}"/>
                  </a:ext>
                </a:extLst>
              </p:cNvPr>
              <p:cNvSpPr txBox="1"/>
              <p:nvPr/>
            </p:nvSpPr>
            <p:spPr>
              <a:xfrm>
                <a:off x="3637859" y="3986935"/>
                <a:ext cx="164019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∅×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=∅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1B319C8-A2D1-9030-6F37-0EF96DECCA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859" y="3986935"/>
                <a:ext cx="164019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F0D7B1-61B9-5350-619D-91D5A66854CC}"/>
                  </a:ext>
                </a:extLst>
              </p:cNvPr>
              <p:cNvSpPr txBox="1"/>
              <p:nvPr/>
            </p:nvSpPr>
            <p:spPr>
              <a:xfrm>
                <a:off x="6913948" y="3986934"/>
                <a:ext cx="164019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×∅=∅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F0D7B1-61B9-5350-619D-91D5A66854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3948" y="3986934"/>
                <a:ext cx="164019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C8DA986-BD7B-E578-F580-26BCA3DB50A8}"/>
                  </a:ext>
                </a:extLst>
              </p:cNvPr>
              <p:cNvSpPr txBox="1"/>
              <p:nvPr/>
            </p:nvSpPr>
            <p:spPr>
              <a:xfrm>
                <a:off x="3637859" y="4539193"/>
                <a:ext cx="4916282" cy="8322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×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1,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1,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2,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2,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C8DA986-BD7B-E578-F580-26BCA3DB50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859" y="4539193"/>
                <a:ext cx="4916282" cy="8322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C84C4B1-942B-C325-672C-C4136E125972}"/>
                  </a:ext>
                </a:extLst>
              </p:cNvPr>
              <p:cNvSpPr txBox="1"/>
              <p:nvPr/>
            </p:nvSpPr>
            <p:spPr>
              <a:xfrm>
                <a:off x="3637859" y="5660659"/>
                <a:ext cx="4916282" cy="8322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×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,2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,1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,2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C84C4B1-942B-C325-672C-C4136E1259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859" y="5660659"/>
                <a:ext cx="4916282" cy="8322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80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59C2B-BC20-0239-9816-309201417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19C2E-4841-EA5E-A061-E5015FBE5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Cartesian Product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09867A9-5E75-F928-211D-B4AA4F3310E8}"/>
              </a:ext>
            </a:extLst>
          </p:cNvPr>
          <p:cNvSpPr/>
          <p:nvPr/>
        </p:nvSpPr>
        <p:spPr>
          <a:xfrm>
            <a:off x="4709160" y="3975322"/>
            <a:ext cx="1568549" cy="457200"/>
          </a:xfrm>
          <a:prstGeom prst="ellipse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2C178CC-483D-9017-14DF-4F15FE87F951}"/>
              </a:ext>
            </a:extLst>
          </p:cNvPr>
          <p:cNvSpPr/>
          <p:nvPr/>
        </p:nvSpPr>
        <p:spPr>
          <a:xfrm>
            <a:off x="4285501" y="2487168"/>
            <a:ext cx="269748" cy="1636776"/>
          </a:xfrm>
          <a:prstGeom prst="ellipse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13" name="3D Model 12" descr="Sphere">
                <a:extLst>
                  <a:ext uri="{FF2B5EF4-FFF2-40B4-BE49-F238E27FC236}">
                    <a16:creationId xmlns:a16="http://schemas.microsoft.com/office/drawing/2014/main" id="{DBC02200-36B0-F26E-5E77-59984F4B2E5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06139161"/>
                  </p:ext>
                </p:extLst>
              </p:nvPr>
            </p:nvGraphicFramePr>
            <p:xfrm>
              <a:off x="4555248" y="2407189"/>
              <a:ext cx="1777720" cy="1796733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777720" cy="1796733"/>
                    </a:xfrm>
                    <a:prstGeom prst="rect">
                      <a:avLst/>
                    </a:prstGeom>
                  </am3d:spPr>
                  <am3d:camera>
                    <am3d:pos x="0" y="0" z="81469184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143146" d="1000000"/>
                    <am3d:preTrans dx="-2" dy="-18000000" dz="3"/>
                    <am3d:scale>
                      <am3d:sx n="1000000" d="1000000"/>
                      <am3d:sy n="1000000" d="1000000"/>
                      <am3d:sz n="1000000" d="1000000"/>
                    </am3d:scale>
                    <am3d:rot ax="-10500545" ay="-1101227" az="10705498"/>
                    <am3d:postTrans dx="0" dy="0" dz="0"/>
                  </am3d:trans>
                  <am3d:raster rName="Office3DRenderer" rVer="16.0.8326">
                    <am3d:blip r:embed="rId3"/>
                  </am3d:raster>
                  <am3d:objViewport viewportSz="3127646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13" name="3D Model 12" descr="Sphere">
                <a:extLst>
                  <a:ext uri="{FF2B5EF4-FFF2-40B4-BE49-F238E27FC236}">
                    <a16:creationId xmlns:a16="http://schemas.microsoft.com/office/drawing/2014/main" id="{DBC02200-36B0-F26E-5E77-59984F4B2E5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55248" y="2407189"/>
                <a:ext cx="1777720" cy="17967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64DB88F-16FF-DE1D-8ACE-C5BB634B4346}"/>
                  </a:ext>
                </a:extLst>
              </p:cNvPr>
              <p:cNvSpPr txBox="1"/>
              <p:nvPr/>
            </p:nvSpPr>
            <p:spPr>
              <a:xfrm>
                <a:off x="4227570" y="3120890"/>
                <a:ext cx="3840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64DB88F-16FF-DE1D-8ACE-C5BB634B4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570" y="3120890"/>
                <a:ext cx="384080" cy="369332"/>
              </a:xfrm>
              <a:prstGeom prst="rect">
                <a:avLst/>
              </a:prstGeom>
              <a:blipFill>
                <a:blip r:embed="rId4"/>
                <a:stretch>
                  <a:fillRect t="-11475" r="-17188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485C875-0BB7-E1D0-E5AD-72A6EA1671BE}"/>
                  </a:ext>
                </a:extLst>
              </p:cNvPr>
              <p:cNvSpPr txBox="1"/>
              <p:nvPr/>
            </p:nvSpPr>
            <p:spPr>
              <a:xfrm>
                <a:off x="5246874" y="4019256"/>
                <a:ext cx="3944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485C875-0BB7-E1D0-E5AD-72A6EA1671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874" y="4019256"/>
                <a:ext cx="394467" cy="369332"/>
              </a:xfrm>
              <a:prstGeom prst="rect">
                <a:avLst/>
              </a:prstGeom>
              <a:blipFill>
                <a:blip r:embed="rId5"/>
                <a:stretch>
                  <a:fillRect t="-9836" r="-18750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98EEA0-470B-DA42-7D83-FE1F8D182FB1}"/>
                  </a:ext>
                </a:extLst>
              </p:cNvPr>
              <p:cNvSpPr txBox="1"/>
              <p:nvPr/>
            </p:nvSpPr>
            <p:spPr>
              <a:xfrm>
                <a:off x="5038964" y="3120890"/>
                <a:ext cx="8102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98EEA0-470B-DA42-7D83-FE1F8D182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8964" y="3120890"/>
                <a:ext cx="810286" cy="369332"/>
              </a:xfrm>
              <a:prstGeom prst="rect">
                <a:avLst/>
              </a:prstGeom>
              <a:blipFill>
                <a:blip r:embed="rId6"/>
                <a:stretch>
                  <a:fillRect t="-11475" r="-8271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419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(~35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Union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bet sets. The union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≝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or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}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contains exactly the elements that appear in either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2"/>
                <a:stretch>
                  <a:fillRect l="-1217" t="-7798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57450731-9C00-56A1-9E79-4C73A1D1232A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1A6319D-4BE6-DB60-C996-193458DF164E}"/>
                  </a:ext>
                </a:extLst>
              </p:cNvPr>
              <p:cNvSpPr txBox="1"/>
              <p:nvPr/>
            </p:nvSpPr>
            <p:spPr>
              <a:xfrm>
                <a:off x="2828636" y="3733461"/>
                <a:ext cx="162897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∪∅=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1A6319D-4BE6-DB60-C996-193458DF1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636" y="3733461"/>
                <a:ext cx="1628972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DFBEA04-100F-DB02-1ED7-A4C6C0BAE879}"/>
                  </a:ext>
                </a:extLst>
              </p:cNvPr>
              <p:cNvSpPr txBox="1"/>
              <p:nvPr/>
            </p:nvSpPr>
            <p:spPr>
              <a:xfrm>
                <a:off x="6448044" y="3733462"/>
                <a:ext cx="346620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∪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2,3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1,2,3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DFBEA04-100F-DB02-1ED7-A4C6C0BAE8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044" y="3733462"/>
                <a:ext cx="3466205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59B90F-4217-B3D0-6E3A-BA09D9CDC7B0}"/>
                  </a:ext>
                </a:extLst>
              </p:cNvPr>
              <p:cNvSpPr txBox="1"/>
              <p:nvPr/>
            </p:nvSpPr>
            <p:spPr>
              <a:xfrm>
                <a:off x="2690516" y="5059024"/>
                <a:ext cx="6810967" cy="10502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⋃"/>
                          <m:subHide m:val="on"/>
                          <m:sup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nary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:∃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∪…∪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59B90F-4217-B3D0-6E3A-BA09D9CD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516" y="5059024"/>
                <a:ext cx="6810967" cy="10502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96D30-FFE0-8690-41D3-A6F60181A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42260-D23F-5ED8-BD20-9BF04450F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Union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36D7D009-A066-1EB0-8CA2-5C7FA2882C83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E0D128F1-C03F-BE8E-D67A-2DCE10F7B34E}"/>
                  </a:ext>
                </a:extLst>
              </p:cNvPr>
              <p:cNvSpPr/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noFill/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E0D128F1-C03F-BE8E-D67A-2DCE10F7B3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16C85D6A-D3A2-D481-DADA-6B220E2A7E0B}"/>
                  </a:ext>
                </a:extLst>
              </p:cNvPr>
              <p:cNvSpPr/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noFill/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16C85D6A-D3A2-D481-DADA-6B220E2A7E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18147CFE-718E-CA28-0001-AF437C457508}"/>
                  </a:ext>
                </a:extLst>
              </p:cNvPr>
              <p:cNvSpPr/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18147CFE-718E-CA28-0001-AF437C4575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DF8275AF-2098-EE98-2FAD-82C0D09A8339}"/>
                  </a:ext>
                </a:extLst>
              </p:cNvPr>
              <p:cNvSpPr/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DF8275AF-2098-EE98-2FAD-82C0D09A83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666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4427A-0226-B468-89B5-ED08FD3EB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CFBF2-1806-8819-00F7-F368E1FD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Intersection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86CBF58-3ECA-607F-D17C-EA54E44C94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bet sets. The intersection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≝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and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}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contains exactly the elements that appear in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86CBF58-3ECA-607F-D17C-EA54E44C94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2"/>
                <a:stretch>
                  <a:fillRect l="-1217" t="-7798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E5259A29-C608-DC3D-81D2-0C480C4C2103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ABF91A-BBE2-73B2-0D72-964205BBAFDB}"/>
                  </a:ext>
                </a:extLst>
              </p:cNvPr>
              <p:cNvSpPr txBox="1"/>
              <p:nvPr/>
            </p:nvSpPr>
            <p:spPr>
              <a:xfrm>
                <a:off x="2828636" y="3733461"/>
                <a:ext cx="162897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∩∅=∅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ABF91A-BBE2-73B2-0D72-964205BBAF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636" y="3733461"/>
                <a:ext cx="1628972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80A30B-E90D-C1E7-D3D2-711563043035}"/>
                  </a:ext>
                </a:extLst>
              </p:cNvPr>
              <p:cNvSpPr txBox="1"/>
              <p:nvPr/>
            </p:nvSpPr>
            <p:spPr>
              <a:xfrm>
                <a:off x="6448044" y="3733462"/>
                <a:ext cx="292118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∩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2,3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80A30B-E90D-C1E7-D3D2-7115630430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044" y="3733462"/>
                <a:ext cx="2921184" cy="430887"/>
              </a:xfrm>
              <a:prstGeom prst="rect">
                <a:avLst/>
              </a:prstGeom>
              <a:blipFill>
                <a:blip r:embed="rId4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1742978-4AF5-E02B-C972-F2E6C312DAB2}"/>
                  </a:ext>
                </a:extLst>
              </p:cNvPr>
              <p:cNvSpPr txBox="1"/>
              <p:nvPr/>
            </p:nvSpPr>
            <p:spPr>
              <a:xfrm>
                <a:off x="2682501" y="5059024"/>
                <a:ext cx="6826997" cy="10500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⋂"/>
                          <m:subHide m:val="on"/>
                          <m:sup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nary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:∀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∩…∩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1742978-4AF5-E02B-C972-F2E6C312DA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2501" y="5059024"/>
                <a:ext cx="6826997" cy="1050096"/>
              </a:xfrm>
              <a:prstGeom prst="rect">
                <a:avLst/>
              </a:prstGeom>
              <a:blipFill>
                <a:blip r:embed="rId5"/>
                <a:stretch>
                  <a:fillRect l="-19145" t="-149398" b="-2072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81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3CAD6-40AF-A389-87B9-9FD74D47F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A14BC-E0C8-7754-44D3-7A8EDF766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Intersection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BAB1F88E-55F2-C9D7-10DB-8B4AF4280BC0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C5F65182-69DF-52E8-2B0E-5EB8E93120EB}"/>
                  </a:ext>
                </a:extLst>
              </p:cNvPr>
              <p:cNvSpPr/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noFill/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C5F65182-69DF-52E8-2B0E-5EB8E93120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128" y="2807208"/>
                <a:ext cx="2057400" cy="1956816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317C5C5-9D6B-E063-4DCD-5DD5CC7837F0}"/>
                  </a:ext>
                </a:extLst>
              </p:cNvPr>
              <p:cNvSpPr/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noFill/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317C5C5-9D6B-E063-4DCD-5DD5CC7837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840" y="2807208"/>
                <a:ext cx="2057400" cy="1956816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4DFA9798-3915-9E63-7601-DAA9D9B2A5A5}"/>
                  </a:ext>
                </a:extLst>
              </p:cNvPr>
              <p:cNvSpPr/>
              <p:nvPr/>
            </p:nvSpPr>
            <p:spPr>
              <a:xfrm>
                <a:off x="5958840" y="3123121"/>
                <a:ext cx="551688" cy="1324990"/>
              </a:xfrm>
              <a:custGeom>
                <a:avLst/>
                <a:gdLst>
                  <a:gd name="csX0" fmla="*/ 275844 w 551688"/>
                  <a:gd name="csY0" fmla="*/ 0 h 1324990"/>
                  <a:gd name="csX1" fmla="*/ 376002 w 551688"/>
                  <a:gd name="csY1" fmla="*/ 115458 h 1324990"/>
                  <a:gd name="csX2" fmla="*/ 551688 w 551688"/>
                  <a:gd name="csY2" fmla="*/ 662495 h 1324990"/>
                  <a:gd name="csX3" fmla="*/ 376002 w 551688"/>
                  <a:gd name="csY3" fmla="*/ 1209533 h 1324990"/>
                  <a:gd name="csX4" fmla="*/ 275844 w 551688"/>
                  <a:gd name="csY4" fmla="*/ 1324990 h 1324990"/>
                  <a:gd name="csX5" fmla="*/ 175686 w 551688"/>
                  <a:gd name="csY5" fmla="*/ 1209533 h 1324990"/>
                  <a:gd name="csX6" fmla="*/ 0 w 551688"/>
                  <a:gd name="csY6" fmla="*/ 662495 h 1324990"/>
                  <a:gd name="csX7" fmla="*/ 175686 w 551688"/>
                  <a:gd name="csY7" fmla="*/ 115458 h 13249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</a:cxnLst>
                <a:rect l="l" t="t" r="r" b="b"/>
                <a:pathLst>
                  <a:path w="551688" h="1324990">
                    <a:moveTo>
                      <a:pt x="275844" y="0"/>
                    </a:moveTo>
                    <a:lnTo>
                      <a:pt x="376002" y="115458"/>
                    </a:lnTo>
                    <a:cubicBezTo>
                      <a:pt x="486921" y="271613"/>
                      <a:pt x="551688" y="459860"/>
                      <a:pt x="551688" y="662495"/>
                    </a:cubicBezTo>
                    <a:cubicBezTo>
                      <a:pt x="551688" y="865130"/>
                      <a:pt x="486921" y="1053378"/>
                      <a:pt x="376002" y="1209533"/>
                    </a:cubicBezTo>
                    <a:lnTo>
                      <a:pt x="275844" y="1324990"/>
                    </a:lnTo>
                    <a:lnTo>
                      <a:pt x="175686" y="1209533"/>
                    </a:lnTo>
                    <a:cubicBezTo>
                      <a:pt x="64767" y="1053378"/>
                      <a:pt x="0" y="865130"/>
                      <a:pt x="0" y="662495"/>
                    </a:cubicBezTo>
                    <a:cubicBezTo>
                      <a:pt x="0" y="459860"/>
                      <a:pt x="64767" y="271613"/>
                      <a:pt x="175686" y="115458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  <a:lumOff val="50000"/>
                </a:schemeClr>
              </a:solid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/>
              </a:p>
            </p:txBody>
          </p:sp>
        </mc:Choice>
        <mc:Fallback xmlns=""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4DFA9798-3915-9E63-7601-DAA9D9B2A5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840" y="3123121"/>
                <a:ext cx="551688" cy="1324990"/>
              </a:xfrm>
              <a:custGeom>
                <a:avLst/>
                <a:gdLst>
                  <a:gd name="csX0" fmla="*/ 275844 w 551688"/>
                  <a:gd name="csY0" fmla="*/ 0 h 1324990"/>
                  <a:gd name="csX1" fmla="*/ 376002 w 551688"/>
                  <a:gd name="csY1" fmla="*/ 115458 h 1324990"/>
                  <a:gd name="csX2" fmla="*/ 551688 w 551688"/>
                  <a:gd name="csY2" fmla="*/ 662495 h 1324990"/>
                  <a:gd name="csX3" fmla="*/ 376002 w 551688"/>
                  <a:gd name="csY3" fmla="*/ 1209533 h 1324990"/>
                  <a:gd name="csX4" fmla="*/ 275844 w 551688"/>
                  <a:gd name="csY4" fmla="*/ 1324990 h 1324990"/>
                  <a:gd name="csX5" fmla="*/ 175686 w 551688"/>
                  <a:gd name="csY5" fmla="*/ 1209533 h 1324990"/>
                  <a:gd name="csX6" fmla="*/ 0 w 551688"/>
                  <a:gd name="csY6" fmla="*/ 662495 h 1324990"/>
                  <a:gd name="csX7" fmla="*/ 175686 w 551688"/>
                  <a:gd name="csY7" fmla="*/ 115458 h 13249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</a:cxnLst>
                <a:rect l="l" t="t" r="r" b="b"/>
                <a:pathLst>
                  <a:path w="551688" h="1324990">
                    <a:moveTo>
                      <a:pt x="275844" y="0"/>
                    </a:moveTo>
                    <a:lnTo>
                      <a:pt x="376002" y="115458"/>
                    </a:lnTo>
                    <a:cubicBezTo>
                      <a:pt x="486921" y="271613"/>
                      <a:pt x="551688" y="459860"/>
                      <a:pt x="551688" y="662495"/>
                    </a:cubicBezTo>
                    <a:cubicBezTo>
                      <a:pt x="551688" y="865130"/>
                      <a:pt x="486921" y="1053378"/>
                      <a:pt x="376002" y="1209533"/>
                    </a:cubicBezTo>
                    <a:lnTo>
                      <a:pt x="275844" y="1324990"/>
                    </a:lnTo>
                    <a:lnTo>
                      <a:pt x="175686" y="1209533"/>
                    </a:lnTo>
                    <a:cubicBezTo>
                      <a:pt x="64767" y="1053378"/>
                      <a:pt x="0" y="865130"/>
                      <a:pt x="0" y="662495"/>
                    </a:cubicBezTo>
                    <a:cubicBezTo>
                      <a:pt x="0" y="459860"/>
                      <a:pt x="64767" y="271613"/>
                      <a:pt x="175686" y="115458"/>
                    </a:cubicBezTo>
                    <a:close/>
                  </a:path>
                </a:pathLst>
              </a:cu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944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41D8E-4184-5902-3532-E220D425A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D9B86-ABB9-86CC-216C-6C15987B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Union/Intersection 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2FFA400-401A-2545-A2F9-4E3C73852A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5123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sets.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2FFA400-401A-2545-A2F9-4E3C73852A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51231"/>
              </a:xfrm>
              <a:blipFill>
                <a:blip r:embed="rId2"/>
                <a:stretch>
                  <a:fillRect l="-1217" t="-32000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695C049-B791-0F1D-447C-3C2BB0006F82}"/>
                  </a:ext>
                </a:extLst>
              </p:cNvPr>
              <p:cNvSpPr txBox="1"/>
              <p:nvPr/>
            </p:nvSpPr>
            <p:spPr>
              <a:xfrm>
                <a:off x="2320899" y="2644168"/>
                <a:ext cx="1978810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695C049-B791-0F1D-447C-3C2BB0006F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0899" y="2644168"/>
                <a:ext cx="1978810" cy="738664"/>
              </a:xfrm>
              <a:prstGeom prst="rect">
                <a:avLst/>
              </a:prstGeom>
              <a:blipFill>
                <a:blip r:embed="rId3"/>
                <a:stretch>
                  <a:fillRect l="-3395" r="-3086" b="-1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8EE727-921F-9FEB-1022-7B9E035703CF}"/>
                  </a:ext>
                </a:extLst>
              </p:cNvPr>
              <p:cNvSpPr txBox="1"/>
              <p:nvPr/>
            </p:nvSpPr>
            <p:spPr>
              <a:xfrm>
                <a:off x="1155471" y="3645835"/>
                <a:ext cx="4309869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8EE727-921F-9FEB-1022-7B9E035703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471" y="3645835"/>
                <a:ext cx="4309869" cy="738664"/>
              </a:xfrm>
              <a:prstGeom prst="rect">
                <a:avLst/>
              </a:prstGeom>
              <a:blipFill>
                <a:blip r:embed="rId4"/>
                <a:stretch>
                  <a:fillRect b="-16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53EA5BF-99CE-8E48-B687-644DAA14D21E}"/>
                  </a:ext>
                </a:extLst>
              </p:cNvPr>
              <p:cNvSpPr txBox="1"/>
              <p:nvPr/>
            </p:nvSpPr>
            <p:spPr>
              <a:xfrm>
                <a:off x="1155471" y="4647502"/>
                <a:ext cx="1356363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∪∅=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53EA5BF-99CE-8E48-B687-644DAA14D2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471" y="4647502"/>
                <a:ext cx="1356363" cy="369332"/>
              </a:xfrm>
              <a:prstGeom prst="rect">
                <a:avLst/>
              </a:prstGeom>
              <a:blipFill>
                <a:blip r:embed="rId5"/>
                <a:stretch>
                  <a:fillRect l="-6757" r="-6757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2CE1D5E-EAB9-720A-1900-387A37531F03}"/>
                  </a:ext>
                </a:extLst>
              </p:cNvPr>
              <p:cNvSpPr txBox="1"/>
              <p:nvPr/>
            </p:nvSpPr>
            <p:spPr>
              <a:xfrm>
                <a:off x="1155471" y="5274429"/>
                <a:ext cx="4309869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∩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∪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∪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∪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2CE1D5E-EAB9-720A-1900-387A37531F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471" y="5274429"/>
                <a:ext cx="4309869" cy="738664"/>
              </a:xfrm>
              <a:prstGeom prst="rect">
                <a:avLst/>
              </a:prstGeom>
              <a:blipFill>
                <a:blip r:embed="rId6"/>
                <a:stretch>
                  <a:fillRect l="-2122" b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7784087-3E95-FFA8-645D-51406630A5AE}"/>
                  </a:ext>
                </a:extLst>
              </p:cNvPr>
              <p:cNvSpPr txBox="1"/>
              <p:nvPr/>
            </p:nvSpPr>
            <p:spPr>
              <a:xfrm>
                <a:off x="4031254" y="4601335"/>
                <a:ext cx="152095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∩∅=∅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7784087-3E95-FFA8-645D-51406630A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254" y="4601335"/>
                <a:ext cx="1520955" cy="461665"/>
              </a:xfrm>
              <a:prstGeom prst="rect">
                <a:avLst/>
              </a:prstGeom>
              <a:blipFill>
                <a:blip r:embed="rId7"/>
                <a:stretch>
                  <a:fillRect l="-400" r="-1200"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379963A4-8FD2-6F57-B481-8DC3FF88E06D}"/>
              </a:ext>
            </a:extLst>
          </p:cNvPr>
          <p:cNvSpPr txBox="1"/>
          <p:nvPr/>
        </p:nvSpPr>
        <p:spPr>
          <a:xfrm>
            <a:off x="6382512" y="2782668"/>
            <a:ext cx="2135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Commutativity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344B35-D506-4D2F-0067-916BB2579180}"/>
              </a:ext>
            </a:extLst>
          </p:cNvPr>
          <p:cNvSpPr txBox="1"/>
          <p:nvPr/>
        </p:nvSpPr>
        <p:spPr>
          <a:xfrm>
            <a:off x="6510751" y="3784335"/>
            <a:ext cx="18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Associativity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FAA261-D6B2-117D-B5C6-3C4964B4CA95}"/>
              </a:ext>
            </a:extLst>
          </p:cNvPr>
          <p:cNvSpPr txBox="1"/>
          <p:nvPr/>
        </p:nvSpPr>
        <p:spPr>
          <a:xfrm>
            <a:off x="6639792" y="4601335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Empty-Set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F5600A9-FB42-26AF-4B76-0B44E00C1BD3}"/>
              </a:ext>
            </a:extLst>
          </p:cNvPr>
          <p:cNvSpPr txBox="1"/>
          <p:nvPr/>
        </p:nvSpPr>
        <p:spPr>
          <a:xfrm>
            <a:off x="6544415" y="5418335"/>
            <a:ext cx="1845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Distributivity</a:t>
            </a:r>
          </a:p>
        </p:txBody>
      </p:sp>
    </p:spTree>
    <p:extLst>
      <p:ext uri="{BB962C8B-B14F-4D97-AF65-F5344CB8AC3E}">
        <p14:creationId xmlns:p14="http://schemas.microsoft.com/office/powerpoint/2010/main" val="137826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21" grpId="0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5935C-3C44-2A45-5AC4-79770BC26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Union/Intersection Cardinality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D70E74-1A36-F53A-BB31-29B56317B8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sets.</a:t>
                </a: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∪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∩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D70E74-1A36-F53A-BB31-29B56317B8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9595A4-4C1A-495C-00B3-51BB770AFDF9}"/>
                  </a:ext>
                </a:extLst>
              </p:cNvPr>
              <p:cNvSpPr txBox="1"/>
              <p:nvPr/>
            </p:nvSpPr>
            <p:spPr>
              <a:xfrm>
                <a:off x="2542032" y="3858768"/>
                <a:ext cx="227685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Elements appearing in either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9595A4-4C1A-495C-00B3-51BB770AFD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2032" y="3858768"/>
                <a:ext cx="2276856" cy="646331"/>
              </a:xfrm>
              <a:prstGeom prst="rect">
                <a:avLst/>
              </a:prstGeom>
              <a:blipFill>
                <a:blip r:embed="rId3"/>
                <a:stretch>
                  <a:fillRect l="-1070" t="-4717" r="-3476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5468E46-E244-B84C-A66B-250F91DF6EF6}"/>
                  </a:ext>
                </a:extLst>
              </p:cNvPr>
              <p:cNvSpPr txBox="1"/>
              <p:nvPr/>
            </p:nvSpPr>
            <p:spPr>
              <a:xfrm>
                <a:off x="4325112" y="4620799"/>
                <a:ext cx="227685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Elements appearing in either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5468E46-E244-B84C-A66B-250F91DF6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112" y="4620799"/>
                <a:ext cx="2276856" cy="646331"/>
              </a:xfrm>
              <a:prstGeom prst="rect">
                <a:avLst/>
              </a:prstGeom>
              <a:blipFill>
                <a:blip r:embed="rId4"/>
                <a:stretch>
                  <a:fillRect l="-1340" t="-4717" r="-3485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057909C-AC60-5D2B-E1F0-1D6646FF0DDF}"/>
                  </a:ext>
                </a:extLst>
              </p:cNvPr>
              <p:cNvSpPr txBox="1"/>
              <p:nvPr/>
            </p:nvSpPr>
            <p:spPr>
              <a:xfrm>
                <a:off x="5696712" y="3858768"/>
                <a:ext cx="227685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Elements appearing in either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057909C-AC60-5D2B-E1F0-1D6646FF0D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6712" y="3858768"/>
                <a:ext cx="2276856" cy="646331"/>
              </a:xfrm>
              <a:prstGeom prst="rect">
                <a:avLst/>
              </a:prstGeom>
              <a:blipFill>
                <a:blip r:embed="rId5"/>
                <a:stretch>
                  <a:fillRect l="-1340" t="-4717" r="-3485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B31ED7-A777-4B92-44AE-7F11625AF73B}"/>
                  </a:ext>
                </a:extLst>
              </p:cNvPr>
              <p:cNvSpPr txBox="1"/>
              <p:nvPr/>
            </p:nvSpPr>
            <p:spPr>
              <a:xfrm>
                <a:off x="7973568" y="4343799"/>
                <a:ext cx="227685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Elements that are “double counted” because they appear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B31ED7-A777-4B92-44AE-7F11625AF7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3568" y="4343799"/>
                <a:ext cx="2276856" cy="1200329"/>
              </a:xfrm>
              <a:prstGeom prst="rect">
                <a:avLst/>
              </a:prstGeom>
              <a:blipFill>
                <a:blip r:embed="rId6"/>
                <a:stretch>
                  <a:fillRect t="-3061" b="-7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91F2538-96AF-7761-FF1C-5849C294C816}"/>
              </a:ext>
            </a:extLst>
          </p:cNvPr>
          <p:cNvCxnSpPr>
            <a:cxnSpLocks/>
          </p:cNvCxnSpPr>
          <p:nvPr/>
        </p:nvCxnSpPr>
        <p:spPr>
          <a:xfrm flipV="1">
            <a:off x="3785616" y="3191256"/>
            <a:ext cx="539496" cy="7230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E36B7BA-6431-39B2-3EE9-58F87CB93A97}"/>
              </a:ext>
            </a:extLst>
          </p:cNvPr>
          <p:cNvCxnSpPr>
            <a:cxnSpLocks/>
          </p:cNvCxnSpPr>
          <p:nvPr/>
        </p:nvCxnSpPr>
        <p:spPr>
          <a:xfrm flipV="1">
            <a:off x="5417820" y="3191256"/>
            <a:ext cx="269748" cy="147182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94A5EDB-6F29-EFFA-C7FE-54F8B017097D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6556248" y="3148974"/>
            <a:ext cx="278892" cy="7097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4B6EA8A-BBD9-70C7-9E0E-CF49D35C212A}"/>
              </a:ext>
            </a:extLst>
          </p:cNvPr>
          <p:cNvCxnSpPr>
            <a:cxnSpLocks/>
          </p:cNvCxnSpPr>
          <p:nvPr/>
        </p:nvCxnSpPr>
        <p:spPr>
          <a:xfrm flipH="1" flipV="1">
            <a:off x="7766304" y="3191256"/>
            <a:ext cx="1385316" cy="12295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098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54BEA-6468-3289-57A2-CBE8B7E86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Disjoint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A0A462-ED43-E754-A9D1-2D33CE4FCE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229831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sets.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are disjoint if and only if no element appears in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=∅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>
                  <a:buNone/>
                </a:pP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We say a set of sets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}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pair-wise disjoint if for any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𝑗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are disjoint.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A0A462-ED43-E754-A9D1-2D33CE4FCE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2298319"/>
              </a:xfrm>
              <a:blipFill>
                <a:blip r:embed="rId2"/>
                <a:stretch>
                  <a:fillRect l="-1217" t="-4497" r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CA82778-1C7E-F741-F4C6-589A65903461}"/>
                  </a:ext>
                </a:extLst>
              </p:cNvPr>
              <p:cNvSpPr txBox="1"/>
              <p:nvPr/>
            </p:nvSpPr>
            <p:spPr>
              <a:xfrm>
                <a:off x="4273834" y="4615934"/>
                <a:ext cx="36443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1, 2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3, 4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are disjoint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CA82778-1C7E-F741-F4C6-589A659034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3834" y="4615934"/>
                <a:ext cx="3644331" cy="369332"/>
              </a:xfrm>
              <a:prstGeom prst="rect">
                <a:avLst/>
              </a:prstGeom>
              <a:blipFill>
                <a:blip r:embed="rId3"/>
                <a:stretch>
                  <a:fillRect t="-22951" r="-4181" b="-508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25A1E2-41B9-0EC2-9256-68A96703ECB4}"/>
                  </a:ext>
                </a:extLst>
              </p:cNvPr>
              <p:cNvSpPr txBox="1"/>
              <p:nvPr/>
            </p:nvSpPr>
            <p:spPr>
              <a:xfrm>
                <a:off x="3875487" y="5367528"/>
                <a:ext cx="44410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1, 2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2, 3, 4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are not disjoint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25A1E2-41B9-0EC2-9256-68A96703EC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5487" y="5367528"/>
                <a:ext cx="4441024" cy="369332"/>
              </a:xfrm>
              <a:prstGeom prst="rect">
                <a:avLst/>
              </a:prstGeom>
              <a:blipFill>
                <a:blip r:embed="rId4"/>
                <a:stretch>
                  <a:fillRect t="-25000" r="-3434" b="-5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867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2768</TotalTime>
  <Words>674</Words>
  <Application>Microsoft Macintosh PowerPoint</Application>
  <PresentationFormat>Widescreen</PresentationFormat>
  <Paragraphs>105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Cambria Math</vt:lpstr>
      <vt:lpstr>Office Theme</vt:lpstr>
      <vt:lpstr>Set Operations February 11, 2026</vt:lpstr>
      <vt:lpstr>Agenda</vt:lpstr>
      <vt:lpstr>Set Union</vt:lpstr>
      <vt:lpstr>Set Union</vt:lpstr>
      <vt:lpstr>Set Intersection</vt:lpstr>
      <vt:lpstr>Set Intersection</vt:lpstr>
      <vt:lpstr>Set Union/Intersection Properties</vt:lpstr>
      <vt:lpstr>Set Union/Intersection Cardinality</vt:lpstr>
      <vt:lpstr>Disjoint</vt:lpstr>
      <vt:lpstr>Set Union Cardinality</vt:lpstr>
      <vt:lpstr>Set Difference</vt:lpstr>
      <vt:lpstr>Set Difference</vt:lpstr>
      <vt:lpstr>Set Difference</vt:lpstr>
      <vt:lpstr>Symmetric Difference</vt:lpstr>
      <vt:lpstr>Symmetric Difference</vt:lpstr>
      <vt:lpstr>Symmetric Difference</vt:lpstr>
      <vt:lpstr>Cartesian Product</vt:lpstr>
      <vt:lpstr>Cartesian Product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19</cp:revision>
  <dcterms:created xsi:type="dcterms:W3CDTF">2026-01-16T17:57:13Z</dcterms:created>
  <dcterms:modified xsi:type="dcterms:W3CDTF">2026-02-11T22:26:10Z</dcterms:modified>
</cp:coreProperties>
</file>