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64" r:id="rId4"/>
    <p:sldId id="265" r:id="rId5"/>
    <p:sldId id="266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EA7326B7-5200-4CD9-AB61-57E14B8A6EBE}">
          <p14:sldIdLst>
            <p14:sldId id="256"/>
            <p14:sldId id="257"/>
            <p14:sldId id="264"/>
            <p14:sldId id="265"/>
            <p14:sldId id="266"/>
            <p14:sldId id="26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51"/>
    <p:restoredTop sz="94829"/>
  </p:normalViewPr>
  <p:slideViewPr>
    <p:cSldViewPr snapToGrid="0">
      <p:cViewPr varScale="1">
        <p:scale>
          <a:sx n="147" d="100"/>
          <a:sy n="147" d="100"/>
        </p:scale>
        <p:origin x="232" y="2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930911-D214-D045-9349-C37725674895}" type="datetimeFigureOut">
              <a:rPr lang="en-US" smtClean="0"/>
              <a:t>2/18/26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2961A4-95F2-894E-ADC5-DD1F6E908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2995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FB5F3E-3B5A-D75A-BD4D-F730B1723D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CBB222-6649-719C-9325-1F36E18AB0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903515-C1F8-453F-0EC6-51AA2C7A1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2/18/26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618CDE-3F47-EDF4-DC0A-3961C0818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C3E81A-FFDE-B721-CD1E-8F4DF700E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940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592E73-0654-0FC4-FA57-790699391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8A1B91-CFDE-D11E-FF7B-93DBE60094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5845D3-A54F-0C5E-1122-1EFC709E0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2/18/26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B3C6E3-06AC-2CAD-5190-8EC8B932F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B66BF5-0B99-2F57-4FCF-CCAE7570B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475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8F03C9B-F8AB-173A-C3DF-64A7E52181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77A583-EEE8-5F6B-1B72-A14AE29993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A5FB26-E673-C15D-ACE1-BBA948D43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2/18/26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76D78F-8C1D-14A4-FB46-46EAAA548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2E79D3-CE88-9D52-A16B-738A06771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909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E0B8D5-26A3-EBE3-4E7F-AAD5E4FA3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6B45CA-D54D-699A-76B5-4F0844DBCF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381831-8FAA-6066-BF8E-81CC6F10D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2/18/26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8E2452-7B5D-A849-6C01-7274000D7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CB564A-7A03-C6F6-F086-2432409A8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074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07E357-6679-D94B-3077-7CD86B168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6CE16D-C6DB-A4BD-D8A8-5DF4411999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16CECE-8E10-70CE-9C49-296C0E3F6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2/18/26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18E6D8-07D0-5A7C-2429-11F82ADB8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1CECBD-59AE-2F7D-875F-F980C9A0F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689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645976-4201-5230-1292-88B31927CC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0E06A4-2D27-B445-C2AE-4DFE1F1B58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F12955-52B7-7BAD-57BE-516E892B25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E9ACBD-4913-8B30-DA1E-3856DA65C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2/18/26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003733-97C9-CB33-4679-932A852A6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620720-8859-A269-160F-EC304CD91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859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9FEB4-D142-81F7-5D72-B998B0FFD2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29B809-1D4B-25FB-A392-4AD5E2738D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247819-DD45-C145-4884-FD56DB1315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A84147-EF4B-84F7-5107-72EAD152C7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0DC25E-4155-C332-2692-B4CDA12B27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C6E4217-32CE-6EDB-822C-C0818C731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2/18/26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9ABF66-BC23-02A7-0046-74A3E798A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613106-05AE-7254-9C13-0FA7121C5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242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14BAE-848A-5F54-3A53-DE23D45C4B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8DFFEE-FF57-2D6E-082B-512B8CF6A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2/18/26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7220EE-2708-9A84-DF28-110E84C12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F89D6CE-B64C-C538-21DF-D8291F940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009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ED71C6-356D-E558-4174-EA934A116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2/18/26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AF3206-B9DA-3961-3B09-B5610A499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E8AA17-E9DA-FAC3-C9B5-09B1B1AA1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494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B44BA2-B496-A5AD-8AAA-95FA8615E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EACE26-C855-0D28-4D15-3CDFC2752C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364E0B-1DC0-3C0D-F4A2-D1C33C2BA5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4F5CE1-474B-EB3C-76AD-92081E569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2/18/26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534E6B-F034-7CA6-EC33-50AF78497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50DB7E-AA5F-DE24-0EC3-0396E2AC8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646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FA7B6-1B0E-1E9A-FF73-2B29E7FC4B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13D163-10D6-DE76-B416-097CDD6FFB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0D9EC6-4306-AA87-72BC-96A4389990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B74A75-C80D-3EDD-A7E3-736CCF13D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2/18/26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7D5F45-E11B-2C01-93C6-D6EC029DB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9A8749-4563-07C6-5150-619BE3814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962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39E7AE9-6ED5-5836-3F2B-3A1E04AA7B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A079C4-773A-4290-F256-2E91752B09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234355-216E-2F08-CFF1-B3CFFD9115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900130-2E42-9F4E-B9EA-739EF1E7DBD9}" type="datetimeFigureOut">
              <a:rPr lang="en-US" smtClean="0"/>
              <a:t>2/18/26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4052C4-72E0-9480-A591-D582C5D4BE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9CA343-A6B2-4A4A-89B2-C914047658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30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5E992-0B6F-C532-4CDC-01C88B584C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2968" y="1666235"/>
            <a:ext cx="9144000" cy="135238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Equivalence Relations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February 18, 2026</a:t>
            </a:r>
            <a:endParaRPr lang="en-US" sz="7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3B3C38-0311-0A88-4B39-23CF5C009D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42968" y="3779284"/>
            <a:ext cx="9144000" cy="1655762"/>
          </a:xfrm>
        </p:spPr>
        <p:txBody>
          <a:bodyPr/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CSCI 246: Discrete Structures</a:t>
            </a:r>
          </a:p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Textbook Reference: Ch 3. Sec 15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C46AF35-1070-5310-AD82-FAFFE7E3F17E}"/>
              </a:ext>
            </a:extLst>
          </p:cNvPr>
          <p:cNvCxnSpPr/>
          <p:nvPr/>
        </p:nvCxnSpPr>
        <p:spPr>
          <a:xfrm>
            <a:off x="1242968" y="3429000"/>
            <a:ext cx="9706063" cy="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61386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F536E-B36C-FFF5-92CE-C10A8003E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918EBE-B810-7F46-1CA1-4FCD6ED020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Collect: (~ 5 minutes)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Assignment #1 corrections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Assignment #2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Lecture (~ 5 minutes)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Group Exercise (~40 minutes)</a:t>
            </a:r>
          </a:p>
        </p:txBody>
      </p:sp>
    </p:spTree>
    <p:extLst>
      <p:ext uri="{BB962C8B-B14F-4D97-AF65-F5344CB8AC3E}">
        <p14:creationId xmlns:p14="http://schemas.microsoft.com/office/powerpoint/2010/main" val="660948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BBE9D-9E02-2458-2BFB-839EE0AF0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Equivalence Relation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5E777AF2-08C1-87E3-A452-9D031C3B148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132556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Definition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A relation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𝑅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an </a:t>
                </a:r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equivalence relation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if and only if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𝑅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</a:t>
                </a:r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reflexive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symmetric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, and </a:t>
                </a:r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transitive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5E777AF2-08C1-87E3-A452-9D031C3B148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1325563"/>
              </a:xfrm>
              <a:blipFill>
                <a:blip r:embed="rId2"/>
                <a:stretch>
                  <a:fillRect l="-1206" t="-75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Content Placeholder 14">
            <a:extLst>
              <a:ext uri="{FF2B5EF4-FFF2-40B4-BE49-F238E27FC236}">
                <a16:creationId xmlns:a16="http://schemas.microsoft.com/office/drawing/2014/main" id="{57450731-9C00-56A1-9E79-4C73A1D1232A}"/>
              </a:ext>
            </a:extLst>
          </p:cNvPr>
          <p:cNvSpPr txBox="1">
            <a:spLocks/>
          </p:cNvSpPr>
          <p:nvPr/>
        </p:nvSpPr>
        <p:spPr>
          <a:xfrm>
            <a:off x="838200" y="3286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CDDEC22F-8CE8-B989-6688-4AA03BB3B26D}"/>
                  </a:ext>
                </a:extLst>
              </p:cNvPr>
              <p:cNvSpPr txBox="1"/>
              <p:nvPr/>
            </p:nvSpPr>
            <p:spPr>
              <a:xfrm>
                <a:off x="4235114" y="3733462"/>
                <a:ext cx="3721765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ℤ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≝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∈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ℤ</m:t>
                          </m:r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CDDEC22F-8CE8-B989-6688-4AA03BB3B26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5114" y="3733462"/>
                <a:ext cx="3721765" cy="43088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1342766D-D0D0-93E6-47D3-CA46EC453E82}"/>
                  </a:ext>
                </a:extLst>
              </p:cNvPr>
              <p:cNvSpPr txBox="1"/>
              <p:nvPr/>
            </p:nvSpPr>
            <p:spPr>
              <a:xfrm>
                <a:off x="2836520" y="4967040"/>
                <a:ext cx="6518954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≡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𝑚𝑜𝑑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≝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d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∈</m:t>
                          </m:r>
                          <m:sSup>
                            <m:sSup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ℤ</m:t>
                              </m:r>
                            </m:e>
                            <m:sup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| (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1342766D-D0D0-93E6-47D3-CA46EC453E8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36520" y="4967040"/>
                <a:ext cx="6518954" cy="43088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61118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EBF7FD-0B40-248E-8E25-6D7753F730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4E2620-3047-22A7-94E4-9ADDAE055F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Equivalence Class</a:t>
            </a:r>
          </a:p>
        </p:txBody>
      </p:sp>
      <p:sp>
        <p:nvSpPr>
          <p:cNvPr id="8" name="Content Placeholder 14">
            <a:extLst>
              <a:ext uri="{FF2B5EF4-FFF2-40B4-BE49-F238E27FC236}">
                <a16:creationId xmlns:a16="http://schemas.microsoft.com/office/drawing/2014/main" id="{F35F1364-CBA4-36FA-B9B6-15457E468E82}"/>
              </a:ext>
            </a:extLst>
          </p:cNvPr>
          <p:cNvSpPr txBox="1">
            <a:spLocks/>
          </p:cNvSpPr>
          <p:nvPr/>
        </p:nvSpPr>
        <p:spPr>
          <a:xfrm>
            <a:off x="838200" y="3286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Content Placeholder 14">
                <a:extLst>
                  <a:ext uri="{FF2B5EF4-FFF2-40B4-BE49-F238E27FC236}">
                    <a16:creationId xmlns:a16="http://schemas.microsoft.com/office/drawing/2014/main" id="{9E8ED6A3-AB0D-5ECD-2D36-36592D483FD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02653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Definition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𝑅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⊆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×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be an </a:t>
                </a:r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equivalence relation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an element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 The </a:t>
                </a:r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equivalence class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(denoted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e>
                    </m:d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) is the set of all elements in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that are related (by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𝑅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) to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; i.e., </a:t>
                </a:r>
              </a:p>
              <a:p>
                <a:pPr marL="0" indent="0">
                  <a:buNone/>
                </a:pPr>
                <a:endParaRPr lang="en-US" sz="1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𝑎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 ≝</m:t>
                      </m:r>
                      <m:d>
                        <m:dPr>
                          <m:begChr m:val="{"/>
                          <m:endChr m:val="}"/>
                          <m:ctrlP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∈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𝐴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 :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𝑅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𝑎</m:t>
                          </m:r>
                        </m:e>
                      </m:d>
                    </m:oMath>
                  </m:oMathPara>
                </a14:m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0" name="Content Placeholder 14">
                <a:extLst>
                  <a:ext uri="{FF2B5EF4-FFF2-40B4-BE49-F238E27FC236}">
                    <a16:creationId xmlns:a16="http://schemas.microsoft.com/office/drawing/2014/main" id="{9E8ED6A3-AB0D-5ECD-2D36-36592D483FD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026535"/>
              </a:xfrm>
              <a:blipFill>
                <a:blip r:embed="rId2"/>
                <a:stretch>
                  <a:fillRect l="-1206" t="-25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170534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FDB6D0-25F4-4BA6-2DE0-7683E98C62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62A37-7D1B-42ED-08F8-5ECA78DADB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Equivalence Classes</a:t>
            </a:r>
          </a:p>
        </p:txBody>
      </p:sp>
      <p:sp>
        <p:nvSpPr>
          <p:cNvPr id="8" name="Content Placeholder 14">
            <a:extLst>
              <a:ext uri="{FF2B5EF4-FFF2-40B4-BE49-F238E27FC236}">
                <a16:creationId xmlns:a16="http://schemas.microsoft.com/office/drawing/2014/main" id="{DC7361F2-33E8-FFCB-BBC6-25EB7DA222AB}"/>
              </a:ext>
            </a:extLst>
          </p:cNvPr>
          <p:cNvSpPr txBox="1">
            <a:spLocks/>
          </p:cNvSpPr>
          <p:nvPr/>
        </p:nvSpPr>
        <p:spPr>
          <a:xfrm>
            <a:off x="838200" y="3286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ontent Placeholder 14">
                <a:extLst>
                  <a:ext uri="{FF2B5EF4-FFF2-40B4-BE49-F238E27FC236}">
                    <a16:creationId xmlns:a16="http://schemas.microsoft.com/office/drawing/2014/main" id="{AAB0F57C-80C6-FFE1-E74F-05CCD41612C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02653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Consider the equivalence relation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≡(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𝑚𝑜𝑑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2)</m:t>
                    </m:r>
                  </m:oMath>
                </a14:m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" name="Content Placeholder 14">
                <a:extLst>
                  <a:ext uri="{FF2B5EF4-FFF2-40B4-BE49-F238E27FC236}">
                    <a16:creationId xmlns:a16="http://schemas.microsoft.com/office/drawing/2014/main" id="{AAB0F57C-80C6-FFE1-E74F-05CCD41612C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026535"/>
              </a:xfrm>
              <a:blipFill>
                <a:blip r:embed="rId2"/>
                <a:stretch>
                  <a:fillRect l="-1217" t="-25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322BFC2-6C93-17C9-A690-264D01AFDBDD}"/>
                  </a:ext>
                </a:extLst>
              </p:cNvPr>
              <p:cNvSpPr txBox="1"/>
              <p:nvPr/>
            </p:nvSpPr>
            <p:spPr>
              <a:xfrm>
                <a:off x="838200" y="3316986"/>
                <a:ext cx="4504375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∈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ℤ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𝑚𝑜𝑑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2=1</m:t>
                          </m:r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322BFC2-6C93-17C9-A690-264D01AFDBD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3316986"/>
                <a:ext cx="4504375" cy="43088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1BC9196-7DB9-84E4-AE86-F9D83BFCB6C0}"/>
                  </a:ext>
                </a:extLst>
              </p:cNvPr>
              <p:cNvSpPr txBox="1"/>
              <p:nvPr/>
            </p:nvSpPr>
            <p:spPr>
              <a:xfrm>
                <a:off x="6248400" y="3286125"/>
                <a:ext cx="4504375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∈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ℤ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𝑚𝑜𝑑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2=0</m:t>
                          </m:r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1BC9196-7DB9-84E4-AE86-F9D83BFCB6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8400" y="3286125"/>
                <a:ext cx="4504375" cy="43088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E581EEBD-2355-035F-980D-45A4A251093E}"/>
              </a:ext>
            </a:extLst>
          </p:cNvPr>
          <p:cNvSpPr txBox="1"/>
          <p:nvPr/>
        </p:nvSpPr>
        <p:spPr>
          <a:xfrm>
            <a:off x="2551176" y="4746624"/>
            <a:ext cx="19639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Odd Integers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20D8228-F021-EA5D-F2B8-0828EBA3470E}"/>
              </a:ext>
            </a:extLst>
          </p:cNvPr>
          <p:cNvSpPr txBox="1"/>
          <p:nvPr/>
        </p:nvSpPr>
        <p:spPr>
          <a:xfrm>
            <a:off x="7932859" y="4746625"/>
            <a:ext cx="20842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Even Integers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AC94FC9-3B0D-B2F3-7E62-9C97E0493030}"/>
              </a:ext>
            </a:extLst>
          </p:cNvPr>
          <p:cNvCxnSpPr>
            <a:cxnSpLocks/>
          </p:cNvCxnSpPr>
          <p:nvPr/>
        </p:nvCxnSpPr>
        <p:spPr>
          <a:xfrm flipV="1">
            <a:off x="3533175" y="3717012"/>
            <a:ext cx="0" cy="107454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97B9722A-A360-9BE0-D13D-C1F615A9AF17}"/>
              </a:ext>
            </a:extLst>
          </p:cNvPr>
          <p:cNvCxnSpPr>
            <a:cxnSpLocks/>
            <a:stCxn id="6" idx="0"/>
          </p:cNvCxnSpPr>
          <p:nvPr/>
        </p:nvCxnSpPr>
        <p:spPr>
          <a:xfrm flipV="1">
            <a:off x="8974972" y="3717012"/>
            <a:ext cx="0" cy="102961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1683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1AF9E3-2D7F-0F90-65F4-17B464F5FB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77646"/>
            <a:ext cx="10515600" cy="5502708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6600" dirty="0">
                <a:latin typeface="Arial" panose="020B0604020202020204" pitchFamily="34" charset="0"/>
                <a:cs typeface="Arial" panose="020B0604020202020204" pitchFamily="34" charset="0"/>
              </a:rPr>
              <a:t>Group Exercises</a:t>
            </a:r>
          </a:p>
          <a:p>
            <a:pPr marL="0" indent="0" algn="ctr">
              <a:buNone/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Form groups of 3-4</a:t>
            </a:r>
            <a:endParaRPr 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2076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3526</TotalTime>
  <Words>162</Words>
  <Application>Microsoft Macintosh PowerPoint</Application>
  <PresentationFormat>Widescreen</PresentationFormat>
  <Paragraphs>26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Cambria Math</vt:lpstr>
      <vt:lpstr>Office Theme</vt:lpstr>
      <vt:lpstr>Equivalence Relations February 18, 2026</vt:lpstr>
      <vt:lpstr>Agenda</vt:lpstr>
      <vt:lpstr>Equivalence Relation</vt:lpstr>
      <vt:lpstr>Equivalence Class</vt:lpstr>
      <vt:lpstr>Equivalence Classes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Definition January 16, 2026</dc:title>
  <dc:creator>Charlie MURPHY</dc:creator>
  <cp:lastModifiedBy>Charlie MURPHY</cp:lastModifiedBy>
  <cp:revision>30</cp:revision>
  <dcterms:created xsi:type="dcterms:W3CDTF">2026-01-16T17:57:13Z</dcterms:created>
  <dcterms:modified xsi:type="dcterms:W3CDTF">2026-02-19T02:06:56Z</dcterms:modified>
</cp:coreProperties>
</file>