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64" r:id="rId4"/>
    <p:sldId id="268" r:id="rId5"/>
    <p:sldId id="265" r:id="rId6"/>
    <p:sldId id="267" r:id="rId7"/>
    <p:sldId id="266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A7326B7-5200-4CD9-AB61-57E14B8A6EBE}">
          <p14:sldIdLst>
            <p14:sldId id="256"/>
            <p14:sldId id="257"/>
            <p14:sldId id="264"/>
            <p14:sldId id="268"/>
            <p14:sldId id="265"/>
            <p14:sldId id="267"/>
            <p14:sldId id="266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96"/>
    <p:restoredTop sz="94829"/>
  </p:normalViewPr>
  <p:slideViewPr>
    <p:cSldViewPr snapToGrid="0">
      <p:cViewPr varScale="1">
        <p:scale>
          <a:sx n="105" d="100"/>
          <a:sy n="105" d="100"/>
        </p:scale>
        <p:origin x="19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930911-D214-D045-9349-C37725674895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2961A4-95F2-894E-ADC5-DD1F6E908F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299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72961A4-95F2-894E-ADC5-DD1F6E908F0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8199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B5F3E-3B5A-D75A-BD4D-F730B1723D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0CBB222-6649-719C-9325-1F36E18AB0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903515-C1F8-453F-0EC6-51AA2C7A1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18CDE-3F47-EDF4-DC0A-3961C0818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3E81A-FFDE-B721-CD1E-8F4DF700E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40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592E73-0654-0FC4-FA57-790699391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8A1B91-CFDE-D11E-FF7B-93DBE6009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5845D3-A54F-0C5E-1122-1EFC709E0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B3C6E3-06AC-2CAD-5190-8EC8B932F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B66BF5-0B99-2F57-4FCF-CCAE7570B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475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8F03C9B-F8AB-173A-C3DF-64A7E52181C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77A583-EEE8-5F6B-1B72-A14AE29993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A5FB26-E673-C15D-ACE1-BBA948D43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D78F-8C1D-14A4-FB46-46EAAA54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2E79D3-CE88-9D52-A16B-738A067713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909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0B8D5-26A3-EBE3-4E7F-AAD5E4FA3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6B45CA-D54D-699A-76B5-4F0844DBCF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81831-8FAA-6066-BF8E-81CC6F10D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8E2452-7B5D-A849-6C01-7274000D7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B564A-7A03-C6F6-F086-2432409A8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074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7E357-6679-D94B-3077-7CD86B168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CE16D-C6DB-A4BD-D8A8-5DF4411999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16CECE-8E10-70CE-9C49-296C0E3F6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18E6D8-07D0-5A7C-2429-11F82ADB8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CECBD-59AE-2F7D-875F-F980C9A0F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689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645976-4201-5230-1292-88B31927CC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E06A4-2D27-B445-C2AE-4DFE1F1B58D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F12955-52B7-7BAD-57BE-516E892B25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E9ACBD-4913-8B30-DA1E-3856DA65CD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003733-97C9-CB33-4679-932A852A6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20720-8859-A269-160F-EC304CD91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5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9FEB4-D142-81F7-5D72-B998B0FFD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9B809-1D4B-25FB-A392-4AD5E2738D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247819-DD45-C145-4884-FD56DB1315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A84147-EF4B-84F7-5107-72EAD152C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0DC25E-4155-C332-2692-B4CDA12B27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C6E4217-32CE-6EDB-822C-C0818C731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9ABF66-BC23-02A7-0046-74A3E798A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613106-05AE-7254-9C13-0FA7121C5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242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14BAE-848A-5F54-3A53-DE23D45C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8DFFEE-FF57-2D6E-082B-512B8CF6A2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7220EE-2708-9A84-DF28-110E84C1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F89D6CE-B64C-C538-21DF-D8291F940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09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D71C6-356D-E558-4174-EA934A1161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AF3206-B9DA-3961-3B09-B5610A499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E8AA17-E9DA-FAC3-C9B5-09B1B1AA1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6494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44BA2-B496-A5AD-8AAA-95FA8615E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EACE26-C855-0D28-4D15-3CDFC2752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364E0B-1DC0-3C0D-F4A2-D1C33C2BA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4F5CE1-474B-EB3C-76AD-92081E5696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534E6B-F034-7CA6-EC33-50AF78497E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0DB7E-AA5F-DE24-0EC3-0396E2AC8E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646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3FA7B6-1B0E-1E9A-FF73-2B29E7FC4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13D163-10D6-DE76-B416-097CDD6FFB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0D9EC6-4306-AA87-72BC-96A4389990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B74A75-C80D-3EDD-A7E3-736CCF13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7D5F45-E11B-2C01-93C6-D6EC029DB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09A8749-4563-07C6-5150-619BE38141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96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39E7AE9-6ED5-5836-3F2B-3A1E04AA7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A079C4-773A-4290-F256-2E91752B09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234355-216E-2F08-CFF1-B3CFFD9115A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900130-2E42-9F4E-B9EA-739EF1E7DBD9}" type="datetimeFigureOut">
              <a:rPr lang="en-US" smtClean="0"/>
              <a:t>2/19/2026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4052C4-72E0-9480-A591-D582C5D4BE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CA343-A6B2-4A4A-89B2-C914047658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BBDD-990D-2D45-A0F6-66A37E9E47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0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5E992-0B6F-C532-4CDC-01C88B584C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2968" y="1666235"/>
            <a:ext cx="9144000" cy="135238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Partitions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February 20, 2026</a:t>
            </a:r>
            <a:endParaRPr lang="en-US" sz="7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3B3C38-0311-0A88-4B39-23CF5C009D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42968" y="3779284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CSCI 246: Discrete Structures</a:t>
            </a:r>
          </a:p>
          <a:p>
            <a:pPr algn="l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Textbook Reference: Ch 3. Sec 16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CC46AF35-1070-5310-AD82-FAFFE7E3F17E}"/>
              </a:ext>
            </a:extLst>
          </p:cNvPr>
          <p:cNvCxnSpPr/>
          <p:nvPr/>
        </p:nvCxnSpPr>
        <p:spPr>
          <a:xfrm>
            <a:off x="1242968" y="3429000"/>
            <a:ext cx="9706063" cy="0"/>
          </a:xfrm>
          <a:prstGeom prst="line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8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536E-B36C-FFF5-92CE-C10A8003E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918EBE-B810-7F46-1CA1-4FCD6ED020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Lecture (~ 10 minutes)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Group Exercise (~40 minutes)</a:t>
            </a:r>
          </a:p>
        </p:txBody>
      </p:sp>
    </p:spTree>
    <p:extLst>
      <p:ext uri="{BB962C8B-B14F-4D97-AF65-F5344CB8AC3E}">
        <p14:creationId xmlns:p14="http://schemas.microsoft.com/office/powerpoint/2010/main" val="66094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DBBE9D-9E02-2458-2BFB-839EE0AF0A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2965831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set of elements, a partition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is a set of nonempty, pairwise disjoint subsets of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whose union is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I.e.,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⊆℘(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partition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</a:t>
                </a:r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∅∉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endParaRPr lang="en-US" b="0" i="1" dirty="0">
                  <a:latin typeface="Cambria Math" panose="02040503050406030204" pitchFamily="18" charset="0"/>
                  <a:cs typeface="Arial" panose="020B0604020202020204" pitchFamily="34" charset="0"/>
                </a:endParaRPr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pairwise disjoint</a:t>
                </a:r>
              </a:p>
              <a:p>
                <a:pPr marL="514350" indent="-514350">
                  <a:buAutoNum type="arabicPeriod"/>
                </a:pPr>
                <a14:m>
                  <m:oMath xmlns:m="http://schemas.openxmlformats.org/officeDocument/2006/math">
                    <m:nary>
                      <m:naryPr>
                        <m:chr m:val="⋃"/>
                        <m:subHide m:val="on"/>
                        <m:supHide m:val="on"/>
                        <m:ctrlPr>
                          <a:rPr lang="en-US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𝑃</m:t>
                        </m:r>
                      </m:e>
                    </m:nary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3" name="Content Placeholder 14">
                <a:extLst>
                  <a:ext uri="{FF2B5EF4-FFF2-40B4-BE49-F238E27FC236}">
                    <a16:creationId xmlns:a16="http://schemas.microsoft.com/office/drawing/2014/main" id="{5E777AF2-08C1-87E3-A452-9D031C3B14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2965831"/>
              </a:xfrm>
              <a:blipFill>
                <a:blip r:embed="rId2"/>
                <a:stretch>
                  <a:fillRect l="-1217" t="-3491" r="-5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AA664F-BFB8-AC93-127A-22B3F70FA11E}"/>
                  </a:ext>
                </a:extLst>
              </p:cNvPr>
              <p:cNvSpPr txBox="1"/>
              <p:nvPr/>
            </p:nvSpPr>
            <p:spPr>
              <a:xfrm>
                <a:off x="7663153" y="3227516"/>
                <a:ext cx="1766894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𝐴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1,2,3,4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CAA664F-BFB8-AC93-127A-22B3F70FA1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63153" y="3227516"/>
                <a:ext cx="1766894" cy="369332"/>
              </a:xfrm>
              <a:prstGeom prst="rect">
                <a:avLst/>
              </a:prstGeom>
              <a:blipFill>
                <a:blip r:embed="rId3"/>
                <a:stretch>
                  <a:fillRect l="-3793" b="-491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D3D5FEE-D765-8493-0EB5-E211BB5FF7C4}"/>
                  </a:ext>
                </a:extLst>
              </p:cNvPr>
              <p:cNvSpPr txBox="1"/>
              <p:nvPr/>
            </p:nvSpPr>
            <p:spPr>
              <a:xfrm>
                <a:off x="6166277" y="3884025"/>
                <a:ext cx="2234201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D3D5FEE-D765-8493-0EB5-E211BB5FF7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66277" y="3884025"/>
                <a:ext cx="2234201" cy="311304"/>
              </a:xfrm>
              <a:prstGeom prst="rect">
                <a:avLst/>
              </a:prstGeom>
              <a:blipFill>
                <a:blip r:embed="rId4"/>
                <a:stretch>
                  <a:fillRect l="-2186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255AFC-D134-F3BD-D8BA-3309B5D6274A}"/>
                  </a:ext>
                </a:extLst>
              </p:cNvPr>
              <p:cNvSpPr txBox="1"/>
              <p:nvPr/>
            </p:nvSpPr>
            <p:spPr>
              <a:xfrm>
                <a:off x="5098812" y="5789893"/>
                <a:ext cx="2153218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1, 2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F255AFC-D134-F3BD-D8BA-3309B5D6274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8812" y="5789893"/>
                <a:ext cx="2153218" cy="311304"/>
              </a:xfrm>
              <a:prstGeom prst="rect">
                <a:avLst/>
              </a:prstGeom>
              <a:blipFill>
                <a:blip r:embed="rId5"/>
                <a:stretch>
                  <a:fillRect l="-2260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C5FE54-BDC1-551B-651D-C53F753163D5}"/>
                  </a:ext>
                </a:extLst>
              </p:cNvPr>
              <p:cNvSpPr txBox="1"/>
              <p:nvPr/>
            </p:nvSpPr>
            <p:spPr>
              <a:xfrm>
                <a:off x="5107956" y="6145361"/>
                <a:ext cx="2153218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1, 3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E7C5FE54-BDC1-551B-651D-C53F753163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07956" y="6145361"/>
                <a:ext cx="2153218" cy="311304"/>
              </a:xfrm>
              <a:prstGeom prst="rect">
                <a:avLst/>
              </a:prstGeom>
              <a:blipFill>
                <a:blip r:embed="rId6"/>
                <a:stretch>
                  <a:fillRect l="-2550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7CC368-EBE7-51DA-1DB2-277B8F0BE4EF}"/>
                  </a:ext>
                </a:extLst>
              </p:cNvPr>
              <p:cNvSpPr txBox="1"/>
              <p:nvPr/>
            </p:nvSpPr>
            <p:spPr>
              <a:xfrm>
                <a:off x="9832026" y="6076274"/>
                <a:ext cx="2153218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15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1, 4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77CC368-EBE7-51DA-1DB2-277B8F0BE4E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2026" y="6076274"/>
                <a:ext cx="2153218" cy="311304"/>
              </a:xfrm>
              <a:prstGeom prst="rect">
                <a:avLst/>
              </a:prstGeom>
              <a:blipFill>
                <a:blip r:embed="rId7"/>
                <a:stretch>
                  <a:fillRect l="-2550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88B0C0C-34A2-4BDB-C6FB-164B9F9B5608}"/>
                  </a:ext>
                </a:extLst>
              </p:cNvPr>
              <p:cNvSpPr txBox="1"/>
              <p:nvPr/>
            </p:nvSpPr>
            <p:spPr>
              <a:xfrm>
                <a:off x="7489227" y="5789893"/>
                <a:ext cx="2114746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2,3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288B0C0C-34A2-4BDB-C6FB-164B9F9B560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9227" y="5789893"/>
                <a:ext cx="2114746" cy="311304"/>
              </a:xfrm>
              <a:prstGeom prst="rect">
                <a:avLst/>
              </a:prstGeom>
              <a:blipFill>
                <a:blip r:embed="rId8"/>
                <a:stretch>
                  <a:fillRect l="-2601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5168565-F80E-BC1B-FFC2-834E25098B4B}"/>
                  </a:ext>
                </a:extLst>
              </p:cNvPr>
              <p:cNvSpPr txBox="1"/>
              <p:nvPr/>
            </p:nvSpPr>
            <p:spPr>
              <a:xfrm>
                <a:off x="7489227" y="6145361"/>
                <a:ext cx="2114746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2,4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55168565-F80E-BC1B-FFC2-834E25098B4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9227" y="6145361"/>
                <a:ext cx="2114746" cy="311304"/>
              </a:xfrm>
              <a:prstGeom prst="rect">
                <a:avLst/>
              </a:prstGeom>
              <a:blipFill>
                <a:blip r:embed="rId9"/>
                <a:stretch>
                  <a:fillRect l="-2601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C69A7B1-DD5D-6412-6080-587FAC02E736}"/>
                  </a:ext>
                </a:extLst>
              </p:cNvPr>
              <p:cNvSpPr txBox="1"/>
              <p:nvPr/>
            </p:nvSpPr>
            <p:spPr>
              <a:xfrm>
                <a:off x="9791484" y="5717192"/>
                <a:ext cx="2114746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3,4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CC69A7B1-DD5D-6412-6080-587FAC02E73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791484" y="5717192"/>
                <a:ext cx="2114746" cy="311304"/>
              </a:xfrm>
              <a:prstGeom prst="rect">
                <a:avLst/>
              </a:prstGeom>
              <a:blipFill>
                <a:blip r:embed="rId10"/>
                <a:stretch>
                  <a:fillRect l="-2305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5CEE13-BD0F-4128-B23B-50472EDD49FE}"/>
                  </a:ext>
                </a:extLst>
              </p:cNvPr>
              <p:cNvSpPr txBox="1"/>
              <p:nvPr/>
            </p:nvSpPr>
            <p:spPr>
              <a:xfrm>
                <a:off x="5155005" y="5163734"/>
                <a:ext cx="1881989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1, 2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3, 4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9E5CEE13-BD0F-4128-B23B-50472EDD49F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55005" y="5163734"/>
                <a:ext cx="1881989" cy="311304"/>
              </a:xfrm>
              <a:prstGeom prst="rect">
                <a:avLst/>
              </a:prstGeom>
              <a:blipFill>
                <a:blip r:embed="rId11"/>
                <a:stretch>
                  <a:fillRect l="-2922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1765F5A-7105-CF67-F650-04086B5AA21C}"/>
                  </a:ext>
                </a:extLst>
              </p:cNvPr>
              <p:cNvSpPr txBox="1"/>
              <p:nvPr/>
            </p:nvSpPr>
            <p:spPr>
              <a:xfrm>
                <a:off x="7562379" y="5180467"/>
                <a:ext cx="1881989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1, 3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2, 4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81765F5A-7105-CF67-F650-04086B5AA21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62379" y="5180467"/>
                <a:ext cx="1881989" cy="311304"/>
              </a:xfrm>
              <a:prstGeom prst="rect">
                <a:avLst/>
              </a:prstGeom>
              <a:blipFill>
                <a:blip r:embed="rId12"/>
                <a:stretch>
                  <a:fillRect l="-2922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68BA91F-7236-AFFA-5130-D9C93E60CCED}"/>
                  </a:ext>
                </a:extLst>
              </p:cNvPr>
              <p:cNvSpPr txBox="1"/>
              <p:nvPr/>
            </p:nvSpPr>
            <p:spPr>
              <a:xfrm>
                <a:off x="9881566" y="5138952"/>
                <a:ext cx="1877181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9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1, 4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2, 3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68BA91F-7236-AFFA-5130-D9C93E60CCE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1566" y="5138952"/>
                <a:ext cx="1877181" cy="311304"/>
              </a:xfrm>
              <a:prstGeom prst="rect">
                <a:avLst/>
              </a:prstGeom>
              <a:blipFill>
                <a:blip r:embed="rId13"/>
                <a:stretch>
                  <a:fillRect l="-2922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935C49C-4944-BC68-002B-F5EECB7143FF}"/>
                  </a:ext>
                </a:extLst>
              </p:cNvPr>
              <p:cNvSpPr txBox="1"/>
              <p:nvPr/>
            </p:nvSpPr>
            <p:spPr>
              <a:xfrm>
                <a:off x="9016750" y="4365923"/>
                <a:ext cx="1882758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1, 2, 3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{4}</m:t>
                          </m:r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935C49C-4944-BC68-002B-F5EECB7143F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16750" y="4365923"/>
                <a:ext cx="1882758" cy="311304"/>
              </a:xfrm>
              <a:prstGeom prst="rect">
                <a:avLst/>
              </a:prstGeom>
              <a:blipFill>
                <a:blip r:embed="rId14"/>
                <a:stretch>
                  <a:fillRect l="-2589" b="-313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97217B7-534B-FAC3-95EA-32C6E24BD84D}"/>
                  </a:ext>
                </a:extLst>
              </p:cNvPr>
              <p:cNvSpPr txBox="1"/>
              <p:nvPr/>
            </p:nvSpPr>
            <p:spPr>
              <a:xfrm>
                <a:off x="6193708" y="4681338"/>
                <a:ext cx="1872116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1, 2, 4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97217B7-534B-FAC3-95EA-32C6E24BD8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3708" y="4681338"/>
                <a:ext cx="1872116" cy="311304"/>
              </a:xfrm>
              <a:prstGeom prst="rect">
                <a:avLst/>
              </a:prstGeom>
              <a:blipFill>
                <a:blip r:embed="rId15"/>
                <a:stretch>
                  <a:fillRect l="-2606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DC630B3-117A-470D-5A4A-1FB2FFBA6CF2}"/>
                  </a:ext>
                </a:extLst>
              </p:cNvPr>
              <p:cNvSpPr txBox="1"/>
              <p:nvPr/>
            </p:nvSpPr>
            <p:spPr>
              <a:xfrm>
                <a:off x="9026664" y="4726490"/>
                <a:ext cx="1881989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1, 3, 4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5DC630B3-117A-470D-5A4A-1FB2FFBA6CF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26664" y="4726490"/>
                <a:ext cx="1881989" cy="311304"/>
              </a:xfrm>
              <a:prstGeom prst="rect">
                <a:avLst/>
              </a:prstGeom>
              <a:blipFill>
                <a:blip r:embed="rId16"/>
                <a:stretch>
                  <a:fillRect l="-2922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B03141-1136-80AF-696C-6546CA558F1D}"/>
                  </a:ext>
                </a:extLst>
              </p:cNvPr>
              <p:cNvSpPr txBox="1"/>
              <p:nvPr/>
            </p:nvSpPr>
            <p:spPr>
              <a:xfrm>
                <a:off x="6175421" y="4348947"/>
                <a:ext cx="1881990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2, 3, 4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E8B03141-1136-80AF-696C-6546CA558F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75421" y="4348947"/>
                <a:ext cx="1881990" cy="311304"/>
              </a:xfrm>
              <a:prstGeom prst="rect">
                <a:avLst/>
              </a:prstGeom>
              <a:blipFill>
                <a:blip r:embed="rId17"/>
                <a:stretch>
                  <a:fillRect l="-2589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C3138B1-A3EE-E5A1-50A5-64C065B9FEB7}"/>
                  </a:ext>
                </a:extLst>
              </p:cNvPr>
              <p:cNvSpPr txBox="1"/>
              <p:nvPr/>
            </p:nvSpPr>
            <p:spPr>
              <a:xfrm>
                <a:off x="9007606" y="3859009"/>
                <a:ext cx="1587806" cy="31130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d>
                            <m:dPr>
                              <m:begChr m:val="{"/>
                              <m:endChr m:val="}"/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1,2,3,4</m:t>
                              </m:r>
                            </m:e>
                          </m:d>
                        </m:e>
                      </m:d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22" name="TextBox 21">
                <a:extLst>
                  <a:ext uri="{FF2B5EF4-FFF2-40B4-BE49-F238E27FC236}">
                    <a16:creationId xmlns:a16="http://schemas.microsoft.com/office/drawing/2014/main" id="{9C3138B1-A3EE-E5A1-50A5-64C065B9FE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07606" y="3859009"/>
                <a:ext cx="1587806" cy="311304"/>
              </a:xfrm>
              <a:prstGeom prst="rect">
                <a:avLst/>
              </a:prstGeom>
              <a:blipFill>
                <a:blip r:embed="rId18"/>
                <a:stretch>
                  <a:fillRect l="-3462" b="-98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6111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E013AB-FA10-B8AC-0536-143CB5BC62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B2FA6-E90D-B4EC-9866-CD63222BB5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Counting Partitions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69308589-3302-3197-75DB-9DEBE51AA77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474591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set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𝑛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elements. The number of partitions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given by the following recurrence relation,</a:t>
                </a:r>
              </a:p>
              <a:p>
                <a:pPr marL="0" indent="0">
                  <a:buNone/>
                </a:pPr>
                <a:endParaRPr lang="en-US" sz="7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𝐵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!</m:t>
                              </m:r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𝐾</m:t>
                                  </m:r>
                                </m:sub>
                              </m:sSub>
                            </m:num>
                            <m:den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!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!</m:t>
                              </m:r>
                            </m:den>
                          </m:f>
                        </m:e>
                      </m:nary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=0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𝑛</m:t>
                          </m:r>
                        </m:sup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𝑘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!</m:t>
                              </m:r>
                            </m:den>
                          </m:f>
                        </m:e>
                      </m:nary>
                      <m:nary>
                        <m:naryPr>
                          <m:chr m:val="∑"/>
                          <m:ctrl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=1</m:t>
                          </m:r>
                        </m:sub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𝑘</m:t>
                          </m:r>
                        </m:sup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fPr>
                            <m:num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!</m:t>
                                  </m:r>
                                  <m:d>
                                    <m:d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  <a:cs typeface="Arial" panose="020B0604020202020204" pitchFamily="34" charset="0"/>
                                        </a:rPr>
                                        <m:t>−1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sup>
                              </m:sSup>
                              <m:sSup>
                                <m:sSup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e>
                                <m:sup>
                                  <m:r>
                                    <a:rPr lang="en-US" i="1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𝑛</m:t>
                                  </m:r>
                                </m:sup>
                              </m:sSup>
                            </m:num>
                            <m:den>
                              <m:d>
                                <m:d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𝑘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−</m:t>
                                  </m:r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𝑖</m:t>
                                  </m:r>
                                </m:e>
                              </m:d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!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𝑖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!</m:t>
                              </m:r>
                            </m:den>
                          </m:f>
                        </m:e>
                      </m:nary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0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=15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𝐵</m:t>
                        </m:r>
                      </m:e>
                      <m:sub>
                        <m:r>
                          <a:rPr lang="en-US" sz="2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</m:t>
                        </m:r>
                      </m:sub>
                    </m:sSub>
                    <m:r>
                      <a:rPr lang="en-US" sz="20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=52</m:t>
                    </m:r>
                  </m:oMath>
                </a14:m>
                <a:r>
                  <a:rPr lang="en-US" sz="2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69308589-3302-3197-75DB-9DEBE51AA77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474591"/>
              </a:xfrm>
              <a:blipFill>
                <a:blip r:embed="rId3"/>
                <a:stretch>
                  <a:fillRect l="-1217" t="-3265" r="-81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>
            <a:extLst>
              <a:ext uri="{FF2B5EF4-FFF2-40B4-BE49-F238E27FC236}">
                <a16:creationId xmlns:a16="http://schemas.microsoft.com/office/drawing/2014/main" id="{089EB367-9029-7BF6-1128-2BBC968EF7EA}"/>
              </a:ext>
            </a:extLst>
          </p:cNvPr>
          <p:cNvSpPr/>
          <p:nvPr/>
        </p:nvSpPr>
        <p:spPr>
          <a:xfrm>
            <a:off x="5788152" y="2615184"/>
            <a:ext cx="4005072" cy="14356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93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EBF7FD-0B40-248E-8E25-6D7753F730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E2620-3047-22A7-94E4-9ADDAE055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Partition Equivalence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F35F1364-CBA4-36FA-B9B6-15457E468E82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9E8ED6A3-AB0D-5ECD-2D36-36592D483FD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Definition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partition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, the relation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has-same-</a:t>
                </a:r>
              </a:p>
              <a:p>
                <a:pPr marL="0" indent="0">
                  <a:buNone/>
                </a:pP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part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(denoted as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≡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), relates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if and only if there is some part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of the partition that contains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; i.e.,</a:t>
                </a:r>
              </a:p>
              <a:p>
                <a:pPr marL="0" indent="0">
                  <a:buNone/>
                </a:pPr>
                <a:endParaRPr lang="en-US" sz="1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≡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⇔∃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∈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.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𝑎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𝑏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∈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𝑝</m:t>
                      </m:r>
                    </m:oMath>
                  </m:oMathPara>
                </a14:m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 algn="ctr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The relation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has-same-part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equivalence relation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Furthermore, the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distinct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equivalence classes of </a:t>
                </a: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has-same-part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is exactly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itself.</a:t>
                </a:r>
                <a:endParaRPr lang="en-US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9E8ED6A3-AB0D-5ECD-2D36-36592D483FD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  <a:blipFill>
                <a:blip r:embed="rId2"/>
                <a:stretch>
                  <a:fillRect l="-1217" t="-2572" r="-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EFC9CA0-FCAD-56C7-CEE6-1FE214815567}"/>
                  </a:ext>
                </a:extLst>
              </p:cNvPr>
              <p:cNvSpPr txBox="1"/>
              <p:nvPr/>
            </p:nvSpPr>
            <p:spPr>
              <a:xfrm>
                <a:off x="3689604" y="2278876"/>
                <a:ext cx="19479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EFC9CA0-FCAD-56C7-CEE6-1FE21481556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9604" y="2278876"/>
                <a:ext cx="194797" cy="276999"/>
              </a:xfrm>
              <a:prstGeom prst="rect">
                <a:avLst/>
              </a:prstGeom>
              <a:blipFill>
                <a:blip r:embed="rId3"/>
                <a:stretch>
                  <a:fillRect l="-28125" r="-3125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254B29-E2F1-7787-3E9C-F44C8A06D6DD}"/>
                  </a:ext>
                </a:extLst>
              </p:cNvPr>
              <p:cNvSpPr txBox="1"/>
              <p:nvPr/>
            </p:nvSpPr>
            <p:spPr>
              <a:xfrm>
                <a:off x="4573524" y="3161145"/>
                <a:ext cx="194797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254B29-E2F1-7787-3E9C-F44C8A06D6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3524" y="3161145"/>
                <a:ext cx="194797" cy="276999"/>
              </a:xfrm>
              <a:prstGeom prst="rect">
                <a:avLst/>
              </a:prstGeom>
              <a:blipFill>
                <a:blip r:embed="rId4"/>
                <a:stretch>
                  <a:fillRect l="-28125" r="-31250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1705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78667-F584-D1B0-4CCC-BD479E009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9622D-F227-8B1B-A4A5-EF96C3B0F8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Partitions and Equivalence Relations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712AFE35-9FCC-6C56-3C64-AEA20D306885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Theorem</a:t>
                </a:r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: 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set of elements. There is a one-to-one relation between partitions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and equivalence relations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 I.e., there are exactly the same number of partitions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 as there are equivalence relations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endParaRPr lang="en-US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i="1" dirty="0">
                    <a:latin typeface="Arial" panose="020B0604020202020204" pitchFamily="34" charset="0"/>
                    <a:cs typeface="Arial" panose="020B0604020202020204" pitchFamily="34" charset="0"/>
                  </a:rPr>
                  <a:t>Proof sketch.</a:t>
                </a:r>
                <a:endParaRPr lang="en-US" b="1" i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be a partition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≡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an equivalence relation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be an equivalence relation on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</m:d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𝑅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: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is a partition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Note: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𝑃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d>
                              <m:dPr>
                                <m:begChr m:val="["/>
                                <m:endChr m:val="]"/>
                                <m:ctrlPr>
                                  <a:rPr 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dPr>
                              <m:e>
                                <m:r>
                                  <a:rPr lang="en-US" sz="2400" b="0" i="1" smtClean="0">
                                    <a:latin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</m:d>
                          </m:e>
                          <m:sub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≡</m:t>
                            </m:r>
                          </m:sub>
                        </m:sSub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 :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𝑎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∈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𝐴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𝑅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 ≡</m:t>
                    </m:r>
                  </m:oMath>
                </a14:m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0" name="Content Placeholder 14">
                <a:extLst>
                  <a:ext uri="{FF2B5EF4-FFF2-40B4-BE49-F238E27FC236}">
                    <a16:creationId xmlns:a16="http://schemas.microsoft.com/office/drawing/2014/main" id="{712AFE35-9FCC-6C56-3C64-AEA20D30688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026535"/>
              </a:xfrm>
              <a:blipFill>
                <a:blip r:embed="rId2"/>
                <a:stretch>
                  <a:fillRect l="-1217" t="-2572" r="-1275" b="-33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D0D5BAB-27B7-D749-F6BC-40DEBF4494AB}"/>
                  </a:ext>
                </a:extLst>
              </p:cNvPr>
              <p:cNvSpPr txBox="1"/>
              <p:nvPr/>
            </p:nvSpPr>
            <p:spPr>
              <a:xfrm>
                <a:off x="4226814" y="4369046"/>
                <a:ext cx="38176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D0D5BAB-27B7-D749-F6BC-40DEBF4494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26814" y="4369046"/>
                <a:ext cx="381762" cy="36933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48CF25B-4B4D-0FFB-656C-5C225132BEA3}"/>
                  </a:ext>
                </a:extLst>
              </p:cNvPr>
              <p:cNvSpPr txBox="1"/>
              <p:nvPr/>
            </p:nvSpPr>
            <p:spPr>
              <a:xfrm>
                <a:off x="2763774" y="5484614"/>
                <a:ext cx="372618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100" b="0" i="1" smtClean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𝑃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948CF25B-4B4D-0FFB-656C-5C225132BE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3774" y="5484614"/>
                <a:ext cx="372618" cy="26161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2B74E58-A128-C928-F547-A03D8FD4FF29}"/>
                  </a:ext>
                </a:extLst>
              </p:cNvPr>
              <p:cNvSpPr txBox="1"/>
              <p:nvPr/>
            </p:nvSpPr>
            <p:spPr>
              <a:xfrm>
                <a:off x="5061966" y="5335521"/>
                <a:ext cx="948690" cy="26161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}"/>
                          <m:ctrlPr>
                            <a:rPr lang="en-US" sz="11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1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sSubPr>
                            <m:e>
                              <m:d>
                                <m:dPr>
                                  <m:begChr m:val="["/>
                                  <m:endChr m:val="]"/>
                                  <m:ctrlPr>
                                    <a:rPr lang="en-US" sz="11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</m:d>
                            </m:e>
                            <m:sub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𝑅</m:t>
                              </m:r>
                            </m:sub>
                          </m:sSub>
                          <m:r>
                            <a:rPr lang="en-US" sz="11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: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𝑎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∈</m:t>
                          </m:r>
                          <m:r>
                            <a:rPr lang="en-US" sz="1100" b="0" i="1" smtClean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𝐴</m:t>
                          </m:r>
                        </m:e>
                      </m:d>
                    </m:oMath>
                  </m:oMathPara>
                </a14:m>
                <a:endParaRPr lang="en-US" sz="1100" dirty="0"/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D2B74E58-A128-C928-F547-A03D8FD4FF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1966" y="5335521"/>
                <a:ext cx="948690" cy="26161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2937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9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FDB6D0-25F4-4BA6-2DE0-7683E98C62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62A37-7D1B-42ED-08F8-5ECA78DAD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Partitions in the Wild</a:t>
            </a:r>
          </a:p>
        </p:txBody>
      </p:sp>
      <p:sp>
        <p:nvSpPr>
          <p:cNvPr id="8" name="Content Placeholder 14">
            <a:extLst>
              <a:ext uri="{FF2B5EF4-FFF2-40B4-BE49-F238E27FC236}">
                <a16:creationId xmlns:a16="http://schemas.microsoft.com/office/drawing/2014/main" id="{DC7361F2-33E8-FFCB-BBC6-25EB7DA222AB}"/>
              </a:ext>
            </a:extLst>
          </p:cNvPr>
          <p:cNvSpPr txBox="1">
            <a:spLocks/>
          </p:cNvSpPr>
          <p:nvPr/>
        </p:nvSpPr>
        <p:spPr>
          <a:xfrm>
            <a:off x="838200" y="3286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14">
            <a:extLst>
              <a:ext uri="{FF2B5EF4-FFF2-40B4-BE49-F238E27FC236}">
                <a16:creationId xmlns:a16="http://schemas.microsoft.com/office/drawing/2014/main" id="{AAB0F57C-80C6-FFE1-E74F-05CCD41612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785360" cy="4026535"/>
          </a:xfrm>
        </p:spPr>
        <p:txBody>
          <a:bodyPr>
            <a:normAutofit/>
          </a:bodyPr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Connected Components of Graphs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Union-Find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Type Systems (unification)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Kruskal’s Minimum Spanning Tree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Dynamic Connectivity (Network analysis)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Buckets of hash tables/maps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Databases (group by …)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124BB98-C7D4-65A8-A5E9-4234AF290B89}"/>
              </a:ext>
            </a:extLst>
          </p:cNvPr>
          <p:cNvSpPr txBox="1"/>
          <p:nvPr/>
        </p:nvSpPr>
        <p:spPr>
          <a:xfrm>
            <a:off x="6211062" y="1825625"/>
            <a:ext cx="5142738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Regular Expressions: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automata minimization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Program Equivalence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E-Graphs and rewrite systems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state-space minimization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ML/Data Science: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K-means clustering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Operating Systems: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Virtual memory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Robotics/Computer Vision: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Image / object segmentation</a:t>
            </a:r>
          </a:p>
        </p:txBody>
      </p:sp>
    </p:spTree>
    <p:extLst>
      <p:ext uri="{BB962C8B-B14F-4D97-AF65-F5344CB8AC3E}">
        <p14:creationId xmlns:p14="http://schemas.microsoft.com/office/powerpoint/2010/main" val="2061683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1AF9E3-2D7F-0F90-65F4-17B464F5FB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77646"/>
            <a:ext cx="10515600" cy="5502708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6600" dirty="0">
                <a:latin typeface="Arial" panose="020B0604020202020204" pitchFamily="34" charset="0"/>
                <a:cs typeface="Arial" panose="020B0604020202020204" pitchFamily="34" charset="0"/>
              </a:rPr>
              <a:t>Group Exercises</a:t>
            </a:r>
          </a:p>
          <a:p>
            <a:pPr marL="0" indent="0" algn="ctr">
              <a:buNone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Form groups of 3-4</a:t>
            </a:r>
            <a:endParaRPr lang="en-US" sz="6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76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3221</TotalTime>
  <Words>454</Words>
  <Application>Microsoft Office PowerPoint</Application>
  <PresentationFormat>Widescreen</PresentationFormat>
  <Paragraphs>79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Cambria Math</vt:lpstr>
      <vt:lpstr>Office Theme</vt:lpstr>
      <vt:lpstr>Partitions February 20, 2026</vt:lpstr>
      <vt:lpstr>Agenda</vt:lpstr>
      <vt:lpstr>Partition</vt:lpstr>
      <vt:lpstr>Counting Partitions</vt:lpstr>
      <vt:lpstr>Partition Equivalence</vt:lpstr>
      <vt:lpstr>Partitions and Equivalence Relations</vt:lpstr>
      <vt:lpstr>Partitions in the Wild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Definition January 16, 2026</dc:title>
  <dc:creator>Charlie MURPHY</dc:creator>
  <cp:lastModifiedBy>Murphy, Charlie</cp:lastModifiedBy>
  <cp:revision>33</cp:revision>
  <dcterms:created xsi:type="dcterms:W3CDTF">2026-01-16T17:57:13Z</dcterms:created>
  <dcterms:modified xsi:type="dcterms:W3CDTF">2026-02-20T06:47:18Z</dcterms:modified>
</cp:coreProperties>
</file>