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9" r:id="rId5"/>
    <p:sldId id="270" r:id="rId6"/>
    <p:sldId id="271" r:id="rId7"/>
    <p:sldId id="272" r:id="rId8"/>
    <p:sldId id="273" r:id="rId9"/>
    <p:sldId id="274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69"/>
            <p14:sldId id="270"/>
            <p14:sldId id="271"/>
            <p14:sldId id="272"/>
            <p14:sldId id="273"/>
            <p14:sldId id="274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1"/>
    <p:restoredTop sz="94829"/>
  </p:normalViewPr>
  <p:slideViewPr>
    <p:cSldViewPr snapToGrid="0">
      <p:cViewPr varScale="1">
        <p:scale>
          <a:sx n="147" d="100"/>
          <a:sy n="147" d="100"/>
        </p:scale>
        <p:origin x="23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23,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3. Sec 17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96583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natural numbers. The symbol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denotes the number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-element subsets of 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-element set.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read as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choose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.”</a:t>
                </a: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coefficient of the binomial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+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965831"/>
              </a:xfrm>
              <a:blipFill>
                <a:blip r:embed="rId2"/>
                <a:stretch>
                  <a:fillRect l="-1217" t="-3901" b="-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656-69B0-FF72-69CD-23214183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BB2F-EB83-DF75-E1B2-F55BCE2A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334D90-19E0-28E4-84F0-710DEFADE49D}"/>
                  </a:ext>
                </a:extLst>
              </p:cNvPr>
              <p:cNvSpPr txBox="1"/>
              <p:nvPr/>
            </p:nvSpPr>
            <p:spPr>
              <a:xfrm>
                <a:off x="1912002" y="3639312"/>
                <a:ext cx="8367996" cy="632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sz="2400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+…+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334D90-19E0-28E4-84F0-710DEFADE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002" y="3639312"/>
                <a:ext cx="8367996" cy="632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7F4C99-3D60-BADE-34A2-B038EDBEF83F}"/>
                  </a:ext>
                </a:extLst>
              </p:cNvPr>
              <p:cNvSpPr txBox="1"/>
              <p:nvPr/>
            </p:nvSpPr>
            <p:spPr>
              <a:xfrm>
                <a:off x="1912002" y="4855464"/>
                <a:ext cx="83467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24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+…+            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    </m:t>
                      </m:r>
                      <m:r>
                        <a:rPr lang="en-US" sz="240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7F4C99-3D60-BADE-34A2-B038EDBEF8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002" y="4855464"/>
                <a:ext cx="8346772" cy="369332"/>
              </a:xfrm>
              <a:prstGeom prst="rect">
                <a:avLst/>
              </a:prstGeom>
              <a:blipFill>
                <a:blip r:embed="rId3"/>
                <a:stretch>
                  <a:fillRect t="-1667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7A0F949-7BF7-70C2-01D9-54C1F41A106A}"/>
                  </a:ext>
                </a:extLst>
              </p:cNvPr>
              <p:cNvSpPr txBox="1"/>
              <p:nvPr/>
            </p:nvSpPr>
            <p:spPr>
              <a:xfrm>
                <a:off x="4280535" y="2160727"/>
                <a:ext cx="3609706" cy="1008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7A0F949-7BF7-70C2-01D9-54C1F41A1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535" y="2160727"/>
                <a:ext cx="3609706" cy="10085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8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0AF9-E99D-C439-C67D-ED2CDDB7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04D1-F94B-3EAE-D512-B99D2D81F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BD38F13-2BA9-0769-42E6-A3B2D00A9BD0}"/>
                  </a:ext>
                </a:extLst>
              </p:cNvPr>
              <p:cNvSpPr txBox="1"/>
              <p:nvPr/>
            </p:nvSpPr>
            <p:spPr>
              <a:xfrm>
                <a:off x="5222844" y="2487168"/>
                <a:ext cx="17463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BD38F13-2BA9-0769-42E6-A3B2D00A9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844" y="2487168"/>
                <a:ext cx="1746311" cy="369332"/>
              </a:xfrm>
              <a:prstGeom prst="rect">
                <a:avLst/>
              </a:prstGeom>
              <a:blipFill>
                <a:blip r:embed="rId2"/>
                <a:stretch>
                  <a:fillRect r="-384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44D4F8-EE9F-A430-7E07-582B334E71BD}"/>
                  </a:ext>
                </a:extLst>
              </p:cNvPr>
              <p:cNvSpPr txBox="1"/>
              <p:nvPr/>
            </p:nvSpPr>
            <p:spPr>
              <a:xfrm>
                <a:off x="4783364" y="3173028"/>
                <a:ext cx="262527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44D4F8-EE9F-A430-7E07-582B334E7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364" y="3173028"/>
                <a:ext cx="2625270" cy="369332"/>
              </a:xfrm>
              <a:prstGeom prst="rect">
                <a:avLst/>
              </a:prstGeom>
              <a:blipFill>
                <a:blip r:embed="rId3"/>
                <a:stretch>
                  <a:fillRect t="-1667" r="-2558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1095A9-25E7-29EC-313B-D8447B6354D9}"/>
                  </a:ext>
                </a:extLst>
              </p:cNvPr>
              <p:cNvSpPr txBox="1"/>
              <p:nvPr/>
            </p:nvSpPr>
            <p:spPr>
              <a:xfrm>
                <a:off x="4160341" y="3858888"/>
                <a:ext cx="38713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+ 1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1095A9-25E7-29EC-313B-D8447B6354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341" y="3858888"/>
                <a:ext cx="3871316" cy="369332"/>
              </a:xfrm>
              <a:prstGeom prst="rect">
                <a:avLst/>
              </a:prstGeom>
              <a:blipFill>
                <a:blip r:embed="rId4"/>
                <a:stretch>
                  <a:fillRect r="-31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8B3A213-9FC1-3EE8-9950-B35999F6CA18}"/>
                  </a:ext>
                </a:extLst>
              </p:cNvPr>
              <p:cNvSpPr txBox="1"/>
              <p:nvPr/>
            </p:nvSpPr>
            <p:spPr>
              <a:xfrm>
                <a:off x="3502949" y="4544748"/>
                <a:ext cx="518610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8B3A213-9FC1-3EE8-9950-B35999F6CA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949" y="4544748"/>
                <a:ext cx="5186100" cy="369332"/>
              </a:xfrm>
              <a:prstGeom prst="rect">
                <a:avLst/>
              </a:prstGeom>
              <a:blipFill>
                <a:blip r:embed="rId5"/>
                <a:stretch>
                  <a:fillRect t="-1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0A79A5-9AE1-48A9-05D5-7111F5672FF9}"/>
                  </a:ext>
                </a:extLst>
              </p:cNvPr>
              <p:cNvSpPr txBox="1"/>
              <p:nvPr/>
            </p:nvSpPr>
            <p:spPr>
              <a:xfrm>
                <a:off x="2908940" y="5230608"/>
                <a:ext cx="63741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+6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0A79A5-9AE1-48A9-05D5-7111F5672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940" y="5230608"/>
                <a:ext cx="6374117" cy="369332"/>
              </a:xfrm>
              <a:prstGeom prst="rect">
                <a:avLst/>
              </a:prstGeom>
              <a:blipFill>
                <a:blip r:embed="rId6"/>
                <a:stretch>
                  <a:fillRect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86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31F2A-8A43-C38E-8058-6D1BDB8F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Pascal’s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A3BA63-134B-56BD-ABA2-FCCACDC24B43}"/>
                  </a:ext>
                </a:extLst>
              </p:cNvPr>
              <p:cNvSpPr txBox="1"/>
              <p:nvPr/>
            </p:nvSpPr>
            <p:spPr>
              <a:xfrm>
                <a:off x="6259065" y="2530206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A3BA63-134B-56BD-ABA2-FCCACDC24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9065" y="2530206"/>
                <a:ext cx="174727" cy="276999"/>
              </a:xfrm>
              <a:prstGeom prst="rect">
                <a:avLst/>
              </a:prstGeom>
              <a:blipFill>
                <a:blip r:embed="rId2"/>
                <a:stretch>
                  <a:fillRect l="-35714" r="-35714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BBA8BA-CE06-2766-D38E-33A5864911AB}"/>
                  </a:ext>
                </a:extLst>
              </p:cNvPr>
              <p:cNvSpPr txBox="1"/>
              <p:nvPr/>
            </p:nvSpPr>
            <p:spPr>
              <a:xfrm>
                <a:off x="5967109" y="3127695"/>
                <a:ext cx="76463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1         1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BBA8BA-CE06-2766-D38E-33A586491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109" y="3127695"/>
                <a:ext cx="764633" cy="276999"/>
              </a:xfrm>
              <a:prstGeom prst="rect">
                <a:avLst/>
              </a:prstGeom>
              <a:blipFill>
                <a:blip r:embed="rId3"/>
                <a:stretch>
                  <a:fillRect l="-8000" r="-72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15F0D5-87EF-2AAD-449B-06AE1C480988}"/>
                  </a:ext>
                </a:extLst>
              </p:cNvPr>
              <p:cNvSpPr txBox="1"/>
              <p:nvPr/>
            </p:nvSpPr>
            <p:spPr>
              <a:xfrm>
                <a:off x="5694809" y="3669034"/>
                <a:ext cx="13032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1         2        1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15F0D5-87EF-2AAD-449B-06AE1C480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809" y="3669034"/>
                <a:ext cx="1303242" cy="276999"/>
              </a:xfrm>
              <a:prstGeom prst="rect">
                <a:avLst/>
              </a:prstGeom>
              <a:blipFill>
                <a:blip r:embed="rId4"/>
                <a:stretch>
                  <a:fillRect l="-3738" r="-4206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C5A408-610B-2A57-2E78-795CB64C4DAC}"/>
                  </a:ext>
                </a:extLst>
              </p:cNvPr>
              <p:cNvSpPr txBox="1"/>
              <p:nvPr/>
            </p:nvSpPr>
            <p:spPr>
              <a:xfrm>
                <a:off x="5425506" y="4238448"/>
                <a:ext cx="184185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1         3        3        1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C5A408-610B-2A57-2E78-795CB64C4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506" y="4238448"/>
                <a:ext cx="1841850" cy="276999"/>
              </a:xfrm>
              <a:prstGeom prst="rect">
                <a:avLst/>
              </a:prstGeom>
              <a:blipFill>
                <a:blip r:embed="rId5"/>
                <a:stretch>
                  <a:fillRect l="-2649" r="-298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217E4C-5791-3717-C3D2-35754162B20B}"/>
                  </a:ext>
                </a:extLst>
              </p:cNvPr>
              <p:cNvSpPr txBox="1"/>
              <p:nvPr/>
            </p:nvSpPr>
            <p:spPr>
              <a:xfrm>
                <a:off x="5156201" y="4807861"/>
                <a:ext cx="23804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1         4        6        4        1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217E4C-5791-3717-C3D2-35754162B2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201" y="4807861"/>
                <a:ext cx="2380459" cy="276999"/>
              </a:xfrm>
              <a:prstGeom prst="rect">
                <a:avLst/>
              </a:prstGeom>
              <a:blipFill>
                <a:blip r:embed="rId6"/>
                <a:stretch>
                  <a:fillRect l="-2051" r="-2051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344E1B-C5CE-7BB3-CCAD-C739ACA25CCA}"/>
                  </a:ext>
                </a:extLst>
              </p:cNvPr>
              <p:cNvSpPr txBox="1"/>
              <p:nvPr/>
            </p:nvSpPr>
            <p:spPr>
              <a:xfrm>
                <a:off x="4758653" y="5377274"/>
                <a:ext cx="3175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1         5        10        10        5        1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344E1B-C5CE-7BB3-CCAD-C739ACA25C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53" y="5377274"/>
                <a:ext cx="3175549" cy="276999"/>
              </a:xfrm>
              <a:prstGeom prst="rect">
                <a:avLst/>
              </a:prstGeom>
              <a:blipFill>
                <a:blip r:embed="rId7"/>
                <a:stretch>
                  <a:fillRect l="-1536" r="-1344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4DD0E97-6279-D4A9-093A-F65491169CA1}"/>
                  </a:ext>
                </a:extLst>
              </p:cNvPr>
              <p:cNvSpPr txBox="1"/>
              <p:nvPr/>
            </p:nvSpPr>
            <p:spPr>
              <a:xfrm>
                <a:off x="3789355" y="2529618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4DD0E97-6279-D4A9-093A-F65491169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355" y="2529618"/>
                <a:ext cx="613117" cy="276999"/>
              </a:xfrm>
              <a:prstGeom prst="rect">
                <a:avLst/>
              </a:prstGeom>
              <a:blipFill>
                <a:blip r:embed="rId8"/>
                <a:stretch>
                  <a:fillRect l="-6000" r="-9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B5A34C4-AC7F-A7CB-BB06-32841AEEDC36}"/>
                  </a:ext>
                </a:extLst>
              </p:cNvPr>
              <p:cNvSpPr txBox="1"/>
              <p:nvPr/>
            </p:nvSpPr>
            <p:spPr>
              <a:xfrm>
                <a:off x="3789355" y="3099032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B5A34C4-AC7F-A7CB-BB06-32841AEEDC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355" y="3099032"/>
                <a:ext cx="613117" cy="276999"/>
              </a:xfrm>
              <a:prstGeom prst="rect">
                <a:avLst/>
              </a:prstGeom>
              <a:blipFill>
                <a:blip r:embed="rId9"/>
                <a:stretch>
                  <a:fillRect l="-6000" r="-9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85AE72-85AA-94B7-C264-5F0210F44B26}"/>
                  </a:ext>
                </a:extLst>
              </p:cNvPr>
              <p:cNvSpPr txBox="1"/>
              <p:nvPr/>
            </p:nvSpPr>
            <p:spPr>
              <a:xfrm>
                <a:off x="3811850" y="3668446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85AE72-85AA-94B7-C264-5F0210F44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850" y="3668446"/>
                <a:ext cx="613117" cy="276999"/>
              </a:xfrm>
              <a:prstGeom prst="rect">
                <a:avLst/>
              </a:prstGeom>
              <a:blipFill>
                <a:blip r:embed="rId10"/>
                <a:stretch>
                  <a:fillRect l="-5941" r="-8911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3E2809-2937-4BA2-A8FD-27DD681EAC7C}"/>
                  </a:ext>
                </a:extLst>
              </p:cNvPr>
              <p:cNvSpPr txBox="1"/>
              <p:nvPr/>
            </p:nvSpPr>
            <p:spPr>
              <a:xfrm>
                <a:off x="3811850" y="4237860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3E2809-2937-4BA2-A8FD-27DD681EAC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850" y="4237860"/>
                <a:ext cx="613117" cy="276999"/>
              </a:xfrm>
              <a:prstGeom prst="rect">
                <a:avLst/>
              </a:prstGeom>
              <a:blipFill>
                <a:blip r:embed="rId11"/>
                <a:stretch>
                  <a:fillRect l="-5941" r="-891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738D20B-8CB6-7C41-EE63-0898B1ED650B}"/>
                  </a:ext>
                </a:extLst>
              </p:cNvPr>
              <p:cNvSpPr txBox="1"/>
              <p:nvPr/>
            </p:nvSpPr>
            <p:spPr>
              <a:xfrm>
                <a:off x="3788625" y="4807274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738D20B-8CB6-7C41-EE63-0898B1ED6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625" y="4807274"/>
                <a:ext cx="613117" cy="276999"/>
              </a:xfrm>
              <a:prstGeom prst="rect">
                <a:avLst/>
              </a:prstGeom>
              <a:blipFill>
                <a:blip r:embed="rId12"/>
                <a:stretch>
                  <a:fillRect l="-5941" r="-8911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FC6E7F0-8C46-6BE7-81A7-33340C83B740}"/>
                  </a:ext>
                </a:extLst>
              </p:cNvPr>
              <p:cNvSpPr txBox="1"/>
              <p:nvPr/>
            </p:nvSpPr>
            <p:spPr>
              <a:xfrm>
                <a:off x="3782958" y="5377274"/>
                <a:ext cx="6131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FC6E7F0-8C46-6BE7-81A7-33340C83B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958" y="5377274"/>
                <a:ext cx="613117" cy="276999"/>
              </a:xfrm>
              <a:prstGeom prst="rect">
                <a:avLst/>
              </a:prstGeom>
              <a:blipFill>
                <a:blip r:embed="rId13"/>
                <a:stretch>
                  <a:fillRect l="-6000" r="-10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EE2E3B5-0B4A-0DAF-97AA-46793645AAC1}"/>
                  </a:ext>
                </a:extLst>
              </p:cNvPr>
              <p:cNvSpPr txBox="1"/>
              <p:nvPr/>
            </p:nvSpPr>
            <p:spPr>
              <a:xfrm rot="18162673">
                <a:off x="6681151" y="2404642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EE2E3B5-0B4A-0DAF-97AA-46793645A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162673">
                <a:off x="6681151" y="2404642"/>
                <a:ext cx="609462" cy="276999"/>
              </a:xfrm>
              <a:prstGeom prst="rect">
                <a:avLst/>
              </a:prstGeom>
              <a:blipFill>
                <a:blip r:embed="rId14"/>
                <a:stretch>
                  <a:fillRect l="-4255" t="-5455" r="-7447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DBBE0B4-9228-AE5C-9622-F6BFBA9CC152}"/>
                  </a:ext>
                </a:extLst>
              </p:cNvPr>
              <p:cNvSpPr txBox="1"/>
              <p:nvPr/>
            </p:nvSpPr>
            <p:spPr>
              <a:xfrm rot="17909534">
                <a:off x="6956923" y="3022097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DBBE0B4-9228-AE5C-9622-F6BFBA9CC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909534">
                <a:off x="6956923" y="3022097"/>
                <a:ext cx="609462" cy="276999"/>
              </a:xfrm>
              <a:prstGeom prst="rect">
                <a:avLst/>
              </a:prstGeom>
              <a:blipFill>
                <a:blip r:embed="rId15"/>
                <a:stretch>
                  <a:fillRect l="-4494" t="-6306" r="-6742" b="-9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FAF2DC-D5FD-4B30-57F6-D671CCBBF408}"/>
                  </a:ext>
                </a:extLst>
              </p:cNvPr>
              <p:cNvSpPr txBox="1"/>
              <p:nvPr/>
            </p:nvSpPr>
            <p:spPr>
              <a:xfrm rot="18172632">
                <a:off x="6392303" y="1975850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FAF2DC-D5FD-4B30-57F6-D671CCBBF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172632">
                <a:off x="6392303" y="1975850"/>
                <a:ext cx="609462" cy="276999"/>
              </a:xfrm>
              <a:prstGeom prst="rect">
                <a:avLst/>
              </a:prstGeom>
              <a:blipFill>
                <a:blip r:embed="rId16"/>
                <a:stretch>
                  <a:fillRect l="-4301" t="-5455" r="-7527" b="-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BEC863-3F26-EB88-4FC4-42C3C316D045}"/>
                  </a:ext>
                </a:extLst>
              </p:cNvPr>
              <p:cNvSpPr txBox="1"/>
              <p:nvPr/>
            </p:nvSpPr>
            <p:spPr>
              <a:xfrm rot="17602465">
                <a:off x="7257474" y="3627183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BEC863-3F26-EB88-4FC4-42C3C316D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602465">
                <a:off x="7257474" y="3627183"/>
                <a:ext cx="609462" cy="276999"/>
              </a:xfrm>
              <a:prstGeom prst="rect">
                <a:avLst/>
              </a:prstGeom>
              <a:blipFill>
                <a:blip r:embed="rId17"/>
                <a:stretch>
                  <a:fillRect l="-2410" t="-6306" r="-7229" b="-9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9179DF-CA1D-84C2-9894-03ECA3E81196}"/>
                  </a:ext>
                </a:extLst>
              </p:cNvPr>
              <p:cNvSpPr txBox="1"/>
              <p:nvPr/>
            </p:nvSpPr>
            <p:spPr>
              <a:xfrm rot="17983102">
                <a:off x="7479703" y="4274912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9179DF-CA1D-84C2-9894-03ECA3E811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983102">
                <a:off x="7479703" y="4274912"/>
                <a:ext cx="609462" cy="276999"/>
              </a:xfrm>
              <a:prstGeom prst="rect">
                <a:avLst/>
              </a:prstGeom>
              <a:blipFill>
                <a:blip r:embed="rId18"/>
                <a:stretch>
                  <a:fillRect l="-4444" t="-6364" r="-7778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C6F2A4-15EA-F7E0-CBE2-EF5CA7705B8A}"/>
                  </a:ext>
                </a:extLst>
              </p:cNvPr>
              <p:cNvSpPr txBox="1"/>
              <p:nvPr/>
            </p:nvSpPr>
            <p:spPr>
              <a:xfrm rot="17726563">
                <a:off x="7779316" y="4699148"/>
                <a:ext cx="6094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C6F2A4-15EA-F7E0-CBE2-EF5CA7705B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726563">
                <a:off x="7779316" y="4699148"/>
                <a:ext cx="609462" cy="276999"/>
              </a:xfrm>
              <a:prstGeom prst="rect">
                <a:avLst/>
              </a:prstGeom>
              <a:blipFill>
                <a:blip r:embed="rId19"/>
                <a:stretch>
                  <a:fillRect l="-3529" t="-7207" r="-7059" b="-9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5D85E8-D817-411F-B285-AD2F9CE5A4F7}"/>
              </a:ext>
            </a:extLst>
          </p:cNvPr>
          <p:cNvCxnSpPr>
            <a:cxnSpLocks/>
          </p:cNvCxnSpPr>
          <p:nvPr/>
        </p:nvCxnSpPr>
        <p:spPr>
          <a:xfrm flipH="1">
            <a:off x="5156931" y="2529618"/>
            <a:ext cx="1552787" cy="3118585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F8D1223-2BB8-48E7-70A9-4200DE7AE312}"/>
              </a:ext>
            </a:extLst>
          </p:cNvPr>
          <p:cNvCxnSpPr>
            <a:cxnSpLocks/>
          </p:cNvCxnSpPr>
          <p:nvPr/>
        </p:nvCxnSpPr>
        <p:spPr>
          <a:xfrm flipH="1">
            <a:off x="5713462" y="3042363"/>
            <a:ext cx="1272208" cy="2608249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4837BF7-2451-417C-75AB-49BCE4E91996}"/>
              </a:ext>
            </a:extLst>
          </p:cNvPr>
          <p:cNvCxnSpPr>
            <a:cxnSpLocks/>
          </p:cNvCxnSpPr>
          <p:nvPr/>
        </p:nvCxnSpPr>
        <p:spPr>
          <a:xfrm flipH="1">
            <a:off x="6329865" y="3587810"/>
            <a:ext cx="964556" cy="2070892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1A53ED1-E23E-2DB7-3692-2A5D60C67CA6}"/>
              </a:ext>
            </a:extLst>
          </p:cNvPr>
          <p:cNvCxnSpPr>
            <a:cxnSpLocks/>
          </p:cNvCxnSpPr>
          <p:nvPr/>
        </p:nvCxnSpPr>
        <p:spPr>
          <a:xfrm flipH="1">
            <a:off x="6957492" y="4283253"/>
            <a:ext cx="552605" cy="1361379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E40BE9E-2975-5747-A891-6F82C70FF05A}"/>
              </a:ext>
            </a:extLst>
          </p:cNvPr>
          <p:cNvCxnSpPr>
            <a:cxnSpLocks/>
          </p:cNvCxnSpPr>
          <p:nvPr/>
        </p:nvCxnSpPr>
        <p:spPr>
          <a:xfrm flipH="1">
            <a:off x="7500070" y="4893070"/>
            <a:ext cx="284364" cy="755133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0CA7B86-9E5F-2FA7-AAA4-BE071B5D9036}"/>
              </a:ext>
            </a:extLst>
          </p:cNvPr>
          <p:cNvCxnSpPr>
            <a:cxnSpLocks/>
          </p:cNvCxnSpPr>
          <p:nvPr/>
        </p:nvCxnSpPr>
        <p:spPr>
          <a:xfrm flipH="1">
            <a:off x="8002972" y="5280983"/>
            <a:ext cx="155632" cy="346550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A40E776-7431-E614-D0FB-300DE7EC71B2}"/>
              </a:ext>
            </a:extLst>
          </p:cNvPr>
          <p:cNvCxnSpPr>
            <a:cxnSpLocks/>
          </p:cNvCxnSpPr>
          <p:nvPr/>
        </p:nvCxnSpPr>
        <p:spPr>
          <a:xfrm flipH="1">
            <a:off x="3811850" y="2945709"/>
            <a:ext cx="2686487" cy="26098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DBC7926-05EB-A1E5-69CB-3AF61F3EED4D}"/>
              </a:ext>
            </a:extLst>
          </p:cNvPr>
          <p:cNvCxnSpPr>
            <a:cxnSpLocks/>
          </p:cNvCxnSpPr>
          <p:nvPr/>
        </p:nvCxnSpPr>
        <p:spPr>
          <a:xfrm flipH="1">
            <a:off x="3798499" y="3534838"/>
            <a:ext cx="2939391" cy="1089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6AC469C-0C2C-613B-2768-822587B91E86}"/>
              </a:ext>
            </a:extLst>
          </p:cNvPr>
          <p:cNvCxnSpPr>
            <a:cxnSpLocks/>
          </p:cNvCxnSpPr>
          <p:nvPr/>
        </p:nvCxnSpPr>
        <p:spPr>
          <a:xfrm flipH="1">
            <a:off x="3793562" y="4084537"/>
            <a:ext cx="3267541" cy="0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0469729-79C7-6029-CD43-21060308E562}"/>
              </a:ext>
            </a:extLst>
          </p:cNvPr>
          <p:cNvCxnSpPr>
            <a:cxnSpLocks/>
          </p:cNvCxnSpPr>
          <p:nvPr/>
        </p:nvCxnSpPr>
        <p:spPr>
          <a:xfrm flipH="1">
            <a:off x="3811850" y="4704267"/>
            <a:ext cx="3535382" cy="0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7E7C34B-7777-B826-4D95-79011C6644C9}"/>
              </a:ext>
            </a:extLst>
          </p:cNvPr>
          <p:cNvCxnSpPr>
            <a:cxnSpLocks/>
          </p:cNvCxnSpPr>
          <p:nvPr/>
        </p:nvCxnSpPr>
        <p:spPr>
          <a:xfrm flipH="1">
            <a:off x="3811850" y="5280983"/>
            <a:ext cx="3830402" cy="0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A0E2B4E-074A-80DB-9467-D21D0A078A07}"/>
              </a:ext>
            </a:extLst>
          </p:cNvPr>
          <p:cNvCxnSpPr>
            <a:cxnSpLocks/>
          </p:cNvCxnSpPr>
          <p:nvPr/>
        </p:nvCxnSpPr>
        <p:spPr>
          <a:xfrm flipH="1">
            <a:off x="3782958" y="5635488"/>
            <a:ext cx="4229158" cy="33409"/>
          </a:xfrm>
          <a:prstGeom prst="line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95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1EA53-49AD-5CAE-E83E-A999EFCD7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2D814-B424-D177-93FB-6072EE6D6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Pascal’s Identity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CD82684-943B-BDE4-99A7-2E81BF89099D}"/>
                  </a:ext>
                </a:extLst>
              </p:cNvPr>
              <p:cNvSpPr txBox="1"/>
              <p:nvPr/>
            </p:nvSpPr>
            <p:spPr>
              <a:xfrm>
                <a:off x="965633" y="3252574"/>
                <a:ext cx="3520900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CD82684-943B-BDE4-99A7-2E81BF890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633" y="3252574"/>
                <a:ext cx="3520900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4236BDA7-27A4-C90A-CEAC-223252D2D5CC}"/>
              </a:ext>
            </a:extLst>
          </p:cNvPr>
          <p:cNvGrpSpPr/>
          <p:nvPr/>
        </p:nvGrpSpPr>
        <p:grpSpPr>
          <a:xfrm>
            <a:off x="6067108" y="1726209"/>
            <a:ext cx="4439588" cy="3859278"/>
            <a:chOff x="6067108" y="1726209"/>
            <a:chExt cx="4439588" cy="38592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6725E04-4177-BD60-1CB6-E9D8EF8F4D93}"/>
                    </a:ext>
                  </a:extLst>
                </p:cNvPr>
                <p:cNvSpPr txBox="1"/>
                <p:nvPr/>
              </p:nvSpPr>
              <p:spPr>
                <a:xfrm>
                  <a:off x="8543215" y="2446796"/>
                  <a:ext cx="17472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6725E04-4177-BD60-1CB6-E9D8EF8F4D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43215" y="2446796"/>
                  <a:ext cx="174727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31034" r="-34483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A5BBF05-5922-E203-CD58-EDC459921512}"/>
                    </a:ext>
                  </a:extLst>
                </p:cNvPr>
                <p:cNvSpPr txBox="1"/>
                <p:nvPr/>
              </p:nvSpPr>
              <p:spPr>
                <a:xfrm>
                  <a:off x="8251259" y="3044285"/>
                  <a:ext cx="76463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1         1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A5BBF05-5922-E203-CD58-EDC4599215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1259" y="3044285"/>
                  <a:ext cx="764633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8000" r="-7200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E81DB0E-5E67-AAE6-8264-F4E8D3973725}"/>
                    </a:ext>
                  </a:extLst>
                </p:cNvPr>
                <p:cNvSpPr txBox="1"/>
                <p:nvPr/>
              </p:nvSpPr>
              <p:spPr>
                <a:xfrm>
                  <a:off x="7978959" y="3585624"/>
                  <a:ext cx="130324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1         2        1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E81DB0E-5E67-AAE6-8264-F4E8D39737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8959" y="3585624"/>
                  <a:ext cx="1303242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4206" r="-3738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69AB675A-0402-8F2D-FAC6-64B4D89733B7}"/>
                    </a:ext>
                  </a:extLst>
                </p:cNvPr>
                <p:cNvSpPr txBox="1"/>
                <p:nvPr/>
              </p:nvSpPr>
              <p:spPr>
                <a:xfrm>
                  <a:off x="7709656" y="4155038"/>
                  <a:ext cx="184185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1         3        3        1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69AB675A-0402-8F2D-FAC6-64B4D89733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09656" y="4155038"/>
                  <a:ext cx="1841850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2980" r="-264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3D67BDD7-150B-D957-D8D1-7A38A16B771C}"/>
                    </a:ext>
                  </a:extLst>
                </p:cNvPr>
                <p:cNvSpPr txBox="1"/>
                <p:nvPr/>
              </p:nvSpPr>
              <p:spPr>
                <a:xfrm>
                  <a:off x="7440351" y="4724451"/>
                  <a:ext cx="238045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1         4        6        4        1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3D67BDD7-150B-D957-D8D1-7A38A16B77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40351" y="4724451"/>
                  <a:ext cx="2380459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051" r="-2051" b="-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7A586DAF-6989-F651-DC99-094224C92C60}"/>
                    </a:ext>
                  </a:extLst>
                </p:cNvPr>
                <p:cNvSpPr txBox="1"/>
                <p:nvPr/>
              </p:nvSpPr>
              <p:spPr>
                <a:xfrm>
                  <a:off x="7042803" y="5293864"/>
                  <a:ext cx="317554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1         5        10        10        5        1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7A586DAF-6989-F651-DC99-094224C92C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2803" y="5293864"/>
                  <a:ext cx="3175549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1344" r="-1536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70CCE55-7C8D-3F66-DFCC-C0105923CFA7}"/>
                    </a:ext>
                  </a:extLst>
                </p:cNvPr>
                <p:cNvSpPr txBox="1"/>
                <p:nvPr/>
              </p:nvSpPr>
              <p:spPr>
                <a:xfrm>
                  <a:off x="6073505" y="2446208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70CCE55-7C8D-3F66-DFCC-C0105923CFA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3505" y="2446208"/>
                  <a:ext cx="613117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5941" r="-8911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D0B169A0-B3D9-4E53-5704-6F55F8E5BA86}"/>
                    </a:ext>
                  </a:extLst>
                </p:cNvPr>
                <p:cNvSpPr txBox="1"/>
                <p:nvPr/>
              </p:nvSpPr>
              <p:spPr>
                <a:xfrm>
                  <a:off x="6073505" y="3015622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D0B169A0-B3D9-4E53-5704-6F55F8E5BA8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3505" y="3015622"/>
                  <a:ext cx="613117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5941" r="-891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8CC2328E-612C-014C-461B-F2853E99261A}"/>
                    </a:ext>
                  </a:extLst>
                </p:cNvPr>
                <p:cNvSpPr txBox="1"/>
                <p:nvPr/>
              </p:nvSpPr>
              <p:spPr>
                <a:xfrm>
                  <a:off x="6096000" y="3585036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8CC2328E-612C-014C-461B-F2853E9926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3585036"/>
                  <a:ext cx="613117" cy="276999"/>
                </a:xfrm>
                <a:prstGeom prst="rect">
                  <a:avLst/>
                </a:prstGeom>
                <a:blipFill>
                  <a:blip r:embed="rId11"/>
                  <a:stretch>
                    <a:fillRect l="-5941" r="-7921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52B804E-DB0B-AB29-74BD-2158407E8750}"/>
                    </a:ext>
                  </a:extLst>
                </p:cNvPr>
                <p:cNvSpPr txBox="1"/>
                <p:nvPr/>
              </p:nvSpPr>
              <p:spPr>
                <a:xfrm>
                  <a:off x="6096000" y="4154450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52B804E-DB0B-AB29-74BD-2158407E87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4154450"/>
                  <a:ext cx="613117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5941" r="-79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2AF9EFD1-EEE9-0390-4A22-ED04B1970828}"/>
                    </a:ext>
                  </a:extLst>
                </p:cNvPr>
                <p:cNvSpPr txBox="1"/>
                <p:nvPr/>
              </p:nvSpPr>
              <p:spPr>
                <a:xfrm>
                  <a:off x="6072775" y="4723864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=4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2AF9EFD1-EEE9-0390-4A22-ED04B197082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2775" y="4723864"/>
                  <a:ext cx="613117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5941" r="-891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6A56A19-E340-4A20-30AD-2E43D039B0F8}"/>
                    </a:ext>
                  </a:extLst>
                </p:cNvPr>
                <p:cNvSpPr txBox="1"/>
                <p:nvPr/>
              </p:nvSpPr>
              <p:spPr>
                <a:xfrm>
                  <a:off x="6067108" y="5293864"/>
                  <a:ext cx="6131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=5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6A56A19-E340-4A20-30AD-2E43D039B0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7108" y="5293864"/>
                  <a:ext cx="613117" cy="276999"/>
                </a:xfrm>
                <a:prstGeom prst="rect">
                  <a:avLst/>
                </a:prstGeom>
                <a:blipFill>
                  <a:blip r:embed="rId14"/>
                  <a:stretch>
                    <a:fillRect l="-5941" r="-8911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F42D6441-CACF-D93E-D1B9-067F5D5546C9}"/>
                    </a:ext>
                  </a:extLst>
                </p:cNvPr>
                <p:cNvSpPr txBox="1"/>
                <p:nvPr/>
              </p:nvSpPr>
              <p:spPr>
                <a:xfrm rot="18162673">
                  <a:off x="8965301" y="2321232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F42D6441-CACF-D93E-D1B9-067F5D5546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162673">
                  <a:off x="8965301" y="2321232"/>
                  <a:ext cx="609462" cy="276999"/>
                </a:xfrm>
                <a:prstGeom prst="rect">
                  <a:avLst/>
                </a:prstGeom>
                <a:blipFill>
                  <a:blip r:embed="rId15"/>
                  <a:stretch>
                    <a:fillRect l="-4301" t="-6422" r="-7527" b="-91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BD983B1B-6E33-6510-D815-6C3B0F6D8B3F}"/>
                    </a:ext>
                  </a:extLst>
                </p:cNvPr>
                <p:cNvSpPr txBox="1"/>
                <p:nvPr/>
              </p:nvSpPr>
              <p:spPr>
                <a:xfrm rot="17909534">
                  <a:off x="9241073" y="2938687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BD983B1B-6E33-6510-D815-6C3B0F6D8B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7909534">
                  <a:off x="9241073" y="2938687"/>
                  <a:ext cx="609462" cy="276999"/>
                </a:xfrm>
                <a:prstGeom prst="rect">
                  <a:avLst/>
                </a:prstGeom>
                <a:blipFill>
                  <a:blip r:embed="rId16"/>
                  <a:stretch>
                    <a:fillRect l="-4545" t="-6364" r="-7955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C0C3A435-0AB8-F395-CE69-94A65EA1967F}"/>
                    </a:ext>
                  </a:extLst>
                </p:cNvPr>
                <p:cNvSpPr txBox="1"/>
                <p:nvPr/>
              </p:nvSpPr>
              <p:spPr>
                <a:xfrm rot="18172632">
                  <a:off x="8676453" y="1892440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C0C3A435-0AB8-F395-CE69-94A65EA196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172632">
                  <a:off x="8676453" y="1892440"/>
                  <a:ext cx="609462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5376" t="-5455" r="-7527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04696D07-A74D-4333-54F9-B2C3916C07FF}"/>
                    </a:ext>
                  </a:extLst>
                </p:cNvPr>
                <p:cNvSpPr txBox="1"/>
                <p:nvPr/>
              </p:nvSpPr>
              <p:spPr>
                <a:xfrm rot="17602465">
                  <a:off x="9541624" y="3543773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04696D07-A74D-4333-54F9-B2C3916C07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7602465">
                  <a:off x="9541624" y="3543773"/>
                  <a:ext cx="609462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3659" t="-7273" r="-7317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DA708E36-D3C7-C201-EF81-041967C71C59}"/>
                    </a:ext>
                  </a:extLst>
                </p:cNvPr>
                <p:cNvSpPr txBox="1"/>
                <p:nvPr/>
              </p:nvSpPr>
              <p:spPr>
                <a:xfrm rot="17983102">
                  <a:off x="9763853" y="4191502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=4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DA708E36-D3C7-C201-EF81-041967C71C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7983102">
                  <a:off x="9763853" y="4191502"/>
                  <a:ext cx="609462" cy="276999"/>
                </a:xfrm>
                <a:prstGeom prst="rect">
                  <a:avLst/>
                </a:prstGeom>
                <a:blipFill>
                  <a:blip r:embed="rId19"/>
                  <a:stretch>
                    <a:fillRect l="-4444" t="-5455" r="-6667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3DED7CED-E236-82AF-DE30-E28C6060A651}"/>
                    </a:ext>
                  </a:extLst>
                </p:cNvPr>
                <p:cNvSpPr txBox="1"/>
                <p:nvPr/>
              </p:nvSpPr>
              <p:spPr>
                <a:xfrm rot="17726563">
                  <a:off x="10063466" y="4615738"/>
                  <a:ext cx="6094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=5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3DED7CED-E236-82AF-DE30-E28C6060A6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7726563">
                  <a:off x="10063466" y="4615738"/>
                  <a:ext cx="609462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3529" t="-7207" r="-8235" b="-900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EB70D827-A8A7-489E-0583-3671FA667FF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41081" y="2446208"/>
              <a:ext cx="1552787" cy="3118585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6C604F4-AA0D-5DE2-BA2B-A23AE36017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7612" y="2958953"/>
              <a:ext cx="1272208" cy="2608249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F8B6E58-ED5A-527D-ECEC-B148D70327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14015" y="3504400"/>
              <a:ext cx="964556" cy="2070892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2D2FCBA-6464-3213-7D2E-6C336439EC6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41642" y="4199843"/>
              <a:ext cx="552605" cy="1361379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EB094EF7-2928-A593-8E96-011D550ACD7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84220" y="4809660"/>
              <a:ext cx="284364" cy="755133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0E15F5C-9496-4673-6C22-8C9FB7CD3A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87122" y="5197573"/>
              <a:ext cx="155632" cy="346550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0DBAD2D-8D7A-386D-AD51-86B6A1C53A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2862299"/>
              <a:ext cx="2686487" cy="26098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0785CFF-548B-FB92-59A5-1F2E904A44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82649" y="3451428"/>
              <a:ext cx="2939391" cy="1089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D086077-A49F-529A-C458-A606273A0D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77712" y="4001127"/>
              <a:ext cx="3267541" cy="0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6CD18FE1-478B-CF97-DB96-D1D71A7825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4620857"/>
              <a:ext cx="3535382" cy="0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8129B2B-24F4-BEBE-43A4-B30198F7D3F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5197573"/>
              <a:ext cx="3830402" cy="0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AA4A125-67B6-EBD3-983C-243FC8B5B6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67108" y="5552078"/>
              <a:ext cx="4229158" cy="33409"/>
            </a:xfrm>
            <a:prstGeom prst="line">
              <a:avLst/>
            </a:prstGeom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9AE78BE5-F785-EBEB-A225-04A8BE3074D5}"/>
              </a:ext>
            </a:extLst>
          </p:cNvPr>
          <p:cNvSpPr/>
          <p:nvPr/>
        </p:nvSpPr>
        <p:spPr>
          <a:xfrm>
            <a:off x="8504299" y="4685958"/>
            <a:ext cx="301752" cy="351765"/>
          </a:xfrm>
          <a:prstGeom prst="ellipse">
            <a:avLst/>
          </a:prstGeom>
          <a:noFill/>
          <a:ln w="31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41DF2E6-91E4-F7E9-80C0-2031D59E2CD2}"/>
              </a:ext>
            </a:extLst>
          </p:cNvPr>
          <p:cNvSpPr/>
          <p:nvPr/>
        </p:nvSpPr>
        <p:spPr>
          <a:xfrm>
            <a:off x="8236681" y="4106741"/>
            <a:ext cx="301752" cy="351765"/>
          </a:xfrm>
          <a:prstGeom prst="ellipse">
            <a:avLst/>
          </a:prstGeom>
          <a:noFill/>
          <a:ln w="31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A3CDBC2-5B6A-AC11-A140-E04F791876A1}"/>
              </a:ext>
            </a:extLst>
          </p:cNvPr>
          <p:cNvSpPr/>
          <p:nvPr/>
        </p:nvSpPr>
        <p:spPr>
          <a:xfrm>
            <a:off x="8764041" y="4123033"/>
            <a:ext cx="301752" cy="351765"/>
          </a:xfrm>
          <a:prstGeom prst="ellipse">
            <a:avLst/>
          </a:prstGeom>
          <a:noFill/>
          <a:ln w="31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E5AA769-FEE0-8188-E559-2101AAA9CA16}"/>
              </a:ext>
            </a:extLst>
          </p:cNvPr>
          <p:cNvSpPr/>
          <p:nvPr/>
        </p:nvSpPr>
        <p:spPr>
          <a:xfrm>
            <a:off x="7962248" y="4671131"/>
            <a:ext cx="301752" cy="351765"/>
          </a:xfrm>
          <a:prstGeom prst="ellipse">
            <a:avLst/>
          </a:prstGeom>
          <a:noFill/>
          <a:ln w="31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B7557DD-40EE-4D09-CA62-0AD5A664A688}"/>
              </a:ext>
            </a:extLst>
          </p:cNvPr>
          <p:cNvSpPr/>
          <p:nvPr/>
        </p:nvSpPr>
        <p:spPr>
          <a:xfrm>
            <a:off x="8127249" y="5268130"/>
            <a:ext cx="415966" cy="277135"/>
          </a:xfrm>
          <a:prstGeom prst="ellipse">
            <a:avLst/>
          </a:prstGeom>
          <a:noFill/>
          <a:ln w="31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6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1" grpId="2" animBg="1"/>
      <p:bldP spid="62" grpId="0" animBg="1"/>
      <p:bldP spid="62" grpId="1" animBg="1"/>
      <p:bldP spid="64" grpId="0" animBg="1"/>
      <p:bldP spid="64" grpId="1" animBg="1"/>
      <p:bldP spid="66" grpId="0" animBg="1"/>
      <p:bldP spid="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8809F-B7B1-C857-3E96-D8CFC63BC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40B5-9B6E-57B2-5853-6C0BEF661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B0BD9F-8010-7529-1FB9-ED42C1D5BC0B}"/>
                  </a:ext>
                </a:extLst>
              </p:cNvPr>
              <p:cNvSpPr txBox="1"/>
              <p:nvPr/>
            </p:nvSpPr>
            <p:spPr>
              <a:xfrm>
                <a:off x="4545415" y="2901868"/>
                <a:ext cx="3101170" cy="10542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box>
                        <m:box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B0BD9F-8010-7529-1FB9-ED42C1D5B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5415" y="2901868"/>
                <a:ext cx="3101170" cy="1054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285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3533-BEF3-B4DE-C702-6A18D5FAA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Binomial Coefficients in 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C780E4-91EE-E324-76C8-B7FE71A6F8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Runtime Complexity</a:t>
                </a: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Many NP-Hard problems have complexity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𝑘</m:t>
                                </m:r>
                              </m:den>
                            </m:f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2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Enumerate all subsets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Error Detection/Coding Theory</a:t>
                </a: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Count # of bits set</a:t>
                </a: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# of redundant bits for error correcting codes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(Discrete) Probability Theory</a:t>
                </a: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Count number of ways to choose from a discrete distribution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C780E4-91EE-E324-76C8-B7FE71A6F8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55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3492</TotalTime>
  <Words>355</Words>
  <Application>Microsoft Macintosh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Binomial Coefficients February 23, 2026</vt:lpstr>
      <vt:lpstr>Agenda</vt:lpstr>
      <vt:lpstr>Binomial Coefficients</vt:lpstr>
      <vt:lpstr>Binomial Coefficients</vt:lpstr>
      <vt:lpstr>Binomial Coefficients</vt:lpstr>
      <vt:lpstr>Pascal’s Triangle</vt:lpstr>
      <vt:lpstr>Pascal’s Identity</vt:lpstr>
      <vt:lpstr>Binomial Coefficient Formula</vt:lpstr>
      <vt:lpstr>Binomial Coefficients in 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35</cp:revision>
  <dcterms:created xsi:type="dcterms:W3CDTF">2026-01-16T17:57:13Z</dcterms:created>
  <dcterms:modified xsi:type="dcterms:W3CDTF">2026-02-24T00:25:43Z</dcterms:modified>
</cp:coreProperties>
</file>