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73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A7326B7-5200-4CD9-AB61-57E14B8A6EBE}">
          <p14:sldIdLst>
            <p14:sldId id="256"/>
            <p14:sldId id="257"/>
            <p14:sldId id="273"/>
            <p14:sldId id="301"/>
            <p14:sldId id="302"/>
            <p14:sldId id="303"/>
            <p14:sldId id="304"/>
            <p14:sldId id="305"/>
            <p14:sldId id="306"/>
            <p14:sldId id="307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47"/>
    <p:restoredTop sz="80630" autoAdjust="0"/>
  </p:normalViewPr>
  <p:slideViewPr>
    <p:cSldViewPr snapToGrid="0">
      <p:cViewPr varScale="1">
        <p:scale>
          <a:sx n="89" d="100"/>
          <a:sy n="89" d="100"/>
        </p:scale>
        <p:origin x="1158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30911-D214-D045-9349-C37725674895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961A4-95F2-894E-ADC5-DD1F6E908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9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70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70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3B4D5D-C895-660E-8209-F9B97619BF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EC169F-6FF0-9F7B-0A7A-704DD68268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1EE9A8-E035-8748-5F66-638192823E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0267C7-4554-CB46-4BE0-91D3638738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9580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E5672C-BC09-A6CB-3AC2-F12B250E57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4228B79-4A2D-98DC-90A4-400449D579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F4D657-6429-3424-CC01-0A8258EBCA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D97CC0-2C99-342B-7019-10B7DA3ACC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6843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A1D17D-EA69-7439-D7EE-06F5EC68B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B3D6E1-CA41-6969-889A-449013B04B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3AC4E2-D596-2099-5B27-9399C45745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868E87-4597-ECAA-B3D6-2BF1DDC742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9259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C51CE8-CBA3-43C0-D9B3-A1A9CA8F0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F4EBB6-96E4-CDE2-4B8F-45F98B5E63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38A13C-236B-043D-576D-1382426E6F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16D30E-1698-B766-7FF6-FCF6D3EF9E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9520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F2D01D-9B2B-2C5C-5510-AAA87B12D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C67F88-0B9F-2F36-61C7-D4DF5378D9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EEDF29-C62D-FBB5-99C1-2411D01F8F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80C3F4-BDBC-D608-8607-DF779FB813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2242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19C586-D7F6-547B-9E97-3D4EAAB4FF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0ADE07-3E67-9E44-9805-69EB6C30A7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461BD4-58C6-EC57-171F-3C968340CE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8272E1-6769-05FE-E390-38D3EE35E2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441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A6785B-F9CB-D881-E100-C337698B67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31BE4C-7484-65B4-14DF-FCFC8B8547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A84EDA-8BD3-5903-A193-68D093213F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61D104-A5E8-12F6-9571-80DEC6DE7E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567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706062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Graphs I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April 8,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Ch. 9, Sec. 47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0D6C01-9B9A-805E-4E74-75FEBFDCAD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F550C-C25A-44D0-7037-EB897B1DA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Complete Graph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E120A350-A6EF-7867-0F54-3E43C13025B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G</m:t>
                    </m:r>
                    <m:r>
                      <a:rPr lang="en-US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graph.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is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complete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there is an edge between every pair of distinct edges.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E120A350-A6EF-7867-0F54-3E43C13025B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17" t="-26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Oval 24">
            <a:extLst>
              <a:ext uri="{FF2B5EF4-FFF2-40B4-BE49-F238E27FC236}">
                <a16:creationId xmlns:a16="http://schemas.microsoft.com/office/drawing/2014/main" id="{2DCC7AA4-B09D-B932-6E1D-C01685069A53}"/>
              </a:ext>
            </a:extLst>
          </p:cNvPr>
          <p:cNvSpPr/>
          <p:nvPr/>
        </p:nvSpPr>
        <p:spPr>
          <a:xfrm>
            <a:off x="4681728" y="4145915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52305E7-46EC-D56F-8B25-9F84EE6EE384}"/>
              </a:ext>
            </a:extLst>
          </p:cNvPr>
          <p:cNvSpPr/>
          <p:nvPr/>
        </p:nvSpPr>
        <p:spPr>
          <a:xfrm>
            <a:off x="5675376" y="358508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798D1B2-E81A-2436-A5FD-086341FDF343}"/>
              </a:ext>
            </a:extLst>
          </p:cNvPr>
          <p:cNvSpPr/>
          <p:nvPr/>
        </p:nvSpPr>
        <p:spPr>
          <a:xfrm>
            <a:off x="6681397" y="4588605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E3003FA0-10A8-0DE4-C232-93407AE729D9}"/>
              </a:ext>
            </a:extLst>
          </p:cNvPr>
          <p:cNvSpPr/>
          <p:nvPr/>
        </p:nvSpPr>
        <p:spPr>
          <a:xfrm>
            <a:off x="5967984" y="5511609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7C5D5D78-8669-5106-FF61-1FDF6FC34014}"/>
              </a:ext>
            </a:extLst>
          </p:cNvPr>
          <p:cNvSpPr/>
          <p:nvPr/>
        </p:nvSpPr>
        <p:spPr>
          <a:xfrm>
            <a:off x="4931485" y="5031295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8152C05-B0FA-9D98-F814-3280958DA05F}"/>
              </a:ext>
            </a:extLst>
          </p:cNvPr>
          <p:cNvCxnSpPr>
            <a:cxnSpLocks/>
            <a:stCxn id="26" idx="2"/>
            <a:endCxn id="25" idx="7"/>
          </p:cNvCxnSpPr>
          <p:nvPr/>
        </p:nvCxnSpPr>
        <p:spPr>
          <a:xfrm flipH="1">
            <a:off x="4931485" y="3731387"/>
            <a:ext cx="743891" cy="45737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ADB7770F-A469-228A-7481-7B696835F09E}"/>
              </a:ext>
            </a:extLst>
          </p:cNvPr>
          <p:cNvCxnSpPr>
            <a:cxnSpLocks/>
            <a:stCxn id="29" idx="1"/>
            <a:endCxn id="25" idx="4"/>
          </p:cNvCxnSpPr>
          <p:nvPr/>
        </p:nvCxnSpPr>
        <p:spPr>
          <a:xfrm flipH="1" flipV="1">
            <a:off x="4828032" y="4438523"/>
            <a:ext cx="146304" cy="63562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4C0F75D9-F348-9DE6-84A7-15655D2386B8}"/>
              </a:ext>
            </a:extLst>
          </p:cNvPr>
          <p:cNvCxnSpPr>
            <a:cxnSpLocks/>
            <a:stCxn id="28" idx="2"/>
            <a:endCxn id="29" idx="5"/>
          </p:cNvCxnSpPr>
          <p:nvPr/>
        </p:nvCxnSpPr>
        <p:spPr>
          <a:xfrm flipH="1" flipV="1">
            <a:off x="5181242" y="5281052"/>
            <a:ext cx="786742" cy="37686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DDCCF5F-EC12-554B-9378-0B0959AF8DB5}"/>
              </a:ext>
            </a:extLst>
          </p:cNvPr>
          <p:cNvCxnSpPr>
            <a:cxnSpLocks/>
            <a:stCxn id="26" idx="6"/>
            <a:endCxn id="27" idx="1"/>
          </p:cNvCxnSpPr>
          <p:nvPr/>
        </p:nvCxnSpPr>
        <p:spPr>
          <a:xfrm>
            <a:off x="5967984" y="3731387"/>
            <a:ext cx="756264" cy="90006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54C7A38-BE75-CAF7-3593-9D5D036774AB}"/>
                  </a:ext>
                </a:extLst>
              </p:cNvPr>
              <p:cNvSpPr txBox="1"/>
              <p:nvPr/>
            </p:nvSpPr>
            <p:spPr>
              <a:xfrm>
                <a:off x="7566017" y="3791922"/>
                <a:ext cx="3891236" cy="86177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sz="2800" dirty="0"/>
                  <a:t> is a complete graph</a:t>
                </a:r>
              </a:p>
              <a:p>
                <a:r>
                  <a:rPr lang="en-US" sz="2800" dirty="0"/>
                  <a:t>of order 5 (known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oMath>
                </a14:m>
                <a:r>
                  <a:rPr lang="en-US" sz="2800" dirty="0"/>
                  <a:t>).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54C7A38-BE75-CAF7-3593-9D5D036774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6017" y="3791922"/>
                <a:ext cx="3891236" cy="861774"/>
              </a:xfrm>
              <a:prstGeom prst="rect">
                <a:avLst/>
              </a:prstGeom>
              <a:blipFill>
                <a:blip r:embed="rId4"/>
                <a:stretch>
                  <a:fillRect l="-5486" t="-12766" r="-2038" b="-248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2C7BBCB-0303-A1B7-BE6E-A15DA1E1B54B}"/>
              </a:ext>
            </a:extLst>
          </p:cNvPr>
          <p:cNvCxnSpPr>
            <a:cxnSpLocks/>
            <a:stCxn id="27" idx="4"/>
            <a:endCxn id="28" idx="7"/>
          </p:cNvCxnSpPr>
          <p:nvPr/>
        </p:nvCxnSpPr>
        <p:spPr>
          <a:xfrm flipH="1">
            <a:off x="6217741" y="4881213"/>
            <a:ext cx="609960" cy="67324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60150B5-80F0-4EDC-1DFB-B4FF3B0E21E1}"/>
              </a:ext>
            </a:extLst>
          </p:cNvPr>
          <p:cNvCxnSpPr>
            <a:cxnSpLocks/>
            <a:stCxn id="26" idx="4"/>
            <a:endCxn id="28" idx="0"/>
          </p:cNvCxnSpPr>
          <p:nvPr/>
        </p:nvCxnSpPr>
        <p:spPr>
          <a:xfrm>
            <a:off x="5821680" y="3877691"/>
            <a:ext cx="292608" cy="1633918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90866B1-3335-C24D-D87E-C1307F20205A}"/>
              </a:ext>
            </a:extLst>
          </p:cNvPr>
          <p:cNvCxnSpPr>
            <a:cxnSpLocks/>
            <a:stCxn id="26" idx="3"/>
            <a:endCxn id="29" idx="7"/>
          </p:cNvCxnSpPr>
          <p:nvPr/>
        </p:nvCxnSpPr>
        <p:spPr>
          <a:xfrm flipH="1">
            <a:off x="5181242" y="3834840"/>
            <a:ext cx="536985" cy="123930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E226F65-36D7-9330-CA5C-F2DB9D53C421}"/>
              </a:ext>
            </a:extLst>
          </p:cNvPr>
          <p:cNvCxnSpPr>
            <a:cxnSpLocks/>
            <a:stCxn id="28" idx="1"/>
            <a:endCxn id="25" idx="5"/>
          </p:cNvCxnSpPr>
          <p:nvPr/>
        </p:nvCxnSpPr>
        <p:spPr>
          <a:xfrm flipH="1" flipV="1">
            <a:off x="4931485" y="4395672"/>
            <a:ext cx="1079350" cy="1158788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74FBAC1-9F63-DD19-B0A3-B2FAF678A579}"/>
              </a:ext>
            </a:extLst>
          </p:cNvPr>
          <p:cNvCxnSpPr>
            <a:cxnSpLocks/>
            <a:stCxn id="27" idx="2"/>
            <a:endCxn id="25" idx="6"/>
          </p:cNvCxnSpPr>
          <p:nvPr/>
        </p:nvCxnSpPr>
        <p:spPr>
          <a:xfrm flipH="1" flipV="1">
            <a:off x="4974336" y="4292219"/>
            <a:ext cx="1707061" cy="44269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2709D73F-7FF3-4C4F-03D6-BCCEC41A7133}"/>
              </a:ext>
            </a:extLst>
          </p:cNvPr>
          <p:cNvCxnSpPr>
            <a:cxnSpLocks/>
            <a:stCxn id="27" idx="3"/>
            <a:endCxn id="29" idx="6"/>
          </p:cNvCxnSpPr>
          <p:nvPr/>
        </p:nvCxnSpPr>
        <p:spPr>
          <a:xfrm flipH="1">
            <a:off x="5224093" y="4838362"/>
            <a:ext cx="1500155" cy="33923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3131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15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Assignment 5 – due Today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(~35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Graph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A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graph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pair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where: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set of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vertices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set of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edges</a:t>
                </a:r>
              </a:p>
              <a:p>
                <a:endParaRPr lang="en-US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Example: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1,2,3,4,5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1, 2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 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1, 3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 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2, 1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 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3, 1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 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3, 2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 </m:t>
                            </m:r>
                          </m:e>
                          <m:e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3,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5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 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4, 4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 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4, 5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, 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5, 3</m:t>
                                </m:r>
                              </m:e>
                            </m:d>
                          </m:e>
                        </m:eqAr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17" t="-38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FEC4BF96-0CAF-BF2A-8B62-8924B090E3AD}"/>
              </a:ext>
            </a:extLst>
          </p:cNvPr>
          <p:cNvSpPr/>
          <p:nvPr/>
        </p:nvSpPr>
        <p:spPr>
          <a:xfrm>
            <a:off x="7470648" y="3761142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5D5AC05-A1DB-8C86-A8EF-93BDB968961C}"/>
              </a:ext>
            </a:extLst>
          </p:cNvPr>
          <p:cNvSpPr/>
          <p:nvPr/>
        </p:nvSpPr>
        <p:spPr>
          <a:xfrm>
            <a:off x="8464296" y="3200310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D7C454A-C9AD-CB82-DF5A-52BC50A45814}"/>
              </a:ext>
            </a:extLst>
          </p:cNvPr>
          <p:cNvSpPr/>
          <p:nvPr/>
        </p:nvSpPr>
        <p:spPr>
          <a:xfrm>
            <a:off x="9113520" y="4500218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CC92D1E-C828-D3B3-9C28-BC2014CDC0CD}"/>
              </a:ext>
            </a:extLst>
          </p:cNvPr>
          <p:cNvSpPr/>
          <p:nvPr/>
        </p:nvSpPr>
        <p:spPr>
          <a:xfrm>
            <a:off x="8171688" y="5815494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1D5488FF-1855-6F77-B275-63ACDB141550}"/>
              </a:ext>
            </a:extLst>
          </p:cNvPr>
          <p:cNvSpPr/>
          <p:nvPr/>
        </p:nvSpPr>
        <p:spPr>
          <a:xfrm>
            <a:off x="8171688" y="4390490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9A3B592-F766-3436-A827-8335353D192D}"/>
              </a:ext>
            </a:extLst>
          </p:cNvPr>
          <p:cNvCxnSpPr>
            <a:cxnSpLocks/>
            <a:stCxn id="5" idx="2"/>
            <a:endCxn id="4" idx="7"/>
          </p:cNvCxnSpPr>
          <p:nvPr/>
        </p:nvCxnSpPr>
        <p:spPr>
          <a:xfrm flipH="1">
            <a:off x="7720405" y="3346614"/>
            <a:ext cx="743891" cy="45737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2C80DDE-0FCC-B81B-5B99-6AEEDA2AA5DF}"/>
              </a:ext>
            </a:extLst>
          </p:cNvPr>
          <p:cNvCxnSpPr>
            <a:cxnSpLocks/>
            <a:stCxn id="8" idx="1"/>
            <a:endCxn id="4" idx="5"/>
          </p:cNvCxnSpPr>
          <p:nvPr/>
        </p:nvCxnSpPr>
        <p:spPr>
          <a:xfrm flipH="1" flipV="1">
            <a:off x="7720405" y="4010899"/>
            <a:ext cx="494134" cy="4224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2E8512D-C479-7A58-7503-37D162031E0F}"/>
              </a:ext>
            </a:extLst>
          </p:cNvPr>
          <p:cNvCxnSpPr>
            <a:cxnSpLocks/>
            <a:stCxn id="7" idx="0"/>
            <a:endCxn id="8" idx="4"/>
          </p:cNvCxnSpPr>
          <p:nvPr/>
        </p:nvCxnSpPr>
        <p:spPr>
          <a:xfrm flipV="1">
            <a:off x="8317992" y="4683098"/>
            <a:ext cx="0" cy="113239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B796F7A9-B23A-156E-D8B3-733614AA1CC1}"/>
              </a:ext>
            </a:extLst>
          </p:cNvPr>
          <p:cNvCxnSpPr>
            <a:stCxn id="8" idx="7"/>
            <a:endCxn id="5" idx="4"/>
          </p:cNvCxnSpPr>
          <p:nvPr/>
        </p:nvCxnSpPr>
        <p:spPr>
          <a:xfrm flipV="1">
            <a:off x="8421445" y="3492918"/>
            <a:ext cx="189155" cy="9404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ECD2DD4-5905-E008-83DC-49A333243CC7}"/>
              </a:ext>
            </a:extLst>
          </p:cNvPr>
          <p:cNvCxnSpPr>
            <a:cxnSpLocks/>
            <a:stCxn id="6" idx="3"/>
            <a:endCxn id="7" idx="7"/>
          </p:cNvCxnSpPr>
          <p:nvPr/>
        </p:nvCxnSpPr>
        <p:spPr>
          <a:xfrm flipH="1">
            <a:off x="8421445" y="4749975"/>
            <a:ext cx="734926" cy="11083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: Curved 23">
            <a:extLst>
              <a:ext uri="{FF2B5EF4-FFF2-40B4-BE49-F238E27FC236}">
                <a16:creationId xmlns:a16="http://schemas.microsoft.com/office/drawing/2014/main" id="{D48BF832-077C-6B95-71BA-AD0C6299B30C}"/>
              </a:ext>
            </a:extLst>
          </p:cNvPr>
          <p:cNvCxnSpPr>
            <a:stCxn id="6" idx="6"/>
            <a:endCxn id="6" idx="0"/>
          </p:cNvCxnSpPr>
          <p:nvPr/>
        </p:nvCxnSpPr>
        <p:spPr>
          <a:xfrm flipH="1" flipV="1">
            <a:off x="9259824" y="4500218"/>
            <a:ext cx="146304" cy="146304"/>
          </a:xfrm>
          <a:prstGeom prst="curvedConnector4">
            <a:avLst>
              <a:gd name="adj1" fmla="val -156250"/>
              <a:gd name="adj2" fmla="val 25625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947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279656-B06E-5605-891A-1B990C17EF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ABCF9-2798-AF0E-9997-3E8FCB57D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Undirected Graph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342DEBE8-A0E0-8269-5DBE-DF5D026984F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A graph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G</m:t>
                    </m:r>
                    <m: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undirected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if and only if the set of edges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symmetric. That is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𝑢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𝑣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𝑣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𝑢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342DEBE8-A0E0-8269-5DBE-DF5D026984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17" t="-2694" r="-4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val 8">
            <a:extLst>
              <a:ext uri="{FF2B5EF4-FFF2-40B4-BE49-F238E27FC236}">
                <a16:creationId xmlns:a16="http://schemas.microsoft.com/office/drawing/2014/main" id="{2CC6932D-991B-621C-F6D1-00D5B83E83F7}"/>
              </a:ext>
            </a:extLst>
          </p:cNvPr>
          <p:cNvSpPr/>
          <p:nvPr/>
        </p:nvSpPr>
        <p:spPr>
          <a:xfrm>
            <a:off x="4663440" y="3751998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78A19BF-2E2C-4170-3C2B-DF6D68826647}"/>
              </a:ext>
            </a:extLst>
          </p:cNvPr>
          <p:cNvSpPr/>
          <p:nvPr/>
        </p:nvSpPr>
        <p:spPr>
          <a:xfrm>
            <a:off x="5657088" y="3191166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2943ECD-A21C-6F65-9495-8F2A8A8E6E40}"/>
              </a:ext>
            </a:extLst>
          </p:cNvPr>
          <p:cNvSpPr/>
          <p:nvPr/>
        </p:nvSpPr>
        <p:spPr>
          <a:xfrm>
            <a:off x="6306312" y="4491074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57F0688-E840-E465-A857-5752A8D88786}"/>
              </a:ext>
            </a:extLst>
          </p:cNvPr>
          <p:cNvSpPr/>
          <p:nvPr/>
        </p:nvSpPr>
        <p:spPr>
          <a:xfrm>
            <a:off x="5364480" y="5806350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737EC93-F4F1-36D1-26CD-2DA09AFC065B}"/>
              </a:ext>
            </a:extLst>
          </p:cNvPr>
          <p:cNvSpPr/>
          <p:nvPr/>
        </p:nvSpPr>
        <p:spPr>
          <a:xfrm>
            <a:off x="5364480" y="4381346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903FC40-130B-FCCC-6FD3-02897F2AC8B7}"/>
              </a:ext>
            </a:extLst>
          </p:cNvPr>
          <p:cNvCxnSpPr>
            <a:cxnSpLocks/>
            <a:stCxn id="11" idx="2"/>
            <a:endCxn id="9" idx="7"/>
          </p:cNvCxnSpPr>
          <p:nvPr/>
        </p:nvCxnSpPr>
        <p:spPr>
          <a:xfrm flipH="1">
            <a:off x="4913197" y="3337470"/>
            <a:ext cx="743891" cy="45737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A4D19CD-0C8A-41E7-CD00-85F392A99C12}"/>
              </a:ext>
            </a:extLst>
          </p:cNvPr>
          <p:cNvCxnSpPr>
            <a:cxnSpLocks/>
            <a:stCxn id="16" idx="1"/>
            <a:endCxn id="9" idx="5"/>
          </p:cNvCxnSpPr>
          <p:nvPr/>
        </p:nvCxnSpPr>
        <p:spPr>
          <a:xfrm flipH="1" flipV="1">
            <a:off x="4913197" y="4001755"/>
            <a:ext cx="494134" cy="4224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F1F856B-665A-94B4-D92D-60D498BFB9A8}"/>
              </a:ext>
            </a:extLst>
          </p:cNvPr>
          <p:cNvCxnSpPr>
            <a:cxnSpLocks/>
            <a:stCxn id="14" idx="0"/>
            <a:endCxn id="16" idx="4"/>
          </p:cNvCxnSpPr>
          <p:nvPr/>
        </p:nvCxnSpPr>
        <p:spPr>
          <a:xfrm flipV="1">
            <a:off x="5510784" y="4673954"/>
            <a:ext cx="0" cy="113239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or: Curved 28">
            <a:extLst>
              <a:ext uri="{FF2B5EF4-FFF2-40B4-BE49-F238E27FC236}">
                <a16:creationId xmlns:a16="http://schemas.microsoft.com/office/drawing/2014/main" id="{2249954B-62E2-6E69-DB76-DDCE97F25D57}"/>
              </a:ext>
            </a:extLst>
          </p:cNvPr>
          <p:cNvCxnSpPr>
            <a:stCxn id="13" idx="6"/>
            <a:endCxn id="13" idx="0"/>
          </p:cNvCxnSpPr>
          <p:nvPr/>
        </p:nvCxnSpPr>
        <p:spPr>
          <a:xfrm flipH="1" flipV="1">
            <a:off x="6452616" y="4491074"/>
            <a:ext cx="146304" cy="146304"/>
          </a:xfrm>
          <a:prstGeom prst="curvedConnector4">
            <a:avLst>
              <a:gd name="adj1" fmla="val -156250"/>
              <a:gd name="adj2" fmla="val 25625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1958A276-D45B-3EE8-708A-B191367C6E21}"/>
              </a:ext>
            </a:extLst>
          </p:cNvPr>
          <p:cNvSpPr/>
          <p:nvPr/>
        </p:nvSpPr>
        <p:spPr>
          <a:xfrm>
            <a:off x="7333488" y="2953512"/>
            <a:ext cx="3282696" cy="1325880"/>
          </a:xfrm>
          <a:prstGeom prst="wedgeEllipseCallout">
            <a:avLst>
              <a:gd name="adj1" fmla="val -60387"/>
              <a:gd name="adj2" fmla="val 54224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6A3D963-6DC9-7C5E-CDD2-01ECACD8DA94}"/>
                  </a:ext>
                </a:extLst>
              </p:cNvPr>
              <p:cNvSpPr txBox="1"/>
              <p:nvPr/>
            </p:nvSpPr>
            <p:spPr>
              <a:xfrm>
                <a:off x="7506664" y="3154787"/>
                <a:ext cx="3048762" cy="9233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chemeClr val="tx1"/>
                    </a:solidFill>
                  </a:rPr>
                  <a:t>Note</a:t>
                </a:r>
                <a:r>
                  <a:rPr lang="en-US" dirty="0">
                    <a:solidFill>
                      <a:schemeClr val="tx1"/>
                    </a:solidFill>
                  </a:rPr>
                  <a:t>: some definitions will treat undirected edges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and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</m:d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as a single edge.</a:t>
                </a: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6A3D963-6DC9-7C5E-CDD2-01ECACD8DA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6664" y="3154787"/>
                <a:ext cx="3048762" cy="923330"/>
              </a:xfrm>
              <a:prstGeom prst="rect">
                <a:avLst/>
              </a:prstGeom>
              <a:blipFill>
                <a:blip r:embed="rId4"/>
                <a:stretch>
                  <a:fillRect l="-200" t="-3311" b="-105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6440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3" grpId="0" animBg="1"/>
      <p:bldP spid="14" grpId="0" animBg="1"/>
      <p:bldP spid="16" grpId="0" animBg="1"/>
      <p:bldP spid="4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ABE23-DDBE-3DCE-18D9-086B1BC909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E8C65-BC1C-E116-EB59-5BB829C57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Simple Graph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CE18F5EA-4AFB-2A75-9A7A-7CF954C203D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A graph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G</m:t>
                    </m:r>
                    <m:r>
                      <a:rPr lang="en-US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simple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if and only if the set of edges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irreflexive. That is the graph contains no self-loops.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CE18F5EA-4AFB-2A75-9A7A-7CF954C203D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17" t="-26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Oval 22">
            <a:extLst>
              <a:ext uri="{FF2B5EF4-FFF2-40B4-BE49-F238E27FC236}">
                <a16:creationId xmlns:a16="http://schemas.microsoft.com/office/drawing/2014/main" id="{E5714969-AEA9-2CE2-5CA5-8A9947195AF0}"/>
              </a:ext>
            </a:extLst>
          </p:cNvPr>
          <p:cNvSpPr/>
          <p:nvPr/>
        </p:nvSpPr>
        <p:spPr>
          <a:xfrm>
            <a:off x="4663440" y="3751998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B84B9ACF-08BF-3DB0-8446-C5F656D198F9}"/>
              </a:ext>
            </a:extLst>
          </p:cNvPr>
          <p:cNvSpPr/>
          <p:nvPr/>
        </p:nvSpPr>
        <p:spPr>
          <a:xfrm>
            <a:off x="5657088" y="3191166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8A311D8-0539-6840-B02A-95CD91BEA657}"/>
              </a:ext>
            </a:extLst>
          </p:cNvPr>
          <p:cNvSpPr/>
          <p:nvPr/>
        </p:nvSpPr>
        <p:spPr>
          <a:xfrm>
            <a:off x="6306312" y="4491074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EB99F17-DB81-517A-AEE2-A76FFBF64B93}"/>
              </a:ext>
            </a:extLst>
          </p:cNvPr>
          <p:cNvSpPr/>
          <p:nvPr/>
        </p:nvSpPr>
        <p:spPr>
          <a:xfrm>
            <a:off x="5364480" y="5806350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75DE0E89-571F-B3AA-93AC-732A456CA4AA}"/>
              </a:ext>
            </a:extLst>
          </p:cNvPr>
          <p:cNvSpPr/>
          <p:nvPr/>
        </p:nvSpPr>
        <p:spPr>
          <a:xfrm>
            <a:off x="5364480" y="4381346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BFEEB7B3-001E-DAAC-CD06-8505AA5CD1BD}"/>
              </a:ext>
            </a:extLst>
          </p:cNvPr>
          <p:cNvCxnSpPr>
            <a:cxnSpLocks/>
            <a:stCxn id="24" idx="2"/>
            <a:endCxn id="23" idx="7"/>
          </p:cNvCxnSpPr>
          <p:nvPr/>
        </p:nvCxnSpPr>
        <p:spPr>
          <a:xfrm flipH="1">
            <a:off x="4913197" y="3337470"/>
            <a:ext cx="743891" cy="45737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A363A4F-0621-0A1C-739B-DC6ADFD581F0}"/>
              </a:ext>
            </a:extLst>
          </p:cNvPr>
          <p:cNvCxnSpPr>
            <a:cxnSpLocks/>
            <a:stCxn id="28" idx="1"/>
            <a:endCxn id="23" idx="5"/>
          </p:cNvCxnSpPr>
          <p:nvPr/>
        </p:nvCxnSpPr>
        <p:spPr>
          <a:xfrm flipH="1" flipV="1">
            <a:off x="4913197" y="4001755"/>
            <a:ext cx="494134" cy="4224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A19792C3-AF02-951A-4E12-83C5F9B07EB9}"/>
              </a:ext>
            </a:extLst>
          </p:cNvPr>
          <p:cNvCxnSpPr>
            <a:cxnSpLocks/>
            <a:stCxn id="26" idx="0"/>
            <a:endCxn id="28" idx="4"/>
          </p:cNvCxnSpPr>
          <p:nvPr/>
        </p:nvCxnSpPr>
        <p:spPr>
          <a:xfrm flipV="1">
            <a:off x="5510784" y="4673954"/>
            <a:ext cx="0" cy="113239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F25DE468-84ED-96CD-CF4F-F9E5F189FA53}"/>
              </a:ext>
            </a:extLst>
          </p:cNvPr>
          <p:cNvCxnSpPr>
            <a:stCxn id="28" idx="7"/>
            <a:endCxn id="24" idx="4"/>
          </p:cNvCxnSpPr>
          <p:nvPr/>
        </p:nvCxnSpPr>
        <p:spPr>
          <a:xfrm flipV="1">
            <a:off x="5614237" y="3483774"/>
            <a:ext cx="189155" cy="9404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C75DB652-88C6-AF0B-2EE2-AE145DDC4D16}"/>
              </a:ext>
            </a:extLst>
          </p:cNvPr>
          <p:cNvCxnSpPr>
            <a:cxnSpLocks/>
            <a:stCxn id="25" idx="3"/>
            <a:endCxn id="26" idx="7"/>
          </p:cNvCxnSpPr>
          <p:nvPr/>
        </p:nvCxnSpPr>
        <p:spPr>
          <a:xfrm flipH="1">
            <a:off x="5614237" y="4740831"/>
            <a:ext cx="734926" cy="11083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Speech Bubble: Oval 34">
            <a:extLst>
              <a:ext uri="{FF2B5EF4-FFF2-40B4-BE49-F238E27FC236}">
                <a16:creationId xmlns:a16="http://schemas.microsoft.com/office/drawing/2014/main" id="{F915C9F8-6195-8923-D86F-21B33D8410A4}"/>
              </a:ext>
            </a:extLst>
          </p:cNvPr>
          <p:cNvSpPr/>
          <p:nvPr/>
        </p:nvSpPr>
        <p:spPr>
          <a:xfrm>
            <a:off x="6547283" y="3088155"/>
            <a:ext cx="3121331" cy="1034642"/>
          </a:xfrm>
          <a:prstGeom prst="wedgeEllipseCallout">
            <a:avLst>
              <a:gd name="adj1" fmla="val -57159"/>
              <a:gd name="adj2" fmla="val 518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9C89401-5262-B44B-13DF-3DA75FBF2C78}"/>
              </a:ext>
            </a:extLst>
          </p:cNvPr>
          <p:cNvSpPr txBox="1"/>
          <p:nvPr/>
        </p:nvSpPr>
        <p:spPr>
          <a:xfrm>
            <a:off x="6619852" y="3174993"/>
            <a:ext cx="30487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Note</a:t>
            </a:r>
            <a:r>
              <a:rPr lang="en-US" dirty="0">
                <a:solidFill>
                  <a:schemeClr val="tx1"/>
                </a:solidFill>
              </a:rPr>
              <a:t>: the textbook uses graph to mean simple undirected graph.</a:t>
            </a:r>
          </a:p>
        </p:txBody>
      </p:sp>
    </p:spTree>
    <p:extLst>
      <p:ext uri="{BB962C8B-B14F-4D97-AF65-F5344CB8AC3E}">
        <p14:creationId xmlns:p14="http://schemas.microsoft.com/office/powerpoint/2010/main" val="2958165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28" grpId="0" animBg="1"/>
      <p:bldP spid="35" grpId="0" animBg="1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31319D-355B-A728-9529-2F1D5520B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7A43E-F304-7E54-AC14-7BC2261CF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Adjacent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4521429A-66C4-8FAB-376A-612DF30237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G</m:t>
                    </m:r>
                    <m:r>
                      <a:rPr lang="en-US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an undirected graph. We say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𝑢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adjacent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𝑣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𝑢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𝑣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4521429A-66C4-8FAB-376A-612DF30237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17" t="-26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2671D402-9C6D-917D-10F2-AF1780BBAD9E}"/>
              </a:ext>
            </a:extLst>
          </p:cNvPr>
          <p:cNvSpPr/>
          <p:nvPr/>
        </p:nvSpPr>
        <p:spPr>
          <a:xfrm>
            <a:off x="4663440" y="3751998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384D203-5D67-94B3-8891-EB2196C8D056}"/>
              </a:ext>
            </a:extLst>
          </p:cNvPr>
          <p:cNvSpPr/>
          <p:nvPr/>
        </p:nvSpPr>
        <p:spPr>
          <a:xfrm>
            <a:off x="5657088" y="3191166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A31F5CC-8C67-DE07-5DEF-6A484F8E8A36}"/>
              </a:ext>
            </a:extLst>
          </p:cNvPr>
          <p:cNvSpPr/>
          <p:nvPr/>
        </p:nvSpPr>
        <p:spPr>
          <a:xfrm>
            <a:off x="6306312" y="4491074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9027D10-B65D-DBE8-E191-D975B54418E9}"/>
              </a:ext>
            </a:extLst>
          </p:cNvPr>
          <p:cNvSpPr/>
          <p:nvPr/>
        </p:nvSpPr>
        <p:spPr>
          <a:xfrm>
            <a:off x="5364480" y="5806350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483386E-843E-68FA-55FF-C3AC52873262}"/>
              </a:ext>
            </a:extLst>
          </p:cNvPr>
          <p:cNvSpPr/>
          <p:nvPr/>
        </p:nvSpPr>
        <p:spPr>
          <a:xfrm>
            <a:off x="5364480" y="4381346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894EDCD-637F-1F4E-513C-9B24C2C97988}"/>
              </a:ext>
            </a:extLst>
          </p:cNvPr>
          <p:cNvCxnSpPr>
            <a:cxnSpLocks/>
            <a:stCxn id="5" idx="2"/>
            <a:endCxn id="4" idx="7"/>
          </p:cNvCxnSpPr>
          <p:nvPr/>
        </p:nvCxnSpPr>
        <p:spPr>
          <a:xfrm flipH="1">
            <a:off x="4913197" y="3337470"/>
            <a:ext cx="743891" cy="45737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A979713-E2F3-BE8A-C0B3-B4D1C6864B80}"/>
              </a:ext>
            </a:extLst>
          </p:cNvPr>
          <p:cNvCxnSpPr>
            <a:cxnSpLocks/>
            <a:stCxn id="8" idx="1"/>
            <a:endCxn id="4" idx="5"/>
          </p:cNvCxnSpPr>
          <p:nvPr/>
        </p:nvCxnSpPr>
        <p:spPr>
          <a:xfrm flipH="1" flipV="1">
            <a:off x="4913197" y="4001755"/>
            <a:ext cx="494134" cy="4224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1966FDF-7B46-AB87-5617-CC828914613F}"/>
              </a:ext>
            </a:extLst>
          </p:cNvPr>
          <p:cNvCxnSpPr>
            <a:cxnSpLocks/>
            <a:stCxn id="7" idx="0"/>
            <a:endCxn id="8" idx="4"/>
          </p:cNvCxnSpPr>
          <p:nvPr/>
        </p:nvCxnSpPr>
        <p:spPr>
          <a:xfrm flipV="1">
            <a:off x="5510784" y="4673954"/>
            <a:ext cx="0" cy="113239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Curved 11">
            <a:extLst>
              <a:ext uri="{FF2B5EF4-FFF2-40B4-BE49-F238E27FC236}">
                <a16:creationId xmlns:a16="http://schemas.microsoft.com/office/drawing/2014/main" id="{75EE8E2B-9957-34B2-0C53-5A87ED59A670}"/>
              </a:ext>
            </a:extLst>
          </p:cNvPr>
          <p:cNvCxnSpPr>
            <a:stCxn id="6" idx="6"/>
            <a:endCxn id="6" idx="0"/>
          </p:cNvCxnSpPr>
          <p:nvPr/>
        </p:nvCxnSpPr>
        <p:spPr>
          <a:xfrm flipH="1" flipV="1">
            <a:off x="6452616" y="4491074"/>
            <a:ext cx="146304" cy="146304"/>
          </a:xfrm>
          <a:prstGeom prst="curvedConnector4">
            <a:avLst>
              <a:gd name="adj1" fmla="val -156250"/>
              <a:gd name="adj2" fmla="val 25625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2901A41B-150C-278B-B92F-776E830A7CBA}"/>
              </a:ext>
            </a:extLst>
          </p:cNvPr>
          <p:cNvSpPr txBox="1"/>
          <p:nvPr/>
        </p:nvSpPr>
        <p:spPr>
          <a:xfrm>
            <a:off x="7982712" y="2993145"/>
            <a:ext cx="2569934" cy="27764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 is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adjacent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to 2 and 3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 is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adjacent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to 1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 is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adjacent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to 3 and 5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4 is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adjacent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to 4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5 is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adjacent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to 3</a:t>
            </a:r>
          </a:p>
        </p:txBody>
      </p:sp>
    </p:spTree>
    <p:extLst>
      <p:ext uri="{BB962C8B-B14F-4D97-AF65-F5344CB8AC3E}">
        <p14:creationId xmlns:p14="http://schemas.microsoft.com/office/powerpoint/2010/main" val="4137069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EC81E-A45F-1442-8CF0-13CC8DE3E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32EFE-A721-0CE6-4F43-3F6AEE02B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Degree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E5C9A8B6-2A8D-7E82-658F-34A3B5017E4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G</m:t>
                    </m:r>
                    <m:r>
                      <a:rPr lang="en-US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graph. We say that a vertex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𝑣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has degree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𝑣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,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𝑢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∈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×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: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𝑣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,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𝑢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∈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</m:d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𝑣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has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outgoing edges.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E5C9A8B6-2A8D-7E82-658F-34A3B5017E4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17" t="-2694" r="-6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0C039C07-3B8B-C194-2FD2-C92BB52EF8DB}"/>
              </a:ext>
            </a:extLst>
          </p:cNvPr>
          <p:cNvSpPr txBox="1"/>
          <p:nvPr/>
        </p:nvSpPr>
        <p:spPr>
          <a:xfrm>
            <a:off x="7982712" y="2993145"/>
            <a:ext cx="1723549" cy="27764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 has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degree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 has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degree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 has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degree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4 has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degree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5 has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degree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0B48173-BF1D-2EA2-F151-D41FB1ADE9C8}"/>
              </a:ext>
            </a:extLst>
          </p:cNvPr>
          <p:cNvSpPr/>
          <p:nvPr/>
        </p:nvSpPr>
        <p:spPr>
          <a:xfrm>
            <a:off x="4663440" y="3751998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47FDF937-8E41-881E-DAA6-E949F1E79AAC}"/>
              </a:ext>
            </a:extLst>
          </p:cNvPr>
          <p:cNvSpPr/>
          <p:nvPr/>
        </p:nvSpPr>
        <p:spPr>
          <a:xfrm>
            <a:off x="5657088" y="3191166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5F1FBA3-8B3F-0360-C1E5-35AA3F739B5D}"/>
              </a:ext>
            </a:extLst>
          </p:cNvPr>
          <p:cNvSpPr/>
          <p:nvPr/>
        </p:nvSpPr>
        <p:spPr>
          <a:xfrm>
            <a:off x="6306312" y="4491074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35A4AC61-A09E-650D-C05A-49CEEE11E8C8}"/>
              </a:ext>
            </a:extLst>
          </p:cNvPr>
          <p:cNvSpPr/>
          <p:nvPr/>
        </p:nvSpPr>
        <p:spPr>
          <a:xfrm>
            <a:off x="5364480" y="5806350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52B4AAFE-7D68-3BD4-276A-0B7210B40676}"/>
              </a:ext>
            </a:extLst>
          </p:cNvPr>
          <p:cNvSpPr/>
          <p:nvPr/>
        </p:nvSpPr>
        <p:spPr>
          <a:xfrm>
            <a:off x="5364480" y="4381346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7324A1F-EE88-639E-6298-97E44744984F}"/>
              </a:ext>
            </a:extLst>
          </p:cNvPr>
          <p:cNvCxnSpPr>
            <a:cxnSpLocks/>
            <a:stCxn id="26" idx="2"/>
            <a:endCxn id="25" idx="7"/>
          </p:cNvCxnSpPr>
          <p:nvPr/>
        </p:nvCxnSpPr>
        <p:spPr>
          <a:xfrm flipH="1">
            <a:off x="4913197" y="3337470"/>
            <a:ext cx="743891" cy="45737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73C60283-8EBF-172E-863C-B69950C680E2}"/>
              </a:ext>
            </a:extLst>
          </p:cNvPr>
          <p:cNvCxnSpPr>
            <a:cxnSpLocks/>
            <a:stCxn id="29" idx="1"/>
            <a:endCxn id="25" idx="5"/>
          </p:cNvCxnSpPr>
          <p:nvPr/>
        </p:nvCxnSpPr>
        <p:spPr>
          <a:xfrm flipH="1" flipV="1">
            <a:off x="4913197" y="4001755"/>
            <a:ext cx="494134" cy="4224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223AF02A-6444-0FAF-FA9E-EFE20AF817E3}"/>
              </a:ext>
            </a:extLst>
          </p:cNvPr>
          <p:cNvCxnSpPr>
            <a:cxnSpLocks/>
            <a:stCxn id="28" idx="0"/>
            <a:endCxn id="29" idx="4"/>
          </p:cNvCxnSpPr>
          <p:nvPr/>
        </p:nvCxnSpPr>
        <p:spPr>
          <a:xfrm flipV="1">
            <a:off x="5510784" y="4673954"/>
            <a:ext cx="0" cy="113239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CC9B50C5-BDA1-7970-D32D-51176116E908}"/>
              </a:ext>
            </a:extLst>
          </p:cNvPr>
          <p:cNvCxnSpPr>
            <a:stCxn id="29" idx="7"/>
            <a:endCxn id="26" idx="4"/>
          </p:cNvCxnSpPr>
          <p:nvPr/>
        </p:nvCxnSpPr>
        <p:spPr>
          <a:xfrm flipV="1">
            <a:off x="5614237" y="3483774"/>
            <a:ext cx="189155" cy="9404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4C0755CA-EBD8-2F42-768D-87E9AB74ABA9}"/>
              </a:ext>
            </a:extLst>
          </p:cNvPr>
          <p:cNvCxnSpPr>
            <a:cxnSpLocks/>
            <a:stCxn id="27" idx="3"/>
            <a:endCxn id="28" idx="7"/>
          </p:cNvCxnSpPr>
          <p:nvPr/>
        </p:nvCxnSpPr>
        <p:spPr>
          <a:xfrm flipH="1">
            <a:off x="5614237" y="4740831"/>
            <a:ext cx="734926" cy="11083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Curved 34">
            <a:extLst>
              <a:ext uri="{FF2B5EF4-FFF2-40B4-BE49-F238E27FC236}">
                <a16:creationId xmlns:a16="http://schemas.microsoft.com/office/drawing/2014/main" id="{77DB0F5F-06A7-9270-E826-99BEF38560FA}"/>
              </a:ext>
            </a:extLst>
          </p:cNvPr>
          <p:cNvCxnSpPr>
            <a:stCxn id="27" idx="6"/>
            <a:endCxn id="27" idx="0"/>
          </p:cNvCxnSpPr>
          <p:nvPr/>
        </p:nvCxnSpPr>
        <p:spPr>
          <a:xfrm flipH="1" flipV="1">
            <a:off x="6452616" y="4491074"/>
            <a:ext cx="146304" cy="146304"/>
          </a:xfrm>
          <a:prstGeom prst="curvedConnector4">
            <a:avLst>
              <a:gd name="adj1" fmla="val -156250"/>
              <a:gd name="adj2" fmla="val 25625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4665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C202B0-93B0-C40F-194B-A0D218AC4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5D5CB-F953-4FFE-263C-375153F2A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Regular Graph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BFA8C6A7-AC24-4D05-2A66-8329E329F7E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G</m:t>
                    </m:r>
                    <m:r>
                      <a:rPr lang="en-US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graph. We say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regular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every vertex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has the same degree. We say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𝑟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regular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if and only if every vertex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has degree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𝑟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BFA8C6A7-AC24-4D05-2A66-8329E329F7E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17" t="-26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Oval 24">
            <a:extLst>
              <a:ext uri="{FF2B5EF4-FFF2-40B4-BE49-F238E27FC236}">
                <a16:creationId xmlns:a16="http://schemas.microsoft.com/office/drawing/2014/main" id="{41400B95-FA17-9729-0F21-B2E72B296C98}"/>
              </a:ext>
            </a:extLst>
          </p:cNvPr>
          <p:cNvSpPr/>
          <p:nvPr/>
        </p:nvSpPr>
        <p:spPr>
          <a:xfrm>
            <a:off x="4681728" y="4145915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338271E5-A15D-0FE2-83D9-9FFF9019EB88}"/>
              </a:ext>
            </a:extLst>
          </p:cNvPr>
          <p:cNvSpPr/>
          <p:nvPr/>
        </p:nvSpPr>
        <p:spPr>
          <a:xfrm>
            <a:off x="5675376" y="358508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6CDD199D-B93B-BECE-88DB-652F30685BB4}"/>
              </a:ext>
            </a:extLst>
          </p:cNvPr>
          <p:cNvSpPr/>
          <p:nvPr/>
        </p:nvSpPr>
        <p:spPr>
          <a:xfrm>
            <a:off x="6681397" y="4588605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C6AED602-1A51-F8B8-FE7F-43398BB3F62A}"/>
              </a:ext>
            </a:extLst>
          </p:cNvPr>
          <p:cNvSpPr/>
          <p:nvPr/>
        </p:nvSpPr>
        <p:spPr>
          <a:xfrm>
            <a:off x="5967984" y="5511609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CF940D29-45AB-6D78-4D91-53AE5291D264}"/>
              </a:ext>
            </a:extLst>
          </p:cNvPr>
          <p:cNvSpPr/>
          <p:nvPr/>
        </p:nvSpPr>
        <p:spPr>
          <a:xfrm>
            <a:off x="4931485" y="5031295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F31F671-2055-2269-08CF-5AB9DAF8E2D8}"/>
              </a:ext>
            </a:extLst>
          </p:cNvPr>
          <p:cNvCxnSpPr>
            <a:cxnSpLocks/>
            <a:stCxn id="26" idx="2"/>
            <a:endCxn id="25" idx="7"/>
          </p:cNvCxnSpPr>
          <p:nvPr/>
        </p:nvCxnSpPr>
        <p:spPr>
          <a:xfrm flipH="1">
            <a:off x="4931485" y="3731387"/>
            <a:ext cx="743891" cy="45737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EB6C0483-4FF2-263D-A29B-50D6D654D795}"/>
              </a:ext>
            </a:extLst>
          </p:cNvPr>
          <p:cNvCxnSpPr>
            <a:cxnSpLocks/>
            <a:stCxn id="29" idx="1"/>
            <a:endCxn id="25" idx="4"/>
          </p:cNvCxnSpPr>
          <p:nvPr/>
        </p:nvCxnSpPr>
        <p:spPr>
          <a:xfrm flipH="1" flipV="1">
            <a:off x="4828032" y="4438523"/>
            <a:ext cx="146304" cy="63562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F1E2A5B0-DF5E-9CEB-CF75-F13617401769}"/>
              </a:ext>
            </a:extLst>
          </p:cNvPr>
          <p:cNvCxnSpPr>
            <a:cxnSpLocks/>
            <a:stCxn id="28" idx="2"/>
            <a:endCxn id="29" idx="5"/>
          </p:cNvCxnSpPr>
          <p:nvPr/>
        </p:nvCxnSpPr>
        <p:spPr>
          <a:xfrm flipH="1" flipV="1">
            <a:off x="5181242" y="5281052"/>
            <a:ext cx="786742" cy="37686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6E8402F1-506C-7E3E-1519-837495D4D970}"/>
              </a:ext>
            </a:extLst>
          </p:cNvPr>
          <p:cNvCxnSpPr>
            <a:cxnSpLocks/>
            <a:stCxn id="27" idx="3"/>
            <a:endCxn id="28" idx="7"/>
          </p:cNvCxnSpPr>
          <p:nvPr/>
        </p:nvCxnSpPr>
        <p:spPr>
          <a:xfrm flipH="1">
            <a:off x="6217741" y="4838362"/>
            <a:ext cx="506507" cy="7160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Curved 34">
            <a:extLst>
              <a:ext uri="{FF2B5EF4-FFF2-40B4-BE49-F238E27FC236}">
                <a16:creationId xmlns:a16="http://schemas.microsoft.com/office/drawing/2014/main" id="{E150071B-A8B9-7B0D-6560-FD6ED48FB740}"/>
              </a:ext>
            </a:extLst>
          </p:cNvPr>
          <p:cNvCxnSpPr>
            <a:stCxn id="27" idx="6"/>
            <a:endCxn id="27" idx="0"/>
          </p:cNvCxnSpPr>
          <p:nvPr/>
        </p:nvCxnSpPr>
        <p:spPr>
          <a:xfrm flipH="1" flipV="1">
            <a:off x="6827701" y="4588605"/>
            <a:ext cx="146304" cy="146304"/>
          </a:xfrm>
          <a:prstGeom prst="curvedConnector4">
            <a:avLst>
              <a:gd name="adj1" fmla="val -156250"/>
              <a:gd name="adj2" fmla="val 25625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4D38C6A-B672-1604-5958-76B4BC721414}"/>
              </a:ext>
            </a:extLst>
          </p:cNvPr>
          <p:cNvCxnSpPr>
            <a:cxnSpLocks/>
            <a:stCxn id="26" idx="4"/>
            <a:endCxn id="28" idx="0"/>
          </p:cNvCxnSpPr>
          <p:nvPr/>
        </p:nvCxnSpPr>
        <p:spPr>
          <a:xfrm>
            <a:off x="5821680" y="3877691"/>
            <a:ext cx="292608" cy="1633918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00526323-8C83-93AF-3E66-447DA5E2208B}"/>
                  </a:ext>
                </a:extLst>
              </p:cNvPr>
              <p:cNvSpPr txBox="1"/>
              <p:nvPr/>
            </p:nvSpPr>
            <p:spPr>
              <a:xfrm>
                <a:off x="6711875" y="3662247"/>
                <a:ext cx="140410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-regular</a:t>
                </a: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00526323-8C83-93AF-3E66-447DA5E220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1875" y="3662247"/>
                <a:ext cx="1404102" cy="430887"/>
              </a:xfrm>
              <a:prstGeom prst="rect">
                <a:avLst/>
              </a:prstGeom>
              <a:blipFill>
                <a:blip r:embed="rId4"/>
                <a:stretch>
                  <a:fillRect l="-1304" t="-25714" r="-13913" b="-5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7840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D05900-7C1E-BE22-B4B4-821B7D607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D0076-2662-A8F0-9E9A-5D62F9C0F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Size of a Graph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3FAF239D-613E-2A9F-59A6-064E990F770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G</m:t>
                    </m:r>
                    <m:r>
                      <a:rPr lang="en-US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⟨"/>
                        <m:endChr m:val="⟩"/>
                        <m:ctrlP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</m:t>
                        </m:r>
                        <m:r>
                          <a:rPr lang="en-US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graph. The order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is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|</m:t>
                    </m:r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|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the number of vertices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The size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|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|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the number of edges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𝐺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3FAF239D-613E-2A9F-59A6-064E990F770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3843655"/>
              </a:xfrm>
              <a:blipFill>
                <a:blip r:embed="rId3"/>
                <a:stretch>
                  <a:fillRect l="-1217" t="-2694" r="-8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Oval 24">
            <a:extLst>
              <a:ext uri="{FF2B5EF4-FFF2-40B4-BE49-F238E27FC236}">
                <a16:creationId xmlns:a16="http://schemas.microsoft.com/office/drawing/2014/main" id="{ABFC1061-48A7-B287-7E86-CF20D036FDAC}"/>
              </a:ext>
            </a:extLst>
          </p:cNvPr>
          <p:cNvSpPr/>
          <p:nvPr/>
        </p:nvSpPr>
        <p:spPr>
          <a:xfrm>
            <a:off x="4681728" y="4145915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7D9EBB82-D239-2070-31D8-A46BDA69D159}"/>
              </a:ext>
            </a:extLst>
          </p:cNvPr>
          <p:cNvSpPr/>
          <p:nvPr/>
        </p:nvSpPr>
        <p:spPr>
          <a:xfrm>
            <a:off x="5675376" y="3585083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42FFB5E-ABC4-F37D-E20E-6A13806ABB70}"/>
              </a:ext>
            </a:extLst>
          </p:cNvPr>
          <p:cNvSpPr/>
          <p:nvPr/>
        </p:nvSpPr>
        <p:spPr>
          <a:xfrm>
            <a:off x="6681397" y="4588605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FEF70770-F013-C769-3E95-8501268C9109}"/>
              </a:ext>
            </a:extLst>
          </p:cNvPr>
          <p:cNvSpPr/>
          <p:nvPr/>
        </p:nvSpPr>
        <p:spPr>
          <a:xfrm>
            <a:off x="5967984" y="5511609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DBBFD39-96FF-78C1-9EE2-1BDE3F2F74B0}"/>
              </a:ext>
            </a:extLst>
          </p:cNvPr>
          <p:cNvSpPr/>
          <p:nvPr/>
        </p:nvSpPr>
        <p:spPr>
          <a:xfrm>
            <a:off x="4931485" y="5031295"/>
            <a:ext cx="292608" cy="29260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AEF2362-7F7A-CA40-D3E0-5E1C5CF1C042}"/>
              </a:ext>
            </a:extLst>
          </p:cNvPr>
          <p:cNvCxnSpPr>
            <a:cxnSpLocks/>
            <a:stCxn id="26" idx="2"/>
            <a:endCxn id="25" idx="7"/>
          </p:cNvCxnSpPr>
          <p:nvPr/>
        </p:nvCxnSpPr>
        <p:spPr>
          <a:xfrm flipH="1">
            <a:off x="4931485" y="3731387"/>
            <a:ext cx="743891" cy="45737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7C9700F-187B-5BFE-9F29-4F7FC6FCB1A6}"/>
              </a:ext>
            </a:extLst>
          </p:cNvPr>
          <p:cNvCxnSpPr>
            <a:cxnSpLocks/>
            <a:stCxn id="29" idx="1"/>
            <a:endCxn id="25" idx="4"/>
          </p:cNvCxnSpPr>
          <p:nvPr/>
        </p:nvCxnSpPr>
        <p:spPr>
          <a:xfrm flipH="1" flipV="1">
            <a:off x="4828032" y="4438523"/>
            <a:ext cx="146304" cy="635623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F4159FBD-0050-7C7C-F9CB-E3A62F7C717F}"/>
              </a:ext>
            </a:extLst>
          </p:cNvPr>
          <p:cNvCxnSpPr>
            <a:cxnSpLocks/>
            <a:stCxn id="28" idx="2"/>
            <a:endCxn id="29" idx="5"/>
          </p:cNvCxnSpPr>
          <p:nvPr/>
        </p:nvCxnSpPr>
        <p:spPr>
          <a:xfrm flipH="1" flipV="1">
            <a:off x="5181242" y="5281052"/>
            <a:ext cx="786742" cy="37686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69D5C55B-BA47-F5D3-05A3-0BCB2A075E48}"/>
              </a:ext>
            </a:extLst>
          </p:cNvPr>
          <p:cNvCxnSpPr>
            <a:cxnSpLocks/>
            <a:stCxn id="27" idx="3"/>
            <a:endCxn id="28" idx="7"/>
          </p:cNvCxnSpPr>
          <p:nvPr/>
        </p:nvCxnSpPr>
        <p:spPr>
          <a:xfrm flipH="1">
            <a:off x="6217741" y="4838362"/>
            <a:ext cx="506507" cy="7160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Curved 34">
            <a:extLst>
              <a:ext uri="{FF2B5EF4-FFF2-40B4-BE49-F238E27FC236}">
                <a16:creationId xmlns:a16="http://schemas.microsoft.com/office/drawing/2014/main" id="{49D4808F-1407-5AB5-4D70-EFE8CE9C537A}"/>
              </a:ext>
            </a:extLst>
          </p:cNvPr>
          <p:cNvCxnSpPr>
            <a:stCxn id="27" idx="6"/>
            <a:endCxn id="27" idx="0"/>
          </p:cNvCxnSpPr>
          <p:nvPr/>
        </p:nvCxnSpPr>
        <p:spPr>
          <a:xfrm flipH="1" flipV="1">
            <a:off x="6827701" y="4588605"/>
            <a:ext cx="146304" cy="146304"/>
          </a:xfrm>
          <a:prstGeom prst="curvedConnector4">
            <a:avLst>
              <a:gd name="adj1" fmla="val -156250"/>
              <a:gd name="adj2" fmla="val 25625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3B3F68D-BA1E-39E3-0C64-95F4E5D271B9}"/>
              </a:ext>
            </a:extLst>
          </p:cNvPr>
          <p:cNvCxnSpPr>
            <a:cxnSpLocks/>
            <a:stCxn id="26" idx="4"/>
            <a:endCxn id="28" idx="0"/>
          </p:cNvCxnSpPr>
          <p:nvPr/>
        </p:nvCxnSpPr>
        <p:spPr>
          <a:xfrm>
            <a:off x="5821680" y="3877691"/>
            <a:ext cx="292608" cy="1633918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6B9608A-B673-AF83-6BC3-17E1BDBEFB2D}"/>
                  </a:ext>
                </a:extLst>
              </p:cNvPr>
              <p:cNvSpPr txBox="1"/>
              <p:nvPr/>
            </p:nvSpPr>
            <p:spPr>
              <a:xfrm>
                <a:off x="7566017" y="3791922"/>
                <a:ext cx="2043445" cy="10464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sz="2800" dirty="0"/>
                  <a:t> has order 5</a:t>
                </a:r>
              </a:p>
              <a:p>
                <a:endParaRPr lang="en-US" sz="1100" dirty="0"/>
              </a:p>
              <a:p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𝐺</m:t>
                    </m:r>
                  </m:oMath>
                </a14:m>
                <a:r>
                  <a:rPr lang="en-US" sz="2800" dirty="0"/>
                  <a:t> has size 10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6B9608A-B673-AF83-6BC3-17E1BDBEFB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6017" y="3791922"/>
                <a:ext cx="2043445" cy="1046440"/>
              </a:xfrm>
              <a:prstGeom prst="rect">
                <a:avLst/>
              </a:prstGeom>
              <a:blipFill>
                <a:blip r:embed="rId4"/>
                <a:stretch>
                  <a:fillRect t="-10465" r="-9552" b="-186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8402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4921</TotalTime>
  <Words>492</Words>
  <Application>Microsoft Office PowerPoint</Application>
  <PresentationFormat>Widescreen</PresentationFormat>
  <Paragraphs>91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Cambria Math</vt:lpstr>
      <vt:lpstr>Office Theme</vt:lpstr>
      <vt:lpstr>Graphs I April 8, 2026</vt:lpstr>
      <vt:lpstr>Agenda</vt:lpstr>
      <vt:lpstr>Graph</vt:lpstr>
      <vt:lpstr>Undirected Graph</vt:lpstr>
      <vt:lpstr>Simple Graph</vt:lpstr>
      <vt:lpstr>Adjacent</vt:lpstr>
      <vt:lpstr>Degree</vt:lpstr>
      <vt:lpstr>Regular Graph</vt:lpstr>
      <vt:lpstr>Size of a Graph</vt:lpstr>
      <vt:lpstr>Complete Graph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Murphy, Charlie</cp:lastModifiedBy>
  <cp:revision>63</cp:revision>
  <dcterms:created xsi:type="dcterms:W3CDTF">2026-01-16T17:57:13Z</dcterms:created>
  <dcterms:modified xsi:type="dcterms:W3CDTF">2026-04-08T08:03:43Z</dcterms:modified>
</cp:coreProperties>
</file>